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0" r:id="rId4"/>
  </p:sldMasterIdLst>
  <p:notesMasterIdLst>
    <p:notesMasterId r:id="rId31"/>
  </p:notesMasterIdLst>
  <p:sldIdLst>
    <p:sldId id="256" r:id="rId5"/>
    <p:sldId id="257" r:id="rId6"/>
    <p:sldId id="258" r:id="rId7"/>
    <p:sldId id="259" r:id="rId8"/>
    <p:sldId id="260" r:id="rId9"/>
    <p:sldId id="262" r:id="rId10"/>
    <p:sldId id="263" r:id="rId11"/>
    <p:sldId id="264" r:id="rId12"/>
    <p:sldId id="265" r:id="rId13"/>
    <p:sldId id="266" r:id="rId14"/>
    <p:sldId id="267" r:id="rId15"/>
    <p:sldId id="268" r:id="rId16"/>
    <p:sldId id="269" r:id="rId17"/>
    <p:sldId id="270" r:id="rId18"/>
    <p:sldId id="271" r:id="rId19"/>
    <p:sldId id="261" r:id="rId20"/>
    <p:sldId id="272" r:id="rId21"/>
    <p:sldId id="273" r:id="rId22"/>
    <p:sldId id="274" r:id="rId23"/>
    <p:sldId id="275" r:id="rId24"/>
    <p:sldId id="276" r:id="rId25"/>
    <p:sldId id="277" r:id="rId26"/>
    <p:sldId id="278" r:id="rId27"/>
    <p:sldId id="279" r:id="rId28"/>
    <p:sldId id="280" r:id="rId29"/>
    <p:sldId id="281" r:id="rId3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6464"/>
    <a:srgbClr val="006E96"/>
    <a:srgbClr val="898989"/>
    <a:srgbClr val="6877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B0869D-B20B-7D0F-8F2D-0BC13F41D872}" v="2" dt="2024-02-29T06:44:35.1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THANDA THATHOKUHLE" userId="S::22211204@live.mut.ac.za::c3470675-7a17-4721-824d-fad2de1f5964" providerId="AD" clId="Web-{61B0869D-B20B-7D0F-8F2D-0BC13F41D872}"/>
    <pc:docChg chg="modSld">
      <pc:chgData name="SIMTHANDA THATHOKUHLE" userId="S::22211204@live.mut.ac.za::c3470675-7a17-4721-824d-fad2de1f5964" providerId="AD" clId="Web-{61B0869D-B20B-7D0F-8F2D-0BC13F41D872}" dt="2024-02-29T06:44:35.170" v="1" actId="1076"/>
      <pc:docMkLst>
        <pc:docMk/>
      </pc:docMkLst>
      <pc:sldChg chg="modSp">
        <pc:chgData name="SIMTHANDA THATHOKUHLE" userId="S::22211204@live.mut.ac.za::c3470675-7a17-4721-824d-fad2de1f5964" providerId="AD" clId="Web-{61B0869D-B20B-7D0F-8F2D-0BC13F41D872}" dt="2024-02-29T06:44:35.170" v="1" actId="1076"/>
        <pc:sldMkLst>
          <pc:docMk/>
          <pc:sldMk cId="2661851007" sldId="257"/>
        </pc:sldMkLst>
        <pc:spChg chg="mod">
          <ac:chgData name="SIMTHANDA THATHOKUHLE" userId="S::22211204@live.mut.ac.za::c3470675-7a17-4721-824d-fad2de1f5964" providerId="AD" clId="Web-{61B0869D-B20B-7D0F-8F2D-0BC13F41D872}" dt="2024-02-29T06:44:35.170" v="1" actId="1076"/>
          <ac:spMkLst>
            <pc:docMk/>
            <pc:sldMk cId="2661851007" sldId="257"/>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34" charset="0"/>
                <a:cs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itchFamily="34" charset="0"/>
                <a:cs typeface="Arial" pitchFamily="34" charset="0"/>
              </a:defRPr>
            </a:lvl1pPr>
          </a:lstStyle>
          <a:p>
            <a:pPr>
              <a:defRPr/>
            </a:pPr>
            <a:fld id="{789813DD-CCA9-4678-8E1C-ADAA2B8B7701}" type="datetimeFigureOut">
              <a:rPr lang="en-US"/>
              <a:pPr>
                <a:defRPr/>
              </a:pPr>
              <a:t>2/28/2024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34" charset="0"/>
                <a:cs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3D6EE74B-4ACE-42AE-92AD-ABCC72BAB749}" type="slidenum">
              <a:rPr lang="en-US" altLang="en-US"/>
              <a:pPr>
                <a:defRPr/>
              </a:pPr>
              <a:t>‹#›</a:t>
            </a:fld>
            <a:endParaRPr lang="en-US" altLang="en-US"/>
          </a:p>
        </p:txBody>
      </p:sp>
    </p:spTree>
    <p:extLst>
      <p:ext uri="{BB962C8B-B14F-4D97-AF65-F5344CB8AC3E}">
        <p14:creationId xmlns:p14="http://schemas.microsoft.com/office/powerpoint/2010/main" val="21902588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pPr eaLnBrk="1" fontAlgn="auto">
              <a:spcBef>
                <a:spcPts val="0"/>
              </a:spcBef>
              <a:spcAft>
                <a:spcPts val="0"/>
              </a:spcAft>
              <a:defRPr/>
            </a:pPr>
            <a:r>
              <a:rPr lang="en-US" b="1" u="sng"/>
              <a:t>Teaching Strategies</a:t>
            </a:r>
          </a:p>
          <a:p>
            <a:pPr marL="171450" indent="-171450" eaLnBrk="1" fontAlgn="auto">
              <a:spcBef>
                <a:spcPts val="0"/>
              </a:spcBef>
              <a:spcAft>
                <a:spcPts val="0"/>
              </a:spcAft>
              <a:buFont typeface="Arial" pitchFamily="34" charset="0"/>
              <a:buChar char="•"/>
              <a:defRPr/>
            </a:pPr>
            <a:r>
              <a:rPr lang="en-US"/>
              <a:t>The two vignettes reinforce consideration of the situation through research and communication with the stakeholders. </a:t>
            </a:r>
          </a:p>
          <a:p>
            <a:pPr marL="628650" lvl="1" indent="-171450" eaLnBrk="1" fontAlgn="auto">
              <a:spcBef>
                <a:spcPts val="0"/>
              </a:spcBef>
              <a:spcAft>
                <a:spcPts val="0"/>
              </a:spcAft>
              <a:buFont typeface="Arial" pitchFamily="34" charset="0"/>
              <a:buChar char="•"/>
              <a:defRPr/>
            </a:pPr>
            <a:r>
              <a:rPr lang="en-US"/>
              <a:t>The first vignette addresses the changing conditions for project planning of worldwide construction projects due to weather variability and increased extreme weather situations. </a:t>
            </a:r>
          </a:p>
          <a:p>
            <a:pPr marL="628650" lvl="1" indent="-171450" eaLnBrk="1" fontAlgn="auto">
              <a:spcBef>
                <a:spcPts val="0"/>
              </a:spcBef>
              <a:spcAft>
                <a:spcPts val="0"/>
              </a:spcAft>
              <a:buFont typeface="Arial" pitchFamily="34" charset="0"/>
              <a:buChar char="•"/>
              <a:defRPr/>
            </a:pPr>
            <a:r>
              <a:rPr lang="en-US"/>
              <a:t>The second examines a change in process for commerce. The desire was to increase credit card use; work with the stakeholders revealed a hesitation and distrust of credit cards due to potential fraud with an option for continued practices of e-commerce using debit cards. </a:t>
            </a:r>
            <a:r>
              <a:rPr lang="en-US" b="1"/>
              <a:t>(See Premium Deck for Slides.)</a:t>
            </a:r>
            <a:endParaRPr lang="en-US"/>
          </a:p>
          <a:p>
            <a:pPr marL="171450" indent="-171450" eaLnBrk="1" fontAlgn="auto">
              <a:spcBef>
                <a:spcPts val="0"/>
              </a:spcBef>
              <a:spcAft>
                <a:spcPts val="0"/>
              </a:spcAft>
              <a:buFont typeface="Arial" pitchFamily="34" charset="0"/>
              <a:buChar char="•"/>
              <a:defRPr/>
            </a:pPr>
            <a:r>
              <a:rPr lang="en-US"/>
              <a:t>Sometimes planning seems to be a waste of time for a short project. However, even very small projects need some degree of planning. </a:t>
            </a:r>
          </a:p>
          <a:p>
            <a:pPr marL="628650" lvl="1" indent="-171450" eaLnBrk="1" fontAlgn="auto">
              <a:spcBef>
                <a:spcPts val="0"/>
              </a:spcBef>
              <a:spcAft>
                <a:spcPts val="0"/>
              </a:spcAft>
              <a:buFont typeface="Arial" pitchFamily="34" charset="0"/>
              <a:buChar char="•"/>
              <a:defRPr/>
            </a:pPr>
            <a:r>
              <a:rPr lang="en-US"/>
              <a:t>Tell the students a story of a failed project. Have students identify how having a clear project objective, a project scope document,  a project plan, a work breakdown structure, a responsibility assignment matrix, and a network diagram could have changed the outcome. </a:t>
            </a:r>
          </a:p>
          <a:p>
            <a:pPr marL="171450" indent="-171450" eaLnBrk="1" fontAlgn="auto">
              <a:spcBef>
                <a:spcPts val="0"/>
              </a:spcBef>
              <a:spcAft>
                <a:spcPts val="0"/>
              </a:spcAft>
              <a:buFont typeface="Arial" pitchFamily="34" charset="0"/>
              <a:buChar char="•"/>
              <a:defRPr/>
            </a:pPr>
            <a:r>
              <a:rPr lang="en-US"/>
              <a:t>Have students create a work breakdown structure and network diagram for a project they will have to complete during the class semester. Have the students explain the relationship between tasks that must be completed sequentially and those that can be completed simultaneously.</a:t>
            </a:r>
          </a:p>
          <a:p>
            <a:pPr marL="171450" indent="-171450" eaLnBrk="1" fontAlgn="auto">
              <a:spcBef>
                <a:spcPts val="0"/>
              </a:spcBef>
              <a:spcAft>
                <a:spcPts val="0"/>
              </a:spcAft>
              <a:buFont typeface="Arial" pitchFamily="34" charset="0"/>
              <a:buChar char="•"/>
              <a:defRPr/>
            </a:pPr>
            <a:r>
              <a:rPr lang="en-US"/>
              <a:t>The network diagram for the consumer market study is included in the chapter materials. Have the students compare the textbook diagram with the one created in Microsoft Project. Have the students report on the similarities and the differences.</a:t>
            </a:r>
          </a:p>
          <a:p>
            <a:pPr eaLnBrk="1" fontAlgn="auto" hangingPunct="1">
              <a:spcBef>
                <a:spcPts val="0"/>
              </a:spcBef>
              <a:spcAft>
                <a:spcPts val="0"/>
              </a:spcAft>
              <a:defRPr/>
            </a:pPr>
            <a:endParaRPr lang="en-US"/>
          </a:p>
          <a:p>
            <a:pPr eaLnBrk="1" fontAlgn="auto">
              <a:spcBef>
                <a:spcPts val="0"/>
              </a:spcBef>
              <a:spcAft>
                <a:spcPts val="0"/>
              </a:spcAft>
              <a:defRPr/>
            </a:pPr>
            <a:r>
              <a:rPr lang="en-US" b="1" u="sng"/>
              <a:t>Optional Supplemental Activities</a:t>
            </a:r>
          </a:p>
          <a:p>
            <a:pPr marL="171450" indent="-171450" eaLnBrk="1" fontAlgn="auto">
              <a:spcBef>
                <a:spcPts val="0"/>
              </a:spcBef>
              <a:spcAft>
                <a:spcPts val="0"/>
              </a:spcAft>
              <a:buFont typeface="Arial" pitchFamily="34" charset="0"/>
              <a:buChar char="•"/>
              <a:defRPr/>
            </a:pPr>
            <a:r>
              <a:rPr lang="en-US"/>
              <a:t>Recall that Chapter 1 offered an optional activity for student groups to contribute several hours to a not-for-profit organization. Have each group that participated in this activity give a 10 minute presentation and submit a 2-3 page write-up that discusses how that organization’s projects are planned, performed, controlled, and terminated. In addition, require each group to give at least 3 suggestions on ideas that could improve the projects at that organization.</a:t>
            </a:r>
          </a:p>
          <a:p>
            <a:pPr marL="171450" indent="-171450" eaLnBrk="1" fontAlgn="auto">
              <a:spcBef>
                <a:spcPts val="0"/>
              </a:spcBef>
              <a:spcAft>
                <a:spcPts val="0"/>
              </a:spcAft>
              <a:buFont typeface="Arial" pitchFamily="34" charset="0"/>
              <a:buChar char="•"/>
              <a:defRPr/>
            </a:pPr>
            <a:r>
              <a:rPr lang="en-US"/>
              <a:t>Have students seek a project management mentor and report on their experiences related to developing the project scope and identifying the work breakdown structure.</a:t>
            </a:r>
          </a:p>
          <a:p>
            <a:pPr marL="171450" indent="-171450" eaLnBrk="1" fontAlgn="auto">
              <a:spcBef>
                <a:spcPts val="0"/>
              </a:spcBef>
              <a:spcAft>
                <a:spcPts val="0"/>
              </a:spcAft>
              <a:buFont typeface="Arial" pitchFamily="34" charset="0"/>
              <a:buChar char="•"/>
              <a:defRPr/>
            </a:pPr>
            <a:r>
              <a:rPr lang="en-US"/>
              <a:t>Have students present an article from the </a:t>
            </a:r>
            <a:r>
              <a:rPr lang="en-US" i="1"/>
              <a:t>International Journal of Project Management</a:t>
            </a:r>
            <a:r>
              <a:rPr lang="en-US"/>
              <a:t> to the class. Have them post their critical review of the article to the class website, blog, wiki, or other class space to allow others to review and comment.</a:t>
            </a:r>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8F0D450B-5FF6-4DA1-9A1E-2ECB4AEFBFD6}" type="slidenum">
              <a:rPr lang="en-US" altLang="en-US">
                <a:latin typeface="Arial" charset="0"/>
              </a:rPr>
              <a:pPr>
                <a:spcBef>
                  <a:spcPct val="0"/>
                </a:spcBef>
              </a:pPr>
              <a:t>1</a:t>
            </a:fld>
            <a:endParaRPr lang="en-US" altLang="en-US">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defRPr/>
            </a:pPr>
            <a:r>
              <a:rPr lang="en-US" b="1" u="sng"/>
              <a:t>WBS </a:t>
            </a:r>
          </a:p>
          <a:p>
            <a:pPr marL="171450" indent="-171450" eaLnBrk="1" hangingPunct="1">
              <a:spcBef>
                <a:spcPct val="0"/>
              </a:spcBef>
              <a:buFont typeface="Arial" pitchFamily="34" charset="0"/>
              <a:buChar char="•"/>
              <a:defRPr/>
            </a:pPr>
            <a:r>
              <a:rPr lang="en-US"/>
              <a:t>The top figure depicts the WBS for the consumer market study project example. This project is also the example used in the Microsoft Project appendices. </a:t>
            </a:r>
          </a:p>
          <a:p>
            <a:pPr marL="628650" lvl="1" indent="-171450" eaLnBrk="1" hangingPunct="1">
              <a:spcBef>
                <a:spcPct val="0"/>
              </a:spcBef>
              <a:buFont typeface="Arial" pitchFamily="34" charset="0"/>
              <a:buChar char="•"/>
              <a:defRPr/>
            </a:pPr>
            <a:r>
              <a:rPr lang="en-US"/>
              <a:t>Have students examine the relationship between this figure and the entries in the Microsoft Project task list.</a:t>
            </a:r>
          </a:p>
          <a:p>
            <a:pPr marL="171450" indent="-171450" eaLnBrk="1" hangingPunct="1">
              <a:spcBef>
                <a:spcPct val="0"/>
              </a:spcBef>
              <a:buFont typeface="Arial" pitchFamily="34" charset="0"/>
              <a:buChar char="•"/>
              <a:defRPr/>
            </a:pPr>
            <a:r>
              <a:rPr lang="en-US"/>
              <a:t>The bottom figure depicts an indentured list for the work breakdown structure. </a:t>
            </a:r>
          </a:p>
          <a:p>
            <a:pPr marL="628650" lvl="1" indent="-171450" eaLnBrk="1" hangingPunct="1">
              <a:spcBef>
                <a:spcPct val="0"/>
              </a:spcBef>
              <a:buFont typeface="Arial" pitchFamily="34" charset="0"/>
              <a:buChar char="•"/>
              <a:defRPr/>
            </a:pPr>
            <a:r>
              <a:rPr lang="en-US"/>
              <a:t>For each of the work packages, the deliverable is listed. </a:t>
            </a:r>
          </a:p>
          <a:p>
            <a:pPr marL="628650" lvl="1" indent="-171450" eaLnBrk="1" hangingPunct="1">
              <a:spcBef>
                <a:spcPct val="0"/>
              </a:spcBef>
              <a:buFont typeface="Arial" pitchFamily="34" charset="0"/>
              <a:buChar char="•"/>
              <a:defRPr/>
            </a:pPr>
            <a:r>
              <a:rPr lang="en-US"/>
              <a:t>This format is helpful for large projects where a diagram would become too large and unwieldy.</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10</a:t>
            </a:fld>
            <a:endParaRPr lang="en-US" altLang="en-US"/>
          </a:p>
        </p:txBody>
      </p:sp>
    </p:spTree>
    <p:extLst>
      <p:ext uri="{BB962C8B-B14F-4D97-AF65-F5344CB8AC3E}">
        <p14:creationId xmlns:p14="http://schemas.microsoft.com/office/powerpoint/2010/main" val="829320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defRPr/>
            </a:pPr>
            <a:r>
              <a:rPr lang="en-US" b="1" u="sng"/>
              <a:t>Assign Responsibility</a:t>
            </a:r>
          </a:p>
          <a:p>
            <a:pPr marL="171450" indent="-171450" eaLnBrk="1">
              <a:spcBef>
                <a:spcPct val="0"/>
              </a:spcBef>
              <a:buFont typeface="Arial" pitchFamily="34" charset="0"/>
              <a:buChar char="•"/>
              <a:defRPr/>
            </a:pPr>
            <a:r>
              <a:rPr lang="en-US"/>
              <a:t>A responsibility assignment matrix (RAM) defines who will be responsible for the work. It is a tool used to designate the individuals responsible for accomplishing the different work items in the work breakdown structure (WBS). </a:t>
            </a:r>
          </a:p>
          <a:p>
            <a:pPr marL="171450" indent="-171450" eaLnBrk="1">
              <a:spcBef>
                <a:spcPct val="0"/>
              </a:spcBef>
              <a:buFont typeface="Arial" pitchFamily="34" charset="0"/>
              <a:buChar char="•"/>
              <a:defRPr/>
            </a:pPr>
            <a:r>
              <a:rPr lang="en-US"/>
              <a:t>This figure depicts the RAM for the WBS in Figure 4.1, the community festival project.</a:t>
            </a:r>
          </a:p>
          <a:p>
            <a:pPr marL="171450" indent="-171450" eaLnBrk="1">
              <a:spcBef>
                <a:spcPct val="0"/>
              </a:spcBef>
              <a:buFont typeface="Arial" pitchFamily="34" charset="0"/>
              <a:buChar char="•"/>
              <a:defRPr/>
            </a:pPr>
            <a:r>
              <a:rPr lang="en-US"/>
              <a:t>The RAM often uses a P to designate primary responsibility and an S to indicate support responsibility for a specific work item. </a:t>
            </a:r>
          </a:p>
          <a:p>
            <a:pPr marL="171450" indent="-171450" eaLnBrk="1">
              <a:spcBef>
                <a:spcPct val="0"/>
              </a:spcBef>
              <a:buFont typeface="Arial" pitchFamily="34" charset="0"/>
              <a:buChar char="•"/>
              <a:defRPr/>
            </a:pPr>
            <a:r>
              <a:rPr lang="en-US"/>
              <a:t>The RAM shows all the individuals associated with each work item in the WBS, as well as all the work items associated with each individual.</a:t>
            </a:r>
          </a:p>
          <a:p>
            <a:pPr marL="171450" indent="-171450" eaLnBrk="1">
              <a:spcBef>
                <a:spcPct val="0"/>
              </a:spcBef>
              <a:buFont typeface="Arial" pitchFamily="34" charset="0"/>
              <a:buChar char="•"/>
              <a:defRPr/>
            </a:pPr>
            <a:r>
              <a:rPr lang="en-US"/>
              <a:t>Only one individual should be designated as the lead, or primary, person responsible for each work item.</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11</a:t>
            </a:fld>
            <a:endParaRPr lang="en-US" altLang="en-US"/>
          </a:p>
        </p:txBody>
      </p:sp>
    </p:spTree>
    <p:extLst>
      <p:ext uri="{BB962C8B-B14F-4D97-AF65-F5344CB8AC3E}">
        <p14:creationId xmlns:p14="http://schemas.microsoft.com/office/powerpoint/2010/main" val="86646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defRPr/>
            </a:pPr>
            <a:r>
              <a:rPr lang="en-US" b="1" u="sng"/>
              <a:t>Define Activities</a:t>
            </a:r>
          </a:p>
          <a:p>
            <a:pPr marL="171450" indent="-171450" eaLnBrk="1">
              <a:spcBef>
                <a:spcPct val="0"/>
              </a:spcBef>
              <a:buFont typeface="Arial" pitchFamily="34" charset="0"/>
              <a:buChar char="•"/>
              <a:defRPr/>
            </a:pPr>
            <a:r>
              <a:rPr lang="en-US"/>
              <a:t>Using the WBS, the individual or team responsible for each work package must next define all the specific activities that need to be performed to produce the end item, or deliverable.</a:t>
            </a:r>
          </a:p>
          <a:p>
            <a:pPr marL="628650" lvl="1" indent="-171450" eaLnBrk="1">
              <a:spcBef>
                <a:spcPct val="0"/>
              </a:spcBef>
              <a:buFont typeface="Arial" pitchFamily="34" charset="0"/>
              <a:buChar char="•"/>
              <a:defRPr/>
            </a:pPr>
            <a:r>
              <a:rPr lang="en-US"/>
              <a:t>Breaking down each work package into its component activities reveals the level at which each activity must be performed to produce the deliverable.</a:t>
            </a:r>
          </a:p>
          <a:p>
            <a:pPr marL="628650" lvl="1" indent="-171450" eaLnBrk="1">
              <a:spcBef>
                <a:spcPct val="0"/>
              </a:spcBef>
              <a:buFont typeface="Arial" pitchFamily="34" charset="0"/>
              <a:buChar char="•"/>
              <a:defRPr/>
            </a:pPr>
            <a:r>
              <a:rPr lang="en-US"/>
              <a:t>Some activities may not be easily definable.</a:t>
            </a:r>
          </a:p>
          <a:p>
            <a:pPr marL="171450" indent="-171450" eaLnBrk="1">
              <a:spcBef>
                <a:spcPct val="0"/>
              </a:spcBef>
              <a:buFont typeface="Arial" pitchFamily="34" charset="0"/>
              <a:buChar char="•"/>
              <a:defRPr/>
            </a:pPr>
            <a:r>
              <a:rPr lang="en-US"/>
              <a:t>When all the specific activities have been defined for all of the work packages, they should be consolidated into a </a:t>
            </a:r>
            <a:r>
              <a:rPr lang="en-US" i="1"/>
              <a:t>comprehensive activity list</a:t>
            </a:r>
            <a:r>
              <a:rPr lang="en-US"/>
              <a:t>.</a:t>
            </a:r>
          </a:p>
          <a:p>
            <a:pPr marL="628650" lvl="1" indent="-171450" eaLnBrk="1">
              <a:spcBef>
                <a:spcPct val="0"/>
              </a:spcBef>
              <a:buFont typeface="Arial" pitchFamily="34" charset="0"/>
              <a:buChar char="•"/>
              <a:defRPr/>
            </a:pPr>
            <a:r>
              <a:rPr lang="en-US"/>
              <a:t>Because of the allocation of resources, there may be wait time between the end of one activity and the start of another one.</a:t>
            </a:r>
          </a:p>
          <a:p>
            <a:pPr marL="171450" indent="-171450" eaLnBrk="1">
              <a:spcBef>
                <a:spcPct val="0"/>
              </a:spcBef>
              <a:buFont typeface="Arial" pitchFamily="34" charset="0"/>
              <a:buChar char="•"/>
              <a:defRPr/>
            </a:pPr>
            <a:r>
              <a:rPr lang="en-US"/>
              <a:t>This figure shows the work breakdown structure for a consumer market study project. It depicts the specific activities that need to be performed for each work package. </a:t>
            </a:r>
          </a:p>
          <a:p>
            <a:pPr marL="628650" lvl="1" indent="-171450" eaLnBrk="1">
              <a:spcBef>
                <a:spcPct val="0"/>
              </a:spcBef>
              <a:buFont typeface="Arial" pitchFamily="34" charset="0"/>
              <a:buChar char="•"/>
              <a:defRPr/>
            </a:pPr>
            <a:r>
              <a:rPr lang="en-US"/>
              <a:t>Have the students compare this list to the entries for the tasks in the Microsoft Project appendix.</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12</a:t>
            </a:fld>
            <a:endParaRPr lang="en-US" altLang="en-US"/>
          </a:p>
        </p:txBody>
      </p:sp>
    </p:spTree>
    <p:extLst>
      <p:ext uri="{BB962C8B-B14F-4D97-AF65-F5344CB8AC3E}">
        <p14:creationId xmlns:p14="http://schemas.microsoft.com/office/powerpoint/2010/main" val="3329866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defRPr/>
            </a:pPr>
            <a:r>
              <a:rPr lang="en-US" b="1" u="sng"/>
              <a:t>Sequence Activities</a:t>
            </a:r>
          </a:p>
          <a:p>
            <a:pPr marL="171450" indent="-171450" eaLnBrk="1">
              <a:spcBef>
                <a:spcPct val="0"/>
              </a:spcBef>
              <a:buFont typeface="Arial" pitchFamily="34" charset="0"/>
              <a:buChar char="•"/>
              <a:defRPr/>
            </a:pPr>
            <a:r>
              <a:rPr lang="en-US"/>
              <a:t>A </a:t>
            </a:r>
            <a:r>
              <a:rPr lang="en-US" i="1"/>
              <a:t>network diagram </a:t>
            </a:r>
            <a:r>
              <a:rPr lang="en-US"/>
              <a:t>defines the sequence of how the activities will get done. It is a tool for arranging the specific activities in the best sequence and defining their dependent relationships.</a:t>
            </a:r>
          </a:p>
          <a:p>
            <a:pPr marL="171450" indent="-171450" eaLnBrk="1">
              <a:spcBef>
                <a:spcPct val="0"/>
              </a:spcBef>
              <a:buFont typeface="Arial" pitchFamily="34" charset="0"/>
              <a:buChar char="•"/>
              <a:defRPr/>
            </a:pPr>
            <a:r>
              <a:rPr lang="en-US"/>
              <a:t>The three most common techniques of network diagramming are </a:t>
            </a:r>
            <a:r>
              <a:rPr lang="en-US" i="1"/>
              <a:t>program evaluation and review technique (PERT), </a:t>
            </a:r>
            <a:r>
              <a:rPr lang="en-US"/>
              <a:t>the </a:t>
            </a:r>
            <a:r>
              <a:rPr lang="en-US" i="1"/>
              <a:t>critical path method (CPM), </a:t>
            </a:r>
            <a:r>
              <a:rPr lang="en-US"/>
              <a:t>and the </a:t>
            </a:r>
            <a:r>
              <a:rPr lang="en-US" i="1"/>
              <a:t>precedence diagramming method (PDM).</a:t>
            </a:r>
          </a:p>
          <a:p>
            <a:pPr marL="628650" lvl="1" indent="-171450" eaLnBrk="1">
              <a:spcBef>
                <a:spcPct val="0"/>
              </a:spcBef>
              <a:buFont typeface="Arial" pitchFamily="34" charset="0"/>
              <a:buChar char="•"/>
              <a:defRPr/>
            </a:pPr>
            <a:r>
              <a:rPr lang="en-US"/>
              <a:t>In the past, there were distinguishable methodological differences between PERT and CPM. Today, however, when most people refer to a CPM diagram or PERT chart, they mean a generic network diagram.</a:t>
            </a:r>
          </a:p>
          <a:p>
            <a:pPr marL="171450" indent="-171450" eaLnBrk="1" hangingPunct="1">
              <a:spcBef>
                <a:spcPct val="0"/>
              </a:spcBef>
              <a:buFont typeface="Arial" pitchFamily="34" charset="0"/>
              <a:buChar char="•"/>
              <a:defRPr/>
            </a:pPr>
            <a:r>
              <a:rPr lang="en-US"/>
              <a:t>The top figure shows a complete network diagram for a consumer market study project, with the person responsible for each activity included on the diagram.</a:t>
            </a:r>
          </a:p>
          <a:p>
            <a:pPr marL="171450" indent="-171450" eaLnBrk="1" hangingPunct="1">
              <a:spcBef>
                <a:spcPct val="0"/>
              </a:spcBef>
              <a:buFont typeface="Arial" pitchFamily="34" charset="0"/>
              <a:buChar char="•"/>
              <a:defRPr/>
            </a:pPr>
            <a:r>
              <a:rPr lang="en-US"/>
              <a:t>The bottom figure shows a network diagram for a web-based reporting system project.</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13</a:t>
            </a:fld>
            <a:endParaRPr lang="en-US" altLang="en-US"/>
          </a:p>
        </p:txBody>
      </p:sp>
    </p:spTree>
    <p:extLst>
      <p:ext uri="{BB962C8B-B14F-4D97-AF65-F5344CB8AC3E}">
        <p14:creationId xmlns:p14="http://schemas.microsoft.com/office/powerpoint/2010/main" val="55090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1" u="sng"/>
              <a:t>Network Principles</a:t>
            </a:r>
          </a:p>
          <a:p>
            <a:pPr marL="171450" indent="-171450">
              <a:buFont typeface="Arial" pitchFamily="34" charset="0"/>
              <a:buChar char="•"/>
              <a:defRPr/>
            </a:pPr>
            <a:r>
              <a:rPr lang="en-US"/>
              <a:t>Each activity is represented by a box in the network diagram and the description of the activity is written within the box, as shown in this figure.</a:t>
            </a:r>
          </a:p>
          <a:p>
            <a:pPr marL="171450" indent="-171450">
              <a:buFont typeface="Arial" pitchFamily="34" charset="0"/>
              <a:buChar char="•"/>
              <a:defRPr/>
            </a:pPr>
            <a:r>
              <a:rPr lang="en-US"/>
              <a:t>Activities consume time, and their description usually begins with a verb (such as </a:t>
            </a:r>
            <a:r>
              <a:rPr lang="en-US" i="1"/>
              <a:t>get, wash, </a:t>
            </a:r>
            <a:r>
              <a:rPr lang="en-US"/>
              <a:t>and </a:t>
            </a:r>
            <a:r>
              <a:rPr lang="en-US" i="1"/>
              <a:t>dry</a:t>
            </a:r>
            <a:r>
              <a:rPr lang="en-US"/>
              <a:t> in this example).</a:t>
            </a:r>
          </a:p>
          <a:p>
            <a:pPr marL="171450" indent="-171450">
              <a:buFont typeface="Arial" pitchFamily="34" charset="0"/>
              <a:buChar char="•"/>
              <a:defRPr/>
            </a:pPr>
            <a:r>
              <a:rPr lang="en-US"/>
              <a:t>Activities have a dependent relationship—that is, they are linked in a logical sequence in a network diagram to show which activities must be finished before others can start.</a:t>
            </a:r>
          </a:p>
          <a:p>
            <a:pPr marL="628650" lvl="1" indent="-171450">
              <a:buFont typeface="Arial" pitchFamily="34" charset="0"/>
              <a:buChar char="•"/>
              <a:defRPr/>
            </a:pPr>
            <a:r>
              <a:rPr lang="en-US"/>
              <a:t>Certain activities have to be done in serial sequence.</a:t>
            </a:r>
          </a:p>
          <a:p>
            <a:pPr marL="628650" lvl="1" indent="-171450">
              <a:buFont typeface="Arial" pitchFamily="34" charset="0"/>
              <a:buChar char="•"/>
              <a:defRPr/>
            </a:pPr>
            <a:r>
              <a:rPr lang="en-US"/>
              <a:t>Some activities may be done concurrently.</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14</a:t>
            </a:fld>
            <a:endParaRPr lang="en-US" altLang="en-US"/>
          </a:p>
        </p:txBody>
      </p:sp>
    </p:spTree>
    <p:extLst>
      <p:ext uri="{BB962C8B-B14F-4D97-AF65-F5344CB8AC3E}">
        <p14:creationId xmlns:p14="http://schemas.microsoft.com/office/powerpoint/2010/main" val="3113772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defRPr/>
            </a:pPr>
            <a:r>
              <a:rPr lang="en-US" b="1" u="sng"/>
              <a:t>Loops</a:t>
            </a:r>
          </a:p>
          <a:p>
            <a:pPr marL="171450" indent="-171450" eaLnBrk="1" hangingPunct="1">
              <a:spcBef>
                <a:spcPct val="0"/>
              </a:spcBef>
              <a:buFont typeface="Arial" pitchFamily="34" charset="0"/>
              <a:buChar char="•"/>
              <a:defRPr/>
            </a:pPr>
            <a:r>
              <a:rPr lang="en-US"/>
              <a:t>An illogical relationship among activities is known as a loop. </a:t>
            </a:r>
          </a:p>
          <a:p>
            <a:pPr marL="171450" indent="-171450" eaLnBrk="1" hangingPunct="1">
              <a:spcBef>
                <a:spcPct val="0"/>
              </a:spcBef>
              <a:buFont typeface="Arial" pitchFamily="34" charset="0"/>
              <a:buChar char="•"/>
              <a:defRPr/>
            </a:pPr>
            <a:r>
              <a:rPr lang="en-US"/>
              <a:t>In preparing a network diagram, drawing activities in a loop is not acceptable because it portrays a path of activities that perpetually repeats itself.</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15</a:t>
            </a:fld>
            <a:endParaRPr lang="en-US" altLang="en-US"/>
          </a:p>
        </p:txBody>
      </p:sp>
    </p:spTree>
    <p:extLst>
      <p:ext uri="{BB962C8B-B14F-4D97-AF65-F5344CB8AC3E}">
        <p14:creationId xmlns:p14="http://schemas.microsoft.com/office/powerpoint/2010/main" val="2860293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defRPr/>
            </a:pPr>
            <a:r>
              <a:rPr lang="en-US" b="1" u="sng"/>
              <a:t>Laddering</a:t>
            </a:r>
          </a:p>
          <a:p>
            <a:pPr marL="171450" indent="-171450" eaLnBrk="1">
              <a:spcBef>
                <a:spcPct val="0"/>
              </a:spcBef>
              <a:buFont typeface="Arial" pitchFamily="34" charset="0"/>
              <a:buChar char="•"/>
              <a:defRPr/>
            </a:pPr>
            <a:r>
              <a:rPr lang="en-US"/>
              <a:t>Some projects have a set of activities that are repeated several times.</a:t>
            </a:r>
          </a:p>
          <a:p>
            <a:pPr marL="171450" indent="-171450" eaLnBrk="1">
              <a:spcBef>
                <a:spcPct val="0"/>
              </a:spcBef>
              <a:buFont typeface="Arial" pitchFamily="34" charset="0"/>
              <a:buChar char="•"/>
              <a:defRPr/>
            </a:pPr>
            <a:r>
              <a:rPr lang="en-US"/>
              <a:t>The top figure shows a series of activities that must be done in serial sequence, which means that, for an activity with three people, at any one time only one person is working while two other people are waiting. </a:t>
            </a:r>
          </a:p>
          <a:p>
            <a:pPr marL="171450" indent="-171450" eaLnBrk="1">
              <a:spcBef>
                <a:spcPct val="0"/>
              </a:spcBef>
              <a:buFont typeface="Arial" pitchFamily="34" charset="0"/>
              <a:buChar char="•"/>
              <a:defRPr/>
            </a:pPr>
            <a:r>
              <a:rPr lang="en-US"/>
              <a:t>The middle figure shows a set of activities that can be performed concurrently. However, it is often not practical to perform the activities in this way because the organization would need triple the experts– one for each room. </a:t>
            </a:r>
          </a:p>
          <a:p>
            <a:pPr marL="171450" indent="-171450" eaLnBrk="1">
              <a:spcBef>
                <a:spcPct val="0"/>
              </a:spcBef>
              <a:buFont typeface="Arial" pitchFamily="34" charset="0"/>
              <a:buChar char="•"/>
              <a:defRPr/>
            </a:pPr>
            <a:r>
              <a:rPr lang="en-US"/>
              <a:t>The bottom figure shows a technique known as laddering. This approach allows the project to be completed in the shortest possible time, while making the best use of available resources.</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16</a:t>
            </a:fld>
            <a:endParaRPr lang="en-US" altLang="en-US"/>
          </a:p>
        </p:txBody>
      </p:sp>
    </p:spTree>
    <p:extLst>
      <p:ext uri="{BB962C8B-B14F-4D97-AF65-F5344CB8AC3E}">
        <p14:creationId xmlns:p14="http://schemas.microsoft.com/office/powerpoint/2010/main" val="282604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eaLnBrk="1" fontAlgn="auto">
              <a:spcBef>
                <a:spcPts val="0"/>
              </a:spcBef>
              <a:spcAft>
                <a:spcPts val="0"/>
              </a:spcAft>
              <a:defRPr/>
            </a:pPr>
            <a:r>
              <a:rPr lang="en-US" b="1" u="sng"/>
              <a:t>Create Network Diagram</a:t>
            </a:r>
          </a:p>
          <a:p>
            <a:pPr marL="171450" indent="-171450" eaLnBrk="1" fontAlgn="auto">
              <a:spcBef>
                <a:spcPts val="0"/>
              </a:spcBef>
              <a:spcAft>
                <a:spcPts val="0"/>
              </a:spcAft>
              <a:buFont typeface="Arial" pitchFamily="34" charset="0"/>
              <a:buChar char="•"/>
              <a:defRPr/>
            </a:pPr>
            <a:r>
              <a:rPr lang="en-US"/>
              <a:t>A network diagram is a drawing of the activities for a project, displayed in boxes in their logical sequence and connected by arrows to indicate dependent relationships. The network diagram shows how the project should be performed from start to completion.</a:t>
            </a:r>
          </a:p>
          <a:p>
            <a:pPr marL="171450" indent="-171450" eaLnBrk="1" fontAlgn="auto">
              <a:spcBef>
                <a:spcPts val="0"/>
              </a:spcBef>
              <a:spcAft>
                <a:spcPts val="0"/>
              </a:spcAft>
              <a:buFont typeface="Arial" pitchFamily="34" charset="0"/>
              <a:buChar char="•"/>
              <a:defRPr/>
            </a:pPr>
            <a:r>
              <a:rPr lang="en-US"/>
              <a:t>Three questions need to be answered regarding each activity. The network is based upon the answers:</a:t>
            </a:r>
          </a:p>
          <a:p>
            <a:pPr marL="685800" lvl="1" indent="-228600" eaLnBrk="1" fontAlgn="auto">
              <a:spcBef>
                <a:spcPts val="0"/>
              </a:spcBef>
              <a:spcAft>
                <a:spcPts val="0"/>
              </a:spcAft>
              <a:buFont typeface="+mj-lt"/>
              <a:buAutoNum type="arabicPeriod"/>
              <a:defRPr/>
            </a:pPr>
            <a:r>
              <a:rPr lang="en-US"/>
              <a:t>Which activities must be finished immediately before this activity can be started?</a:t>
            </a:r>
          </a:p>
          <a:p>
            <a:pPr marL="685800" lvl="1" indent="-228600" eaLnBrk="1" fontAlgn="auto">
              <a:spcBef>
                <a:spcPts val="0"/>
              </a:spcBef>
              <a:spcAft>
                <a:spcPts val="0"/>
              </a:spcAft>
              <a:buFont typeface="+mj-lt"/>
              <a:buAutoNum type="arabicPeriod"/>
              <a:defRPr/>
            </a:pPr>
            <a:r>
              <a:rPr lang="en-US"/>
              <a:t>Which activities can be done concurrently with this activity?</a:t>
            </a:r>
          </a:p>
          <a:p>
            <a:pPr marL="685800" lvl="1" indent="-228600" eaLnBrk="1" fontAlgn="auto">
              <a:spcBef>
                <a:spcPts val="0"/>
              </a:spcBef>
              <a:spcAft>
                <a:spcPts val="0"/>
              </a:spcAft>
              <a:buFont typeface="+mj-lt"/>
              <a:buAutoNum type="arabicPeriod"/>
              <a:defRPr/>
            </a:pPr>
            <a:r>
              <a:rPr lang="en-US"/>
              <a:t>Which activities cannot be started until immediately after this activity is finished?</a:t>
            </a:r>
          </a:p>
          <a:p>
            <a:pPr marL="171450" indent="-171450" eaLnBrk="1" fontAlgn="auto">
              <a:spcBef>
                <a:spcPts val="0"/>
              </a:spcBef>
              <a:spcAft>
                <a:spcPts val="0"/>
              </a:spcAft>
              <a:buFont typeface="Arial" pitchFamily="34" charset="0"/>
              <a:buChar char="•"/>
              <a:defRPr/>
            </a:pPr>
            <a:r>
              <a:rPr lang="en-US"/>
              <a:t>Guidelines for the level of detail in the network diagram are:</a:t>
            </a:r>
          </a:p>
          <a:p>
            <a:pPr marL="685800" lvl="1" indent="-228600" eaLnBrk="1" fontAlgn="auto">
              <a:spcBef>
                <a:spcPts val="0"/>
              </a:spcBef>
              <a:spcAft>
                <a:spcPts val="0"/>
              </a:spcAft>
              <a:buFont typeface="+mj-lt"/>
              <a:buAutoNum type="arabicPeriod"/>
              <a:defRPr/>
            </a:pPr>
            <a:r>
              <a:rPr lang="en-US"/>
              <a:t>Based on the work breakdown structure for a project; specific activities should be defined for each work package.</a:t>
            </a:r>
          </a:p>
          <a:p>
            <a:pPr marL="685800" lvl="1" indent="-228600" eaLnBrk="1" fontAlgn="auto">
              <a:spcBef>
                <a:spcPts val="0"/>
              </a:spcBef>
              <a:spcAft>
                <a:spcPts val="0"/>
              </a:spcAft>
              <a:buFont typeface="+mj-lt"/>
              <a:buAutoNum type="arabicPeriod"/>
              <a:defRPr/>
            </a:pPr>
            <a:r>
              <a:rPr lang="en-US"/>
              <a:t>It may be preferable to draw a summary-level network first that depicts a small number of higher level activities and then expand to a more detailed network.</a:t>
            </a:r>
          </a:p>
          <a:p>
            <a:pPr marL="685800" lvl="1" indent="-228600" eaLnBrk="1" fontAlgn="auto">
              <a:spcBef>
                <a:spcPts val="0"/>
              </a:spcBef>
              <a:spcAft>
                <a:spcPts val="0"/>
              </a:spcAft>
              <a:buFont typeface="+mj-lt"/>
              <a:buAutoNum type="arabicPeriod"/>
              <a:defRPr/>
            </a:pPr>
            <a:r>
              <a:rPr lang="en-US"/>
              <a:t>The level of detail may be determined by certain obvious interface or transfer points such as a change in responsibility or if there is a tangible output or product or deliverable as a result of an activity.</a:t>
            </a:r>
          </a:p>
          <a:p>
            <a:pPr marL="685800" lvl="1" indent="-228600" eaLnBrk="1" fontAlgn="auto">
              <a:spcBef>
                <a:spcPts val="0"/>
              </a:spcBef>
              <a:spcAft>
                <a:spcPts val="0"/>
              </a:spcAft>
              <a:buFont typeface="+mj-lt"/>
              <a:buAutoNum type="arabicPeriod"/>
              <a:defRPr/>
            </a:pPr>
            <a:r>
              <a:rPr lang="en-US"/>
              <a:t>Activities should not be longer in estimated duration than the project progress review.</a:t>
            </a:r>
          </a:p>
          <a:p>
            <a:pPr marL="171450" indent="-171450" eaLnBrk="1" fontAlgn="auto">
              <a:spcBef>
                <a:spcPts val="0"/>
              </a:spcBef>
              <a:spcAft>
                <a:spcPts val="0"/>
              </a:spcAft>
              <a:buFont typeface="Arial" pitchFamily="34" charset="0"/>
              <a:buChar char="•"/>
              <a:defRPr/>
            </a:pPr>
            <a:r>
              <a:rPr lang="en-US"/>
              <a:t>It is not unusual to progressively elaborate the network diagram as the project progresses and more information becomes clear.</a:t>
            </a:r>
          </a:p>
          <a:p>
            <a:pPr marL="171450" indent="-171450" eaLnBrk="1" fontAlgn="auto">
              <a:spcBef>
                <a:spcPts val="0"/>
              </a:spcBef>
              <a:spcAft>
                <a:spcPts val="0"/>
              </a:spcAft>
              <a:buFont typeface="Arial" pitchFamily="34" charset="0"/>
              <a:buChar char="•"/>
              <a:defRPr/>
            </a:pPr>
            <a:r>
              <a:rPr lang="en-US"/>
              <a:t>Sub-networks can be used to represent similar projects for different customers. Certain portions of projects may include the same types of activities in the same sequence and with the same dependent relationships.</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17</a:t>
            </a:fld>
            <a:endParaRPr lang="en-US" altLang="en-US"/>
          </a:p>
        </p:txBody>
      </p:sp>
    </p:spTree>
    <p:extLst>
      <p:ext uri="{BB962C8B-B14F-4D97-AF65-F5344CB8AC3E}">
        <p14:creationId xmlns:p14="http://schemas.microsoft.com/office/powerpoint/2010/main" val="3788941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eaLnBrk="1" fontAlgn="auto">
              <a:spcBef>
                <a:spcPts val="0"/>
              </a:spcBef>
              <a:spcAft>
                <a:spcPts val="0"/>
              </a:spcAft>
              <a:defRPr/>
            </a:pPr>
            <a:r>
              <a:rPr lang="en-US" b="1" u="sng"/>
              <a:t>Planning for Information Systems Development</a:t>
            </a:r>
          </a:p>
          <a:p>
            <a:pPr eaLnBrk="1" fontAlgn="auto">
              <a:spcBef>
                <a:spcPts val="0"/>
              </a:spcBef>
              <a:spcAft>
                <a:spcPts val="0"/>
              </a:spcAft>
              <a:defRPr/>
            </a:pPr>
            <a:r>
              <a:rPr lang="en-US"/>
              <a:t>The Microsoft Project example will continue through chapters 4 – 8. It highlights the concepts for each chapter in the example. The Microsoft Project file for the example is available with the instructor materials.</a:t>
            </a:r>
          </a:p>
          <a:p>
            <a:pPr marL="171450" indent="-171450" eaLnBrk="1" fontAlgn="auto">
              <a:spcBef>
                <a:spcPts val="0"/>
              </a:spcBef>
              <a:spcAft>
                <a:spcPts val="0"/>
              </a:spcAft>
              <a:buFont typeface="Arial" pitchFamily="34" charset="0"/>
              <a:buChar char="•"/>
              <a:defRPr/>
            </a:pPr>
            <a:r>
              <a:rPr lang="en-US"/>
              <a:t>An </a:t>
            </a:r>
            <a:r>
              <a:rPr lang="en-US" i="1"/>
              <a:t>information system (IS) </a:t>
            </a:r>
            <a:r>
              <a:rPr lang="en-US"/>
              <a:t>is a computer-based system that accepts data as input, processes the data, and produces useful information for users.</a:t>
            </a:r>
          </a:p>
          <a:p>
            <a:pPr marL="628650" lvl="1" indent="-171450" eaLnBrk="1" fontAlgn="auto">
              <a:spcBef>
                <a:spcPts val="0"/>
              </a:spcBef>
              <a:spcAft>
                <a:spcPts val="0"/>
              </a:spcAft>
              <a:buFont typeface="Arial" pitchFamily="34" charset="0"/>
              <a:buChar char="•"/>
              <a:defRPr/>
            </a:pPr>
            <a:r>
              <a:rPr lang="en-US"/>
              <a:t>Information systems include computerized order entry systems, e-commerce systems, automatic teller machines, and billing, payroll, and inventory systems.</a:t>
            </a:r>
          </a:p>
          <a:p>
            <a:pPr marL="628650" lvl="1" indent="-171450" eaLnBrk="1" fontAlgn="auto">
              <a:spcBef>
                <a:spcPts val="0"/>
              </a:spcBef>
              <a:spcAft>
                <a:spcPts val="0"/>
              </a:spcAft>
              <a:buFont typeface="Arial" pitchFamily="34" charset="0"/>
              <a:buChar char="•"/>
              <a:defRPr/>
            </a:pPr>
            <a:r>
              <a:rPr lang="en-US"/>
              <a:t>The development of an IS </a:t>
            </a:r>
            <a:r>
              <a:rPr lang="en-US" err="1"/>
              <a:t>is</a:t>
            </a:r>
            <a:r>
              <a:rPr lang="en-US"/>
              <a:t> a challenging process that requires extensive planning and control to ensure that the system meets user requirements and is finished on time and within budget.</a:t>
            </a:r>
          </a:p>
          <a:p>
            <a:pPr marL="171450" lvl="1" indent="-171450" eaLnBrk="1" fontAlgn="auto">
              <a:spcBef>
                <a:spcPts val="0"/>
              </a:spcBef>
              <a:spcAft>
                <a:spcPts val="0"/>
              </a:spcAft>
              <a:buFont typeface="Arial" pitchFamily="34" charset="0"/>
              <a:buChar char="•"/>
              <a:defRPr/>
            </a:pPr>
            <a:r>
              <a:rPr lang="en-US"/>
              <a:t>A project management planning tool, or methodology, called the </a:t>
            </a:r>
            <a:r>
              <a:rPr lang="en-US" i="1"/>
              <a:t>systems development life cycle (SDLC) </a:t>
            </a:r>
            <a:r>
              <a:rPr lang="en-US"/>
              <a:t>is often used to help plan, execute, and control IS development projects.</a:t>
            </a:r>
          </a:p>
          <a:p>
            <a:pPr marL="171450" lvl="1" indent="-171450" eaLnBrk="1" fontAlgn="auto">
              <a:spcBef>
                <a:spcPts val="0"/>
              </a:spcBef>
              <a:spcAft>
                <a:spcPts val="0"/>
              </a:spcAft>
              <a:buFont typeface="Arial" pitchFamily="34" charset="0"/>
              <a:buChar char="•"/>
              <a:defRPr/>
            </a:pPr>
            <a:r>
              <a:rPr lang="en-US"/>
              <a:t>It consists of the following steps:</a:t>
            </a:r>
          </a:p>
          <a:p>
            <a:pPr marL="628650" lvl="1" indent="-171450" eaLnBrk="1" fontAlgn="auto">
              <a:spcBef>
                <a:spcPts val="0"/>
              </a:spcBef>
              <a:spcAft>
                <a:spcPts val="0"/>
              </a:spcAft>
              <a:buFont typeface="Arial" pitchFamily="34" charset="0"/>
              <a:buChar char="•"/>
              <a:defRPr/>
            </a:pPr>
            <a:r>
              <a:rPr lang="en-US" i="1"/>
              <a:t>Problem definition </a:t>
            </a:r>
            <a:r>
              <a:rPr lang="en-US"/>
              <a:t>-- Data are gathered and analyzed and problems and opportunities are clearly defined.</a:t>
            </a:r>
          </a:p>
          <a:p>
            <a:pPr marL="628650" lvl="1" indent="-171450" eaLnBrk="1" fontAlgn="auto">
              <a:spcBef>
                <a:spcPts val="0"/>
              </a:spcBef>
              <a:spcAft>
                <a:spcPts val="0"/>
              </a:spcAft>
              <a:buFont typeface="Arial" pitchFamily="34" charset="0"/>
              <a:buChar char="•"/>
              <a:defRPr/>
            </a:pPr>
            <a:r>
              <a:rPr lang="en-US" i="1"/>
              <a:t>System analysis </a:t>
            </a:r>
            <a:r>
              <a:rPr lang="en-US"/>
              <a:t>-- The development team defines the scope of the system to be developed, interviews potential users, studies the existing system (which might be manual), and defines user requirements.</a:t>
            </a:r>
          </a:p>
          <a:p>
            <a:pPr marL="628650" lvl="1" indent="-171450" eaLnBrk="1" fontAlgn="auto">
              <a:spcBef>
                <a:spcPts val="0"/>
              </a:spcBef>
              <a:spcAft>
                <a:spcPts val="0"/>
              </a:spcAft>
              <a:buFont typeface="Arial" pitchFamily="34" charset="0"/>
              <a:buChar char="•"/>
              <a:defRPr/>
            </a:pPr>
            <a:r>
              <a:rPr lang="en-US" i="1"/>
              <a:t>System design </a:t>
            </a:r>
            <a:r>
              <a:rPr lang="en-US"/>
              <a:t>-- Several alternative conceptual designs are produced and evaluated. The best is selected for further design and development.</a:t>
            </a:r>
          </a:p>
          <a:p>
            <a:pPr marL="628650" lvl="1" indent="-171450" eaLnBrk="1" fontAlgn="auto">
              <a:spcBef>
                <a:spcPts val="0"/>
              </a:spcBef>
              <a:spcAft>
                <a:spcPts val="0"/>
              </a:spcAft>
              <a:buFont typeface="Arial" pitchFamily="34" charset="0"/>
              <a:buChar char="•"/>
              <a:defRPr/>
            </a:pPr>
            <a:r>
              <a:rPr lang="en-US" i="1"/>
              <a:t>System development </a:t>
            </a:r>
            <a:r>
              <a:rPr lang="en-US"/>
              <a:t>-- The actual system is brought into existence.</a:t>
            </a:r>
          </a:p>
          <a:p>
            <a:pPr marL="628650" lvl="1" indent="-171450" eaLnBrk="1" fontAlgn="auto">
              <a:spcBef>
                <a:spcPts val="0"/>
              </a:spcBef>
              <a:spcAft>
                <a:spcPts val="0"/>
              </a:spcAft>
              <a:buFont typeface="Arial" pitchFamily="34" charset="0"/>
              <a:buChar char="•"/>
              <a:defRPr/>
            </a:pPr>
            <a:r>
              <a:rPr lang="en-US" i="1"/>
              <a:t>System testing </a:t>
            </a:r>
            <a:r>
              <a:rPr lang="en-US"/>
              <a:t>– This step involves looking for logical errors, database errors, errors of omission, security errors, and other problems that might prevent the system from being successful.</a:t>
            </a:r>
          </a:p>
          <a:p>
            <a:pPr marL="628650" lvl="1" indent="-171450" eaLnBrk="1" fontAlgn="auto">
              <a:spcBef>
                <a:spcPts val="0"/>
              </a:spcBef>
              <a:spcAft>
                <a:spcPts val="0"/>
              </a:spcAft>
              <a:buFont typeface="Arial" pitchFamily="34" charset="0"/>
              <a:buChar char="•"/>
              <a:defRPr/>
            </a:pPr>
            <a:r>
              <a:rPr lang="en-US" i="1"/>
              <a:t>System implementation </a:t>
            </a:r>
            <a:r>
              <a:rPr lang="en-US"/>
              <a:t>-- The existing system is replaced with the new, improved, system and users are trained.</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18</a:t>
            </a:fld>
            <a:endParaRPr lang="en-US" altLang="en-US"/>
          </a:p>
        </p:txBody>
      </p:sp>
    </p:spTree>
    <p:extLst>
      <p:ext uri="{BB962C8B-B14F-4D97-AF65-F5344CB8AC3E}">
        <p14:creationId xmlns:p14="http://schemas.microsoft.com/office/powerpoint/2010/main" val="33147577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defRPr/>
            </a:pPr>
            <a:r>
              <a:rPr lang="en-US" b="1" u="sng"/>
              <a:t>An IS Example: Internet Applications Development for ABC Office Designs</a:t>
            </a:r>
          </a:p>
          <a:p>
            <a:pPr marL="171450" indent="-171450">
              <a:buFontTx/>
              <a:buChar char="•"/>
              <a:defRPr/>
            </a:pPr>
            <a:r>
              <a:rPr lang="en-US"/>
              <a:t>A corporation called ABC Office Designs has a large number of sales representatives who sell office furniture to major corporations. Each sales representative is assigned to a specific state, and each state belongs to one of four regions in the country. </a:t>
            </a:r>
          </a:p>
          <a:p>
            <a:pPr marL="171450" indent="-171450">
              <a:buFontTx/>
              <a:buChar char="•"/>
              <a:defRPr/>
            </a:pPr>
            <a:r>
              <a:rPr lang="en-US"/>
              <a:t>To enable management to monitor the number and amount of sales for each representative, for each state, and for each region, ABC has decided to build a Web-based information system that will track prices, inventory, and the competition.</a:t>
            </a:r>
          </a:p>
          <a:p>
            <a:pPr marL="171450" indent="-171450">
              <a:buFontTx/>
              <a:buChar char="•"/>
              <a:defRPr/>
            </a:pPr>
            <a:r>
              <a:rPr lang="en-US"/>
              <a:t>The IS department within the corporation has assigned Beth Smith to be the project manager of the Web-based reporting system development project.</a:t>
            </a:r>
          </a:p>
          <a:p>
            <a:pPr marL="171450" indent="-171450">
              <a:buFontTx/>
              <a:buChar char="•"/>
              <a:defRPr/>
            </a:pPr>
            <a:r>
              <a:rPr lang="en-US"/>
              <a:t>The following four slides depict figures related to this project. </a:t>
            </a:r>
          </a:p>
          <a:p>
            <a:pPr marL="628650" lvl="1" indent="-171450">
              <a:buFontTx/>
              <a:buChar char="•"/>
              <a:defRPr/>
            </a:pPr>
            <a:r>
              <a:rPr lang="en-US"/>
              <a:t>First, we will see the major tasks that were identified for the project. </a:t>
            </a:r>
          </a:p>
          <a:p>
            <a:pPr marL="628650" lvl="1" indent="-171450">
              <a:buFontTx/>
              <a:buChar char="•"/>
              <a:defRPr/>
            </a:pPr>
            <a:r>
              <a:rPr lang="en-US"/>
              <a:t>Then we will look at the responsibility assignment matrix for the project with the primary and secondary responsibilities for each task assigned.</a:t>
            </a:r>
          </a:p>
          <a:p>
            <a:pPr marL="628650" lvl="1" indent="-171450">
              <a:buFontTx/>
              <a:buChar char="•"/>
              <a:defRPr/>
            </a:pPr>
            <a:r>
              <a:rPr lang="en-US"/>
              <a:t>We will then look at a list of all tasks to be done, with the immediate predecessor for each task listed to the right of the task. </a:t>
            </a:r>
          </a:p>
          <a:p>
            <a:pPr marL="628650" lvl="1" indent="-171450">
              <a:buFontTx/>
              <a:buChar char="•"/>
              <a:defRPr/>
            </a:pPr>
            <a:r>
              <a:rPr lang="en-US"/>
              <a:t>Finally, we will examine the network diagram created by Beth and the project team that represents the interdependencies listed in the immediate predecessor list.</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19</a:t>
            </a:fld>
            <a:endParaRPr lang="en-US" altLang="en-US"/>
          </a:p>
        </p:txBody>
      </p:sp>
    </p:spTree>
    <p:extLst>
      <p:ext uri="{BB962C8B-B14F-4D97-AF65-F5344CB8AC3E}">
        <p14:creationId xmlns:p14="http://schemas.microsoft.com/office/powerpoint/2010/main" val="1433532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defRPr/>
            </a:pPr>
            <a:r>
              <a:rPr lang="en-US" b="1" u="sng"/>
              <a:t>Chapter Concepts</a:t>
            </a:r>
          </a:p>
          <a:p>
            <a:pPr marL="171450" indent="-171450" eaLnBrk="1">
              <a:spcBef>
                <a:spcPct val="0"/>
              </a:spcBef>
              <a:buFont typeface="Arial" pitchFamily="34" charset="0"/>
              <a:buChar char="•"/>
              <a:defRPr/>
            </a:pPr>
            <a:r>
              <a:rPr lang="en-US"/>
              <a:t>This chapter discusses the project scope document, quality, how to define what activities need to be done, who will be responsible for them, and in what sequence they will be performed. It describes techniques and tools used to plan the work items and activities that need to be performed in order to accomplish the project objective successfully. The project scope defines what work needs to be done and what deliverables need to be produced. Then, specific activities are defined and arranged in a sequence of dependent relationships to determine how the work will be performed.</a:t>
            </a:r>
          </a:p>
          <a:p>
            <a:pPr marL="171450" indent="-171450" eaLnBrk="1">
              <a:spcBef>
                <a:spcPct val="0"/>
              </a:spcBef>
              <a:buFont typeface="Arial" pitchFamily="34" charset="0"/>
              <a:buChar char="•"/>
              <a:defRPr/>
            </a:pPr>
            <a:r>
              <a:rPr lang="en-US"/>
              <a:t>This chapter will help student to become familiar with:</a:t>
            </a:r>
          </a:p>
          <a:p>
            <a:pPr marL="628650" lvl="1" indent="-171450" eaLnBrk="1">
              <a:spcBef>
                <a:spcPct val="0"/>
              </a:spcBef>
              <a:buFont typeface="Arial" pitchFamily="34" charset="0"/>
              <a:buChar char="•"/>
              <a:defRPr/>
            </a:pPr>
            <a:r>
              <a:rPr lang="en-US"/>
              <a:t>Clearly defining the project objective</a:t>
            </a:r>
          </a:p>
          <a:p>
            <a:pPr marL="628650" lvl="1" indent="-171450" eaLnBrk="1">
              <a:spcBef>
                <a:spcPct val="0"/>
              </a:spcBef>
              <a:buFont typeface="Arial" pitchFamily="34" charset="0"/>
              <a:buChar char="•"/>
              <a:defRPr/>
            </a:pPr>
            <a:r>
              <a:rPr lang="en-US"/>
              <a:t>Preparing a project scope document</a:t>
            </a:r>
          </a:p>
          <a:p>
            <a:pPr marL="628650" lvl="1" indent="-171450" eaLnBrk="1">
              <a:spcBef>
                <a:spcPct val="0"/>
              </a:spcBef>
              <a:buFont typeface="Arial" pitchFamily="34" charset="0"/>
              <a:buChar char="•"/>
              <a:defRPr/>
            </a:pPr>
            <a:r>
              <a:rPr lang="en-US"/>
              <a:t>Understanding the importance of planning for quality</a:t>
            </a:r>
          </a:p>
          <a:p>
            <a:pPr marL="628650" lvl="1" indent="-171450" eaLnBrk="1">
              <a:spcBef>
                <a:spcPct val="0"/>
              </a:spcBef>
              <a:buFont typeface="Arial" pitchFamily="34" charset="0"/>
              <a:buChar char="•"/>
              <a:defRPr/>
            </a:pPr>
            <a:r>
              <a:rPr lang="en-US"/>
              <a:t>Creating a work breakdown structure</a:t>
            </a:r>
          </a:p>
          <a:p>
            <a:pPr marL="628650" lvl="1" indent="-171450" eaLnBrk="1">
              <a:spcBef>
                <a:spcPct val="0"/>
              </a:spcBef>
              <a:buFont typeface="Arial" pitchFamily="34" charset="0"/>
              <a:buChar char="•"/>
              <a:defRPr/>
            </a:pPr>
            <a:r>
              <a:rPr lang="en-US"/>
              <a:t>Assigning responsibility for work items</a:t>
            </a:r>
          </a:p>
          <a:p>
            <a:pPr marL="628650" lvl="1" indent="-171450" eaLnBrk="1">
              <a:spcBef>
                <a:spcPct val="0"/>
              </a:spcBef>
              <a:buFont typeface="Arial" pitchFamily="34" charset="0"/>
              <a:buChar char="•"/>
              <a:defRPr/>
            </a:pPr>
            <a:r>
              <a:rPr lang="en-US"/>
              <a:t>Defining specific activities</a:t>
            </a:r>
          </a:p>
          <a:p>
            <a:pPr marL="628650" lvl="1" indent="-171450" eaLnBrk="1">
              <a:spcBef>
                <a:spcPct val="0"/>
              </a:spcBef>
              <a:buFont typeface="Arial" pitchFamily="34" charset="0"/>
              <a:buChar char="•"/>
              <a:defRPr/>
            </a:pPr>
            <a:r>
              <a:rPr lang="en-US"/>
              <a:t>Creating a network diagram</a:t>
            </a:r>
          </a:p>
          <a:p>
            <a:pPr marL="628650" lvl="1" indent="-171450" eaLnBrk="1">
              <a:spcBef>
                <a:spcPct val="0"/>
              </a:spcBef>
              <a:buFont typeface="Arial" pitchFamily="34" charset="0"/>
              <a:buChar char="•"/>
              <a:defRPr/>
            </a:pPr>
            <a:r>
              <a:rPr lang="en-US"/>
              <a:t>Utilizing a project management methodology called the </a:t>
            </a:r>
            <a:r>
              <a:rPr lang="en-US" i="1"/>
              <a:t>systems development life cycle for information systems development projects</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2</a:t>
            </a:fld>
            <a:endParaRPr lang="en-US" altLang="en-US"/>
          </a:p>
        </p:txBody>
      </p:sp>
    </p:spTree>
    <p:extLst>
      <p:ext uri="{BB962C8B-B14F-4D97-AF65-F5344CB8AC3E}">
        <p14:creationId xmlns:p14="http://schemas.microsoft.com/office/powerpoint/2010/main" val="35292955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en-US" b="1" u="sng"/>
              <a:t>IS Example: WBS follows SDLC</a:t>
            </a:r>
          </a:p>
          <a:p>
            <a:pPr eaLnBrk="1" hangingPunct="1">
              <a:spcBef>
                <a:spcPct val="0"/>
              </a:spcBef>
            </a:pPr>
            <a:r>
              <a:rPr lang="en-US" altLang="en-US"/>
              <a:t>This figure depicts the major tasks that were identified for the project. The WBS follows the SDLC.</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20</a:t>
            </a:fld>
            <a:endParaRPr lang="en-US" altLang="en-US"/>
          </a:p>
        </p:txBody>
      </p:sp>
    </p:spTree>
    <p:extLst>
      <p:ext uri="{BB962C8B-B14F-4D97-AF65-F5344CB8AC3E}">
        <p14:creationId xmlns:p14="http://schemas.microsoft.com/office/powerpoint/2010/main" val="1139045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buFont typeface="Arial" pitchFamily="34" charset="0"/>
              <a:buNone/>
              <a:defRPr/>
            </a:pPr>
            <a:r>
              <a:rPr lang="en-US" b="1" u="sng"/>
              <a:t>IS Example: Responsibility Assignment Matrix</a:t>
            </a:r>
          </a:p>
          <a:p>
            <a:pPr marL="171450" indent="-171450" eaLnBrk="1" hangingPunct="1">
              <a:spcBef>
                <a:spcPct val="0"/>
              </a:spcBef>
              <a:buFont typeface="Arial" pitchFamily="34" charset="0"/>
              <a:buChar char="•"/>
              <a:defRPr/>
            </a:pPr>
            <a:r>
              <a:rPr lang="en-US"/>
              <a:t>Here we see the responsibility assignment matrix for the project, with the primary and secondary responsibilities for each task assigned. </a:t>
            </a:r>
          </a:p>
          <a:p>
            <a:pPr marL="171450" indent="-171450" eaLnBrk="1" hangingPunct="1">
              <a:spcBef>
                <a:spcPct val="0"/>
              </a:spcBef>
              <a:buFont typeface="Arial" pitchFamily="34" charset="0"/>
              <a:buChar char="•"/>
              <a:defRPr/>
            </a:pPr>
            <a:r>
              <a:rPr lang="en-US"/>
              <a:t>Make sure that students note that all the tasks in the WBS appear in the responsibility assignment matrix.</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21</a:t>
            </a:fld>
            <a:endParaRPr lang="en-US" altLang="en-US"/>
          </a:p>
        </p:txBody>
      </p:sp>
    </p:spTree>
    <p:extLst>
      <p:ext uri="{BB962C8B-B14F-4D97-AF65-F5344CB8AC3E}">
        <p14:creationId xmlns:p14="http://schemas.microsoft.com/office/powerpoint/2010/main" val="12175664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defRPr/>
            </a:pPr>
            <a:r>
              <a:rPr lang="en-US" b="1" u="sng"/>
              <a:t>IS Example: Task List and Predecessors</a:t>
            </a:r>
          </a:p>
          <a:p>
            <a:pPr marL="171450" indent="-171450" eaLnBrk="1" hangingPunct="1">
              <a:spcBef>
                <a:spcPct val="0"/>
              </a:spcBef>
              <a:buFont typeface="Arial" pitchFamily="34" charset="0"/>
              <a:buChar char="•"/>
              <a:defRPr/>
            </a:pPr>
            <a:r>
              <a:rPr lang="en-US"/>
              <a:t>This figure depicts a list of all tasks to be completed, with the immediate predecessor for each task listed to the right of the task. </a:t>
            </a:r>
          </a:p>
          <a:p>
            <a:pPr marL="171450" indent="-171450" eaLnBrk="1" hangingPunct="1">
              <a:spcBef>
                <a:spcPct val="0"/>
              </a:spcBef>
              <a:buFont typeface="Arial" pitchFamily="34" charset="0"/>
              <a:buChar char="•"/>
              <a:defRPr/>
            </a:pPr>
            <a:r>
              <a:rPr lang="en-US"/>
              <a:t>Have the students examine the interdependencies of the tasks.</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22</a:t>
            </a:fld>
            <a:endParaRPr lang="en-US" altLang="en-US"/>
          </a:p>
        </p:txBody>
      </p:sp>
    </p:spTree>
    <p:extLst>
      <p:ext uri="{BB962C8B-B14F-4D97-AF65-F5344CB8AC3E}">
        <p14:creationId xmlns:p14="http://schemas.microsoft.com/office/powerpoint/2010/main" val="9682916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defRPr/>
            </a:pPr>
            <a:r>
              <a:rPr lang="en-US" b="1" u="sng"/>
              <a:t>IS Example: Network Diagram</a:t>
            </a:r>
          </a:p>
          <a:p>
            <a:pPr marL="171450" indent="-171450" eaLnBrk="1" hangingPunct="1">
              <a:spcBef>
                <a:spcPct val="0"/>
              </a:spcBef>
              <a:buFont typeface="Arial" pitchFamily="34" charset="0"/>
              <a:buChar char="•"/>
              <a:defRPr/>
            </a:pPr>
            <a:r>
              <a:rPr lang="en-US"/>
              <a:t>Here is the network diagram created by Beth and the project team. </a:t>
            </a:r>
          </a:p>
          <a:p>
            <a:pPr marL="171450" indent="-171450" eaLnBrk="1" hangingPunct="1">
              <a:spcBef>
                <a:spcPct val="0"/>
              </a:spcBef>
              <a:buFont typeface="Arial" pitchFamily="34" charset="0"/>
              <a:buChar char="•"/>
              <a:defRPr/>
            </a:pPr>
            <a:r>
              <a:rPr lang="en-US"/>
              <a:t>This figure represents the interdependencies listed in the immediate predecessor list.</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23</a:t>
            </a:fld>
            <a:endParaRPr lang="en-US" altLang="en-US"/>
          </a:p>
        </p:txBody>
      </p:sp>
    </p:spTree>
    <p:extLst>
      <p:ext uri="{BB962C8B-B14F-4D97-AF65-F5344CB8AC3E}">
        <p14:creationId xmlns:p14="http://schemas.microsoft.com/office/powerpoint/2010/main" val="12206623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defRPr/>
            </a:pPr>
            <a:r>
              <a:rPr lang="en-US" b="1" u="sng"/>
              <a:t>Project Management Information Systems</a:t>
            </a:r>
          </a:p>
          <a:p>
            <a:pPr marL="171450" indent="-171450" eaLnBrk="1">
              <a:spcBef>
                <a:spcPct val="0"/>
              </a:spcBef>
              <a:buFont typeface="Arial" pitchFamily="34" charset="0"/>
              <a:buChar char="•"/>
              <a:defRPr/>
            </a:pPr>
            <a:r>
              <a:rPr lang="en-US"/>
              <a:t>A wide variety of affordable project management information systems are available for purchase. </a:t>
            </a:r>
          </a:p>
          <a:p>
            <a:pPr marL="171450" indent="-171450" eaLnBrk="1">
              <a:spcBef>
                <a:spcPct val="0"/>
              </a:spcBef>
              <a:buFont typeface="Arial" pitchFamily="34" charset="0"/>
              <a:buChar char="•"/>
              <a:defRPr/>
            </a:pPr>
            <a:r>
              <a:rPr lang="en-US"/>
              <a:t>These systems allow the project manager and the project team to plan and control projects in a completely interactive mode.</a:t>
            </a:r>
          </a:p>
          <a:p>
            <a:pPr marL="171450" indent="-171450" eaLnBrk="1">
              <a:spcBef>
                <a:spcPct val="0"/>
              </a:spcBef>
              <a:buFont typeface="Arial" pitchFamily="34" charset="0"/>
              <a:buChar char="•"/>
              <a:defRPr/>
            </a:pPr>
            <a:r>
              <a:rPr lang="en-US"/>
              <a:t>Planning and testing different options for task durations, dependencies, constraints, resources, schedules, and costs can be completed in a project management information system.</a:t>
            </a:r>
          </a:p>
          <a:p>
            <a:pPr marL="171450" indent="-171450" eaLnBrk="1">
              <a:spcBef>
                <a:spcPct val="0"/>
              </a:spcBef>
              <a:buFont typeface="Arial" pitchFamily="34" charset="0"/>
              <a:buChar char="•"/>
              <a:defRPr/>
            </a:pPr>
            <a:r>
              <a:rPr lang="en-US"/>
              <a:t>Information systems help project managers to create reports, change management, network diagrams, and Gantt charts.</a:t>
            </a:r>
          </a:p>
          <a:p>
            <a:pPr marL="171450" indent="-171450" eaLnBrk="1">
              <a:spcBef>
                <a:spcPct val="0"/>
              </a:spcBef>
              <a:buFont typeface="Arial" pitchFamily="34" charset="0"/>
              <a:buChar char="•"/>
              <a:defRPr/>
            </a:pPr>
            <a:r>
              <a:rPr lang="en-US"/>
              <a:t>Project management information systems also interface with other software applications.</a:t>
            </a:r>
          </a:p>
          <a:p>
            <a:pPr marL="171450" indent="-171450" eaLnBrk="1">
              <a:spcBef>
                <a:spcPct val="0"/>
              </a:spcBef>
              <a:buFont typeface="Arial" pitchFamily="34" charset="0"/>
              <a:buChar char="•"/>
              <a:defRPr/>
            </a:pPr>
            <a:r>
              <a:rPr lang="en-US"/>
              <a:t>Appendix A contains information related to project management information systems.</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24</a:t>
            </a:fld>
            <a:endParaRPr lang="en-US" altLang="en-US"/>
          </a:p>
        </p:txBody>
      </p:sp>
    </p:spTree>
    <p:extLst>
      <p:ext uri="{BB962C8B-B14F-4D97-AF65-F5344CB8AC3E}">
        <p14:creationId xmlns:p14="http://schemas.microsoft.com/office/powerpoint/2010/main" val="338717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defRPr/>
            </a:pPr>
            <a:r>
              <a:rPr lang="en-US" b="1" u="sng"/>
              <a:t>Critical Success Factors</a:t>
            </a:r>
          </a:p>
          <a:p>
            <a:pPr marL="171450" indent="-171450" eaLnBrk="1">
              <a:spcBef>
                <a:spcPct val="0"/>
              </a:spcBef>
              <a:buFont typeface="Arial" pitchFamily="34" charset="0"/>
              <a:buChar char="•"/>
              <a:defRPr/>
            </a:pPr>
            <a:r>
              <a:rPr lang="en-US" i="1"/>
              <a:t>Plan the work and then work the plan</a:t>
            </a:r>
            <a:r>
              <a:rPr lang="en-US"/>
              <a:t>. It is important to develop a plan before starting to perform the project. Taking the time to develop a well-thought-out plan is critical to the successful accomplishment of any project.</a:t>
            </a:r>
          </a:p>
          <a:p>
            <a:pPr marL="171450" indent="-171450" eaLnBrk="1">
              <a:spcBef>
                <a:spcPct val="0"/>
              </a:spcBef>
              <a:buFont typeface="Arial" pitchFamily="34" charset="0"/>
              <a:buChar char="•"/>
              <a:defRPr/>
            </a:pPr>
            <a:r>
              <a:rPr lang="en-US" i="1"/>
              <a:t>Participation builds commitment</a:t>
            </a:r>
            <a:r>
              <a:rPr lang="en-US"/>
              <a:t>. By participating in the planning of the work, individuals will become committed to accomplishing it according to the plan.</a:t>
            </a:r>
          </a:p>
          <a:p>
            <a:pPr marL="171450" indent="-171450" eaLnBrk="1">
              <a:spcBef>
                <a:spcPct val="0"/>
              </a:spcBef>
              <a:buFont typeface="Arial" pitchFamily="34" charset="0"/>
              <a:buChar char="•"/>
              <a:defRPr/>
            </a:pPr>
            <a:r>
              <a:rPr lang="en-US"/>
              <a:t>The project must have a </a:t>
            </a:r>
            <a:r>
              <a:rPr lang="en-US" i="1"/>
              <a:t>clear objective </a:t>
            </a:r>
            <a:r>
              <a:rPr lang="en-US"/>
              <a:t>of what is to be accomplished. The objective should be defined in terms of end product or deliverable, schedule, and budget, and it must be agreed upon by the customer and the project team that will perform the project.</a:t>
            </a:r>
          </a:p>
          <a:p>
            <a:pPr marL="171450" indent="-171450" eaLnBrk="1">
              <a:spcBef>
                <a:spcPct val="0"/>
              </a:spcBef>
              <a:buFont typeface="Arial" pitchFamily="34" charset="0"/>
              <a:buChar char="•"/>
              <a:defRPr/>
            </a:pPr>
            <a:r>
              <a:rPr lang="en-US"/>
              <a:t>The project scope document is valuable for establishing a </a:t>
            </a:r>
            <a:r>
              <a:rPr lang="en-US" i="1"/>
              <a:t>common understanding and agreement </a:t>
            </a:r>
            <a:r>
              <a:rPr lang="en-US"/>
              <a:t>among project stakeholders regarding the scope of the project.</a:t>
            </a:r>
          </a:p>
          <a:p>
            <a:pPr marL="171450" indent="-171450" eaLnBrk="1">
              <a:spcBef>
                <a:spcPct val="0"/>
              </a:spcBef>
              <a:buFont typeface="Arial" pitchFamily="34" charset="0"/>
              <a:buChar char="•"/>
              <a:defRPr/>
            </a:pPr>
            <a:r>
              <a:rPr lang="en-US"/>
              <a:t>Having a quality plan at the outset of the project is extremely beneficial because it will help prevent incurring additional costs and schedule extensions due to rework caused by work and deliverables that fail to </a:t>
            </a:r>
            <a:r>
              <a:rPr lang="en-US" i="1"/>
              <a:t>meet quality requirements and customer expectations</a:t>
            </a:r>
            <a:r>
              <a:rPr lang="en-US"/>
              <a:t>.</a:t>
            </a:r>
          </a:p>
          <a:p>
            <a:pPr marL="171450" indent="-171450" eaLnBrk="1">
              <a:spcBef>
                <a:spcPct val="0"/>
              </a:spcBef>
              <a:buFont typeface="Arial" pitchFamily="34" charset="0"/>
              <a:buChar char="•"/>
              <a:defRPr/>
            </a:pPr>
            <a:r>
              <a:rPr lang="en-US"/>
              <a:t>The key to quality control is to </a:t>
            </a:r>
            <a:r>
              <a:rPr lang="en-US" i="1"/>
              <a:t>monitor the quality of the work early and regularly </a:t>
            </a:r>
            <a:r>
              <a:rPr lang="en-US"/>
              <a:t>throughout the performance of the project, rather than waiting until all the work is completed before checking or inspecting for quality.</a:t>
            </a:r>
          </a:p>
          <a:p>
            <a:pPr marL="171450" indent="-171450" eaLnBrk="1">
              <a:spcBef>
                <a:spcPct val="0"/>
              </a:spcBef>
              <a:buFont typeface="Arial" pitchFamily="34" charset="0"/>
              <a:buChar char="•"/>
              <a:defRPr/>
            </a:pPr>
            <a:r>
              <a:rPr lang="en-US"/>
              <a:t>The </a:t>
            </a:r>
            <a:r>
              <a:rPr lang="en-US" i="1"/>
              <a:t>network diagram </a:t>
            </a:r>
            <a:r>
              <a:rPr lang="en-US"/>
              <a:t>is also is a communication tool for the project team because it shows who is responsible for each activity and how each person’s work fits into the overall project.</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25</a:t>
            </a:fld>
            <a:endParaRPr lang="en-US" altLang="en-US"/>
          </a:p>
        </p:txBody>
      </p:sp>
    </p:spTree>
    <p:extLst>
      <p:ext uri="{BB962C8B-B14F-4D97-AF65-F5344CB8AC3E}">
        <p14:creationId xmlns:p14="http://schemas.microsoft.com/office/powerpoint/2010/main" val="9197819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defRPr/>
            </a:pPr>
            <a:r>
              <a:rPr lang="en-US" b="1" u="sng"/>
              <a:t>Summary</a:t>
            </a:r>
          </a:p>
          <a:p>
            <a:pPr marL="171450" indent="-171450" eaLnBrk="1">
              <a:spcBef>
                <a:spcPct val="0"/>
              </a:spcBef>
              <a:buFont typeface="Arial" pitchFamily="34" charset="0"/>
              <a:buChar char="•"/>
              <a:defRPr/>
            </a:pPr>
            <a:r>
              <a:rPr lang="en-US"/>
              <a:t>The planning process is based on the project objective, which establishes what is to be accomplished.</a:t>
            </a:r>
          </a:p>
          <a:p>
            <a:pPr marL="171450" indent="-171450" eaLnBrk="1">
              <a:spcBef>
                <a:spcPct val="0"/>
              </a:spcBef>
              <a:buFont typeface="Arial" pitchFamily="34" charset="0"/>
              <a:buChar char="•"/>
              <a:defRPr/>
            </a:pPr>
            <a:r>
              <a:rPr lang="en-US"/>
              <a:t>The project scope defines what needs to be done.</a:t>
            </a:r>
          </a:p>
          <a:p>
            <a:pPr marL="171450" indent="-171450" eaLnBrk="1">
              <a:spcBef>
                <a:spcPct val="0"/>
              </a:spcBef>
              <a:buFont typeface="Arial" pitchFamily="34" charset="0"/>
              <a:buChar char="•"/>
              <a:defRPr/>
            </a:pPr>
            <a:r>
              <a:rPr lang="en-US"/>
              <a:t>The project scope document usually contains the customer requirements, statement of work, deliverables, acceptance criteria, and a work breakdown structure.</a:t>
            </a:r>
          </a:p>
          <a:p>
            <a:pPr marL="171450" indent="-171450" eaLnBrk="1">
              <a:spcBef>
                <a:spcPct val="0"/>
              </a:spcBef>
              <a:buFont typeface="Arial" pitchFamily="34" charset="0"/>
              <a:buChar char="•"/>
              <a:defRPr/>
            </a:pPr>
            <a:r>
              <a:rPr lang="en-US"/>
              <a:t>The quality plan must include or reference the specifications, industry or government standards, and codes that must be used and met during the performance of the project work.</a:t>
            </a:r>
          </a:p>
          <a:p>
            <a:pPr marL="171450" indent="-171450" eaLnBrk="1">
              <a:spcBef>
                <a:spcPct val="0"/>
              </a:spcBef>
              <a:buFont typeface="Arial" pitchFamily="34" charset="0"/>
              <a:buChar char="•"/>
              <a:defRPr/>
            </a:pPr>
            <a:r>
              <a:rPr lang="en-US"/>
              <a:t>The work breakdown structure establishes the framework for how the work will get done to produce the project deliverables.</a:t>
            </a:r>
          </a:p>
          <a:p>
            <a:pPr marL="171450" indent="-171450" eaLnBrk="1">
              <a:spcBef>
                <a:spcPct val="0"/>
              </a:spcBef>
              <a:buFont typeface="Arial" pitchFamily="34" charset="0"/>
              <a:buChar char="•"/>
              <a:defRPr/>
            </a:pPr>
            <a:r>
              <a:rPr lang="en-US"/>
              <a:t>A responsibility assignment matrix defines who will be responsible for the work.</a:t>
            </a:r>
          </a:p>
          <a:p>
            <a:pPr marL="171450" indent="-171450" eaLnBrk="1">
              <a:spcBef>
                <a:spcPct val="0"/>
              </a:spcBef>
              <a:buFont typeface="Arial" pitchFamily="34" charset="0"/>
              <a:buChar char="•"/>
              <a:defRPr/>
            </a:pPr>
            <a:r>
              <a:rPr lang="en-US"/>
              <a:t>Activities define more specifically how the work will get done.</a:t>
            </a:r>
          </a:p>
          <a:p>
            <a:pPr marL="171450" indent="-171450" eaLnBrk="1">
              <a:spcBef>
                <a:spcPct val="0"/>
              </a:spcBef>
              <a:buFont typeface="Arial" pitchFamily="34" charset="0"/>
              <a:buChar char="•"/>
              <a:defRPr/>
            </a:pPr>
            <a:r>
              <a:rPr lang="en-US"/>
              <a:t>A network diagram defines the sequence of how and when the activities will be performed.</a:t>
            </a:r>
          </a:p>
          <a:p>
            <a:pPr marL="171450" indent="-171450" eaLnBrk="1">
              <a:spcBef>
                <a:spcPct val="0"/>
              </a:spcBef>
              <a:buFont typeface="Arial" pitchFamily="34" charset="0"/>
              <a:buChar char="•"/>
              <a:defRPr/>
            </a:pPr>
            <a:r>
              <a:rPr lang="en-US"/>
              <a:t>Project planning is a critical activity in developing an information system (IS).</a:t>
            </a:r>
          </a:p>
          <a:p>
            <a:pPr marL="171450" indent="-171450" eaLnBrk="1">
              <a:spcBef>
                <a:spcPct val="0"/>
              </a:spcBef>
              <a:buFont typeface="Arial" pitchFamily="34" charset="0"/>
              <a:buChar char="•"/>
              <a:defRPr/>
            </a:pPr>
            <a:r>
              <a:rPr lang="en-US"/>
              <a:t>A project management planning tool or methodology, called the systems development life cycle (SDLC), is often used to help plan, execute, and control IS development projects.</a:t>
            </a:r>
          </a:p>
          <a:p>
            <a:pPr marL="171450" indent="-171450" eaLnBrk="1">
              <a:spcBef>
                <a:spcPct val="0"/>
              </a:spcBef>
              <a:buFont typeface="Arial" pitchFamily="34" charset="0"/>
              <a:buChar char="•"/>
              <a:defRPr/>
            </a:pPr>
            <a:r>
              <a:rPr lang="en-US"/>
              <a:t>Numerous project management information systems are available to help project managers plan, track, and control projects in a completely interactive way.</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26</a:t>
            </a:fld>
            <a:endParaRPr lang="en-US" altLang="en-US"/>
          </a:p>
        </p:txBody>
      </p:sp>
    </p:spTree>
    <p:extLst>
      <p:ext uri="{BB962C8B-B14F-4D97-AF65-F5344CB8AC3E}">
        <p14:creationId xmlns:p14="http://schemas.microsoft.com/office/powerpoint/2010/main" val="2868551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defRPr/>
            </a:pPr>
            <a:r>
              <a:rPr lang="en-US" b="1" u="sng"/>
              <a:t>Learning Outcomes</a:t>
            </a:r>
          </a:p>
          <a:p>
            <a:pPr eaLnBrk="1" hangingPunct="1">
              <a:spcBef>
                <a:spcPct val="0"/>
              </a:spcBef>
              <a:defRPr/>
            </a:pPr>
            <a:r>
              <a:rPr lang="en-US"/>
              <a:t>After studying this chapter, students should be able to:</a:t>
            </a:r>
          </a:p>
          <a:p>
            <a:pPr marL="171450" indent="-171450" eaLnBrk="1">
              <a:spcBef>
                <a:spcPct val="0"/>
              </a:spcBef>
              <a:buFont typeface="Arial" pitchFamily="34" charset="0"/>
              <a:buChar char="•"/>
              <a:defRPr/>
            </a:pPr>
            <a:r>
              <a:rPr lang="en-US"/>
              <a:t>Establish a clear project objective</a:t>
            </a:r>
          </a:p>
          <a:p>
            <a:pPr marL="171450" indent="-171450" eaLnBrk="1">
              <a:spcBef>
                <a:spcPct val="0"/>
              </a:spcBef>
              <a:buFont typeface="Arial" pitchFamily="34" charset="0"/>
              <a:buChar char="•"/>
              <a:defRPr/>
            </a:pPr>
            <a:r>
              <a:rPr lang="en-US"/>
              <a:t>Prepare a project scope document</a:t>
            </a:r>
          </a:p>
          <a:p>
            <a:pPr marL="171450" indent="-171450" eaLnBrk="1">
              <a:spcBef>
                <a:spcPct val="0"/>
              </a:spcBef>
              <a:buFont typeface="Arial" pitchFamily="34" charset="0"/>
              <a:buChar char="•"/>
              <a:defRPr/>
            </a:pPr>
            <a:r>
              <a:rPr lang="en-US"/>
              <a:t>Discuss the importance and elements of a project quality plan</a:t>
            </a:r>
          </a:p>
          <a:p>
            <a:pPr marL="171450" indent="-171450" eaLnBrk="1">
              <a:spcBef>
                <a:spcPct val="0"/>
              </a:spcBef>
              <a:buFont typeface="Arial" pitchFamily="34" charset="0"/>
              <a:buChar char="•"/>
              <a:defRPr/>
            </a:pPr>
            <a:r>
              <a:rPr lang="en-US"/>
              <a:t>Develop a work breakdown structure</a:t>
            </a:r>
          </a:p>
          <a:p>
            <a:pPr marL="171450" indent="-171450" eaLnBrk="1">
              <a:spcBef>
                <a:spcPct val="0"/>
              </a:spcBef>
              <a:buFont typeface="Arial" pitchFamily="34" charset="0"/>
              <a:buChar char="•"/>
              <a:defRPr/>
            </a:pPr>
            <a:r>
              <a:rPr lang="en-US"/>
              <a:t>Prepare a responsibility assignment matrix</a:t>
            </a:r>
          </a:p>
          <a:p>
            <a:pPr marL="171450" indent="-171450" eaLnBrk="1">
              <a:spcBef>
                <a:spcPct val="0"/>
              </a:spcBef>
              <a:buFont typeface="Arial" pitchFamily="34" charset="0"/>
              <a:buChar char="•"/>
              <a:defRPr/>
            </a:pPr>
            <a:r>
              <a:rPr lang="en-US"/>
              <a:t>Describe how to define specific activities</a:t>
            </a:r>
          </a:p>
          <a:p>
            <a:pPr marL="171450" indent="-171450" eaLnBrk="1">
              <a:spcBef>
                <a:spcPct val="0"/>
              </a:spcBef>
              <a:buFont typeface="Arial" pitchFamily="34" charset="0"/>
              <a:buChar char="•"/>
              <a:defRPr/>
            </a:pPr>
            <a:r>
              <a:rPr lang="en-US"/>
              <a:t>Create a network diagram</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3</a:t>
            </a:fld>
            <a:endParaRPr lang="en-US" altLang="en-US"/>
          </a:p>
        </p:txBody>
      </p:sp>
    </p:spTree>
    <p:extLst>
      <p:ext uri="{BB962C8B-B14F-4D97-AF65-F5344CB8AC3E}">
        <p14:creationId xmlns:p14="http://schemas.microsoft.com/office/powerpoint/2010/main" val="104486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pPr>
            <a:r>
              <a:rPr lang="en-US" altLang="en-US" b="1" u="sng"/>
              <a:t>Project Management Knowledge Areas from PMBOK® Guide</a:t>
            </a:r>
          </a:p>
          <a:p>
            <a:pPr eaLnBrk="1" hangingPunct="1">
              <a:spcBef>
                <a:spcPct val="0"/>
              </a:spcBef>
            </a:pPr>
            <a:r>
              <a:rPr lang="en-US" altLang="en-US"/>
              <a:t>Concepts in this chapter support the following Project Management Knowledge Areas of </a:t>
            </a:r>
            <a:r>
              <a:rPr lang="en-US" altLang="en-US" i="1"/>
              <a:t>the PMI Guide to the Project Management Body of Knowledge (PMBOK</a:t>
            </a:r>
            <a:r>
              <a:rPr lang="en-US" altLang="en-US" i="1" baseline="30000"/>
              <a:t>®</a:t>
            </a:r>
            <a:r>
              <a:rPr lang="en-US" altLang="en-US" i="1"/>
              <a:t> Guide</a:t>
            </a:r>
            <a:r>
              <a:rPr lang="en-US" altLang="en-US"/>
              <a:t>):</a:t>
            </a:r>
          </a:p>
          <a:p>
            <a:pPr eaLnBrk="1">
              <a:spcBef>
                <a:spcPct val="0"/>
              </a:spcBef>
            </a:pPr>
            <a:r>
              <a:rPr lang="en-US" altLang="en-US"/>
              <a:t>Project Integration Management</a:t>
            </a:r>
          </a:p>
          <a:p>
            <a:pPr eaLnBrk="1">
              <a:spcBef>
                <a:spcPct val="0"/>
              </a:spcBef>
            </a:pPr>
            <a:r>
              <a:rPr lang="en-US" altLang="en-US"/>
              <a:t>Project Scope Management</a:t>
            </a:r>
          </a:p>
          <a:p>
            <a:pPr eaLnBrk="1">
              <a:spcBef>
                <a:spcPct val="0"/>
              </a:spcBef>
            </a:pPr>
            <a:r>
              <a:rPr lang="en-US" altLang="en-US"/>
              <a:t>Project Quality Management</a:t>
            </a:r>
          </a:p>
          <a:p>
            <a:pPr eaLnBrk="1">
              <a:spcBef>
                <a:spcPct val="0"/>
              </a:spcBef>
            </a:pPr>
            <a:r>
              <a:rPr lang="en-US" altLang="en-US"/>
              <a:t>Project Resource Management</a:t>
            </a:r>
            <a:br>
              <a:rPr lang="en-US" altLang="en-US"/>
            </a:br>
            <a:r>
              <a:rPr lang="en-US" altLang="en-US"/>
              <a:t>Project Schedule Management</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4</a:t>
            </a:fld>
            <a:endParaRPr lang="en-US" altLang="en-US"/>
          </a:p>
        </p:txBody>
      </p:sp>
    </p:spTree>
    <p:extLst>
      <p:ext uri="{BB962C8B-B14F-4D97-AF65-F5344CB8AC3E}">
        <p14:creationId xmlns:p14="http://schemas.microsoft.com/office/powerpoint/2010/main" val="412956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defRPr/>
            </a:pPr>
            <a:r>
              <a:rPr lang="en-US" b="1" u="sng"/>
              <a:t>Establish Project Objective</a:t>
            </a:r>
          </a:p>
          <a:p>
            <a:pPr marL="171450" indent="-171450" eaLnBrk="1">
              <a:spcBef>
                <a:spcPct val="0"/>
              </a:spcBef>
              <a:buFont typeface="Arial" pitchFamily="34" charset="0"/>
              <a:buChar char="•"/>
              <a:defRPr/>
            </a:pPr>
            <a:r>
              <a:rPr lang="en-US"/>
              <a:t>The planning process is based on the project objective.</a:t>
            </a:r>
          </a:p>
          <a:p>
            <a:pPr marL="628650" lvl="1" indent="-171450" eaLnBrk="1">
              <a:spcBef>
                <a:spcPct val="0"/>
              </a:spcBef>
              <a:buFont typeface="Arial" pitchFamily="34" charset="0"/>
              <a:buChar char="•"/>
              <a:defRPr/>
            </a:pPr>
            <a:r>
              <a:rPr lang="en-US"/>
              <a:t>The project objective establishes what is to be accomplished.</a:t>
            </a:r>
          </a:p>
          <a:p>
            <a:pPr marL="628650" lvl="1" indent="-171450" eaLnBrk="1">
              <a:spcBef>
                <a:spcPct val="0"/>
              </a:spcBef>
              <a:buFont typeface="Arial" pitchFamily="34" charset="0"/>
              <a:buChar char="•"/>
              <a:defRPr/>
            </a:pPr>
            <a:r>
              <a:rPr lang="en-US"/>
              <a:t>Often the project objective is stated in the project charter or RFP. </a:t>
            </a:r>
          </a:p>
          <a:p>
            <a:pPr marL="628650" lvl="1" indent="-171450" eaLnBrk="1">
              <a:spcBef>
                <a:spcPct val="0"/>
              </a:spcBef>
              <a:buFont typeface="Arial" pitchFamily="34" charset="0"/>
              <a:buChar char="•"/>
              <a:defRPr/>
            </a:pPr>
            <a:r>
              <a:rPr lang="en-US"/>
              <a:t>It is the tangible end product that the project team or contractor must produce and deliver in order for the sponsor or customer to achieve the expected benefits from implementing the project.</a:t>
            </a:r>
          </a:p>
          <a:p>
            <a:pPr marL="171450" indent="-171450" eaLnBrk="1">
              <a:spcBef>
                <a:spcPct val="0"/>
              </a:spcBef>
              <a:buFont typeface="Arial" pitchFamily="34" charset="0"/>
              <a:buChar char="•"/>
              <a:defRPr/>
            </a:pPr>
            <a:r>
              <a:rPr lang="en-US"/>
              <a:t>The project objective should include the following elements:</a:t>
            </a:r>
          </a:p>
          <a:p>
            <a:pPr marL="628650" lvl="1" indent="-171450" eaLnBrk="1">
              <a:spcBef>
                <a:spcPct val="0"/>
              </a:spcBef>
              <a:buFont typeface="Arial" pitchFamily="34" charset="0"/>
              <a:buChar char="•"/>
              <a:defRPr/>
            </a:pPr>
            <a:r>
              <a:rPr lang="en-US"/>
              <a:t>Expected benefits that will result from implementation of the project and define success</a:t>
            </a:r>
          </a:p>
          <a:p>
            <a:pPr marL="628650" lvl="1" indent="-171450" eaLnBrk="1">
              <a:spcBef>
                <a:spcPct val="0"/>
              </a:spcBef>
              <a:buFont typeface="Arial" pitchFamily="34" charset="0"/>
              <a:buChar char="•"/>
              <a:defRPr/>
            </a:pPr>
            <a:r>
              <a:rPr lang="en-US"/>
              <a:t>Primary project end product or deliverable</a:t>
            </a:r>
          </a:p>
          <a:p>
            <a:pPr marL="628650" lvl="1" indent="-171450" eaLnBrk="1">
              <a:spcBef>
                <a:spcPct val="0"/>
              </a:spcBef>
              <a:buFont typeface="Arial" pitchFamily="34" charset="0"/>
              <a:buChar char="•"/>
              <a:defRPr/>
            </a:pPr>
            <a:r>
              <a:rPr lang="en-US"/>
              <a:t>Date by which the project is required to be completed</a:t>
            </a:r>
          </a:p>
          <a:p>
            <a:pPr marL="628650" lvl="1" indent="-171450" eaLnBrk="1">
              <a:spcBef>
                <a:spcPct val="0"/>
              </a:spcBef>
              <a:buFont typeface="Arial" pitchFamily="34" charset="0"/>
              <a:buChar char="•"/>
              <a:defRPr/>
            </a:pPr>
            <a:r>
              <a:rPr lang="en-US"/>
              <a:t>Budget within which the project must be completed</a:t>
            </a:r>
          </a:p>
          <a:p>
            <a:pPr marL="171450" indent="-171450" eaLnBrk="1">
              <a:spcBef>
                <a:spcPct val="0"/>
              </a:spcBef>
              <a:buFont typeface="Arial" pitchFamily="34" charset="0"/>
              <a:buChar char="•"/>
              <a:defRPr/>
            </a:pPr>
            <a:r>
              <a:rPr lang="en-US"/>
              <a:t>Situations can arise where the project objective needs to be modified as the project proceeds because of extenuating circumstances or new information. The project manager and the customer must agree on all changes to the project objective. Any such changes might affect the remaining work scope, deliverables, completion date, and final cost.</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5</a:t>
            </a:fld>
            <a:endParaRPr lang="en-US" altLang="en-US"/>
          </a:p>
        </p:txBody>
      </p:sp>
    </p:spTree>
    <p:extLst>
      <p:ext uri="{BB962C8B-B14F-4D97-AF65-F5344CB8AC3E}">
        <p14:creationId xmlns:p14="http://schemas.microsoft.com/office/powerpoint/2010/main" val="2497918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a:defRPr/>
            </a:pPr>
            <a:r>
              <a:rPr lang="en-US" b="1" u="sng"/>
              <a:t>Define Project Scope</a:t>
            </a:r>
          </a:p>
          <a:p>
            <a:pPr marL="171450" indent="-171450">
              <a:buFont typeface="Arial" pitchFamily="34" charset="0"/>
              <a:buChar char="•"/>
              <a:defRPr/>
            </a:pPr>
            <a:r>
              <a:rPr lang="en-US"/>
              <a:t>The </a:t>
            </a:r>
            <a:r>
              <a:rPr lang="en-US" i="1"/>
              <a:t>project scope </a:t>
            </a:r>
            <a:r>
              <a:rPr lang="en-US"/>
              <a:t>defines what needs to be done.</a:t>
            </a:r>
          </a:p>
          <a:p>
            <a:pPr marL="628650" lvl="1" indent="-171450">
              <a:buFont typeface="Arial" pitchFamily="34" charset="0"/>
              <a:buChar char="•"/>
              <a:defRPr/>
            </a:pPr>
            <a:r>
              <a:rPr lang="en-US"/>
              <a:t>A </a:t>
            </a:r>
            <a:r>
              <a:rPr lang="en-US" i="1"/>
              <a:t>project scope document </a:t>
            </a:r>
            <a:r>
              <a:rPr lang="en-US"/>
              <a:t>includes many of the items contained in the project charter, RFP, or contractor’s proposal, but in much greater detail. The document is valuable for establishing a common understanding among project stakeholders regarding the scope of the project.</a:t>
            </a:r>
          </a:p>
          <a:p>
            <a:pPr marL="171450" indent="-171450">
              <a:buFont typeface="Arial" pitchFamily="34" charset="0"/>
              <a:buChar char="•"/>
              <a:defRPr/>
            </a:pPr>
            <a:r>
              <a:rPr lang="en-US"/>
              <a:t>The project scope document usually contains the following sections:</a:t>
            </a:r>
          </a:p>
          <a:p>
            <a:pPr marL="628650" lvl="1" indent="-171450">
              <a:buFont typeface="Arial" pitchFamily="34" charset="0"/>
              <a:buChar char="•"/>
              <a:defRPr/>
            </a:pPr>
            <a:r>
              <a:rPr lang="en-US" i="1"/>
              <a:t>Customer requirements </a:t>
            </a:r>
            <a:r>
              <a:rPr lang="en-US"/>
              <a:t>define the functional or performance specifications for the project’s end product and other project deliverables.</a:t>
            </a:r>
          </a:p>
          <a:p>
            <a:pPr marL="1085850" lvl="2" indent="-171450">
              <a:buFont typeface="Arial" pitchFamily="34" charset="0"/>
              <a:buChar char="•"/>
              <a:defRPr/>
            </a:pPr>
            <a:r>
              <a:rPr lang="en-US"/>
              <a:t>It should also include or reference applicable technical specifications, standards, and codes that must be used and met regarding quality and performance of the project work and deliverables.</a:t>
            </a:r>
          </a:p>
          <a:p>
            <a:pPr marL="628650" lvl="1" indent="-171450">
              <a:buFont typeface="Arial" pitchFamily="34" charset="0"/>
              <a:buChar char="•"/>
              <a:defRPr/>
            </a:pPr>
            <a:r>
              <a:rPr lang="en-US" i="1"/>
              <a:t>Statement of Work (SOW) </a:t>
            </a:r>
            <a:r>
              <a:rPr lang="en-US"/>
              <a:t>defines the major tasks that will need to be performed to accomplish the work that needs to be done and produce all the project deliverables.</a:t>
            </a:r>
          </a:p>
          <a:p>
            <a:pPr marL="628650" lvl="1" indent="-171450">
              <a:buFont typeface="Arial" pitchFamily="34" charset="0"/>
              <a:buChar char="•"/>
              <a:defRPr/>
            </a:pPr>
            <a:r>
              <a:rPr lang="en-US" i="1"/>
              <a:t>Deliverables</a:t>
            </a:r>
            <a:r>
              <a:rPr lang="en-US"/>
              <a:t> are the products or outputs that the project team or contractor will produce and provide to the customer during and at the completion of the performance of the project.</a:t>
            </a:r>
          </a:p>
          <a:p>
            <a:pPr marL="628650" lvl="1" indent="-171450">
              <a:buFont typeface="Arial" pitchFamily="34" charset="0"/>
              <a:buChar char="•"/>
              <a:defRPr/>
            </a:pPr>
            <a:r>
              <a:rPr lang="en-US" i="1"/>
              <a:t>Acceptance criteria</a:t>
            </a:r>
            <a:r>
              <a:rPr lang="en-US"/>
              <a:t> for all project deliverables must be described in greater detail than what is stated in the project charter or request for proposal</a:t>
            </a:r>
          </a:p>
          <a:p>
            <a:pPr marL="628650" lvl="1" indent="-171450">
              <a:buFont typeface="Arial" pitchFamily="34" charset="0"/>
              <a:buChar char="•"/>
              <a:defRPr/>
            </a:pPr>
            <a:r>
              <a:rPr lang="en-US" i="1"/>
              <a:t>Work Breakdown Structure (WBS)</a:t>
            </a:r>
            <a:r>
              <a:rPr lang="en-US"/>
              <a:t> is a hierarchical decomposition of the project work scope into work packages that produce the project deliverables.</a:t>
            </a:r>
          </a:p>
          <a:p>
            <a:pPr marL="171450" indent="-171450">
              <a:buFont typeface="Arial" pitchFamily="34" charset="0"/>
              <a:buChar char="•"/>
              <a:defRPr/>
            </a:pPr>
            <a:r>
              <a:rPr lang="en-US"/>
              <a:t>The agreed-upon project scope document establishes the baseline for any changes that may be made to the scope during the performance of the project. </a:t>
            </a:r>
          </a:p>
          <a:p>
            <a:pPr marL="171450" indent="-171450">
              <a:buFont typeface="Arial" pitchFamily="34" charset="0"/>
              <a:buChar char="•"/>
              <a:defRPr/>
            </a:pPr>
            <a:r>
              <a:rPr lang="en-US"/>
              <a:t>A change control system needs to be established to define how changes will be documented, approved, and communicated. The project team or contractor must avoid scope creep, which is informally making changes to the project scope without appropriate approval.</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6</a:t>
            </a:fld>
            <a:endParaRPr lang="en-US" altLang="en-US"/>
          </a:p>
        </p:txBody>
      </p:sp>
    </p:spTree>
    <p:extLst>
      <p:ext uri="{BB962C8B-B14F-4D97-AF65-F5344CB8AC3E}">
        <p14:creationId xmlns:p14="http://schemas.microsoft.com/office/powerpoint/2010/main" val="2058626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defRPr/>
            </a:pPr>
            <a:r>
              <a:rPr lang="en-US" b="1" u="sng"/>
              <a:t>Plan for Quality</a:t>
            </a:r>
          </a:p>
          <a:p>
            <a:pPr marL="171450" indent="-171450">
              <a:buFont typeface="Arial" pitchFamily="34" charset="0"/>
              <a:buChar char="•"/>
              <a:defRPr/>
            </a:pPr>
            <a:r>
              <a:rPr lang="en-US"/>
              <a:t>Planning for quality is a necessary, yet often forgotten or dismissed, function on a project. It is essential to have a plan for assuring the quality of project deliverables and results, rather than waiting until the end of the project to check if the sponsor/customer requirements and expectations on project deliverables have been met.</a:t>
            </a:r>
          </a:p>
          <a:p>
            <a:pPr marL="171450" indent="-171450">
              <a:buFont typeface="Arial" pitchFamily="34" charset="0"/>
              <a:buChar char="•"/>
              <a:defRPr/>
            </a:pPr>
            <a:r>
              <a:rPr lang="en-US"/>
              <a:t>It is important to plan for quality in performing the project. This helps assure that the work is done according to specifications and applicable standards and that deliverables meet acceptance criteria. </a:t>
            </a:r>
          </a:p>
          <a:p>
            <a:pPr marL="171450" indent="-171450">
              <a:buFont typeface="Arial" pitchFamily="34" charset="0"/>
              <a:buChar char="•"/>
              <a:defRPr/>
            </a:pPr>
            <a:r>
              <a:rPr lang="en-US"/>
              <a:t>A project quality plan includes or references:</a:t>
            </a:r>
          </a:p>
          <a:p>
            <a:pPr marL="628650" lvl="1" indent="-171450">
              <a:buFont typeface="Arial" pitchFamily="34" charset="0"/>
              <a:buChar char="•"/>
              <a:defRPr/>
            </a:pPr>
            <a:r>
              <a:rPr lang="en-US"/>
              <a:t>Project specifications and standards</a:t>
            </a:r>
          </a:p>
          <a:p>
            <a:pPr marL="628650" lvl="1" indent="-171450">
              <a:buFont typeface="Arial" pitchFamily="34" charset="0"/>
              <a:buChar char="•"/>
              <a:defRPr/>
            </a:pPr>
            <a:r>
              <a:rPr lang="en-US"/>
              <a:t>Industry or government standards (for design, testing, safety, construction, etc.)</a:t>
            </a:r>
          </a:p>
          <a:p>
            <a:pPr marL="628650" lvl="1" indent="-171450">
              <a:buFont typeface="Arial" pitchFamily="34" charset="0"/>
              <a:buChar char="•"/>
              <a:defRPr/>
            </a:pPr>
            <a:r>
              <a:rPr lang="en-US"/>
              <a:t>Codes that must be used and met during the performance of the project work</a:t>
            </a:r>
          </a:p>
          <a:p>
            <a:pPr marL="628650" lvl="1" indent="-171450">
              <a:buFont typeface="Arial" pitchFamily="34" charset="0"/>
              <a:buChar char="•"/>
              <a:defRPr/>
            </a:pPr>
            <a:r>
              <a:rPr lang="en-US"/>
              <a:t>Written procedures for using various quality tools and techniques</a:t>
            </a:r>
          </a:p>
          <a:p>
            <a:pPr marL="171450" indent="-171450">
              <a:buFont typeface="Arial" pitchFamily="34" charset="0"/>
              <a:buChar char="•"/>
              <a:defRPr/>
            </a:pPr>
            <a:r>
              <a:rPr lang="en-US"/>
              <a:t>The key to quality control is to: </a:t>
            </a:r>
          </a:p>
          <a:p>
            <a:pPr marL="628650" lvl="1" indent="-171450">
              <a:buFont typeface="Arial" pitchFamily="34" charset="0"/>
              <a:buChar char="•"/>
              <a:defRPr/>
            </a:pPr>
            <a:r>
              <a:rPr lang="en-US"/>
              <a:t>Monitor the quality of the work early and regularly throughout the performance of the project</a:t>
            </a:r>
          </a:p>
          <a:p>
            <a:pPr marL="628650" lvl="1" indent="-171450">
              <a:buFont typeface="Arial" pitchFamily="34" charset="0"/>
              <a:buChar char="•"/>
              <a:defRPr/>
            </a:pPr>
            <a:r>
              <a:rPr lang="en-US"/>
              <a:t>Compare results with quality standards</a:t>
            </a:r>
          </a:p>
          <a:p>
            <a:pPr marL="628650" lvl="1" indent="-171450">
              <a:buFont typeface="Arial" pitchFamily="34" charset="0"/>
              <a:buChar char="•"/>
              <a:defRPr/>
            </a:pPr>
            <a:r>
              <a:rPr lang="en-US"/>
              <a:t>Make any necessary corrective actions immediately, rather than waiting until all the work is completed before checking or inspecting for quality</a:t>
            </a:r>
          </a:p>
          <a:p>
            <a:pPr marL="171450" indent="-171450">
              <a:buFont typeface="Arial" pitchFamily="34" charset="0"/>
              <a:buChar char="•"/>
              <a:defRPr/>
            </a:pPr>
            <a:r>
              <a:rPr lang="en-US"/>
              <a:t>To ensure that a project is done right the first time, a project should focus on doing the work in accordance with quality standards, and therefore preventing quality problems.</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7</a:t>
            </a:fld>
            <a:endParaRPr lang="en-US" altLang="en-US"/>
          </a:p>
        </p:txBody>
      </p:sp>
    </p:spTree>
    <p:extLst>
      <p:ext uri="{BB962C8B-B14F-4D97-AF65-F5344CB8AC3E}">
        <p14:creationId xmlns:p14="http://schemas.microsoft.com/office/powerpoint/2010/main" val="1932207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eaLnBrk="1" fontAlgn="auto">
              <a:spcBef>
                <a:spcPts val="0"/>
              </a:spcBef>
              <a:spcAft>
                <a:spcPts val="0"/>
              </a:spcAft>
              <a:defRPr/>
            </a:pPr>
            <a:r>
              <a:rPr lang="en-US" b="1" u="sng"/>
              <a:t>Create Work Breakdown Structure</a:t>
            </a:r>
          </a:p>
          <a:p>
            <a:pPr eaLnBrk="1" fontAlgn="auto">
              <a:spcBef>
                <a:spcPts val="0"/>
              </a:spcBef>
              <a:spcAft>
                <a:spcPts val="0"/>
              </a:spcAft>
              <a:buFont typeface="Arial" pitchFamily="34" charset="0"/>
              <a:buNone/>
              <a:defRPr/>
            </a:pPr>
            <a:r>
              <a:rPr lang="en-US"/>
              <a:t>Once the project scope document has been agreed on and prepared, the next step in the planning phase is to create a detailed work breakdown structure (WBS)</a:t>
            </a:r>
          </a:p>
          <a:p>
            <a:pPr marL="171450" indent="-171450" eaLnBrk="1" fontAlgn="auto">
              <a:spcBef>
                <a:spcPts val="0"/>
              </a:spcBef>
              <a:spcAft>
                <a:spcPts val="0"/>
              </a:spcAft>
              <a:buFont typeface="Arial" pitchFamily="34" charset="0"/>
              <a:buChar char="•"/>
              <a:defRPr/>
            </a:pPr>
            <a:r>
              <a:rPr lang="en-US"/>
              <a:t>This is a deliverable-oriented hierarchical decomposition of the project work scope into work packages, or activity groupings, that produce the project deliverables.</a:t>
            </a:r>
          </a:p>
          <a:p>
            <a:pPr marL="171450" indent="-171450" eaLnBrk="1" fontAlgn="auto">
              <a:spcBef>
                <a:spcPts val="0"/>
              </a:spcBef>
              <a:spcAft>
                <a:spcPts val="0"/>
              </a:spcAft>
              <a:buFont typeface="Arial" pitchFamily="34" charset="0"/>
              <a:buChar char="•"/>
              <a:defRPr/>
            </a:pPr>
            <a:r>
              <a:rPr lang="en-US"/>
              <a:t>Creating a WBS is a structured approach for organizing all the project work and deliverables into logical groupings. This helps to subdivide the deliverables into more manageable components called </a:t>
            </a:r>
            <a:r>
              <a:rPr lang="en-US" i="1"/>
              <a:t>work items, </a:t>
            </a:r>
            <a:r>
              <a:rPr lang="en-US"/>
              <a:t>to help ensure that all tasks required to complete the project are identified and included in the baseline project plan.</a:t>
            </a:r>
          </a:p>
          <a:p>
            <a:pPr marL="171450" indent="-171450" eaLnBrk="1" fontAlgn="auto">
              <a:spcBef>
                <a:spcPts val="0"/>
              </a:spcBef>
              <a:spcAft>
                <a:spcPts val="0"/>
              </a:spcAft>
              <a:buFont typeface="Arial" pitchFamily="34" charset="0"/>
              <a:buChar char="•"/>
              <a:defRPr/>
            </a:pPr>
            <a:r>
              <a:rPr lang="en-US"/>
              <a:t>The WBS should be deconstructed to a level that identifies individual work packages for each specific deliverable listed in the project scope document.</a:t>
            </a:r>
          </a:p>
          <a:p>
            <a:pPr marL="171450" indent="-171450" eaLnBrk="1" fontAlgn="auto">
              <a:spcBef>
                <a:spcPts val="0"/>
              </a:spcBef>
              <a:spcAft>
                <a:spcPts val="0"/>
              </a:spcAft>
              <a:buFont typeface="Arial" pitchFamily="34" charset="0"/>
              <a:buChar char="•"/>
              <a:defRPr/>
            </a:pPr>
            <a:r>
              <a:rPr lang="en-US"/>
              <a:t>Dividing a project into work packages and work items helps a contractor increase the level of confidence that:</a:t>
            </a:r>
          </a:p>
          <a:p>
            <a:pPr marL="628650" lvl="1" indent="-171450" eaLnBrk="1" fontAlgn="auto">
              <a:spcBef>
                <a:spcPts val="0"/>
              </a:spcBef>
              <a:spcAft>
                <a:spcPts val="0"/>
              </a:spcAft>
              <a:buFont typeface="Arial" pitchFamily="34" charset="0"/>
              <a:buChar char="•"/>
              <a:defRPr/>
            </a:pPr>
            <a:r>
              <a:rPr lang="en-US"/>
              <a:t>All the activities that need to be performed to produce the deliverable can be defined</a:t>
            </a:r>
          </a:p>
          <a:p>
            <a:pPr marL="628650" lvl="1" indent="-171450" eaLnBrk="1" fontAlgn="auto">
              <a:spcBef>
                <a:spcPts val="0"/>
              </a:spcBef>
              <a:spcAft>
                <a:spcPts val="0"/>
              </a:spcAft>
              <a:buFont typeface="Arial" pitchFamily="34" charset="0"/>
              <a:buChar char="•"/>
              <a:defRPr/>
            </a:pPr>
            <a:r>
              <a:rPr lang="en-US"/>
              <a:t>The types and quantities of resources can be determined</a:t>
            </a:r>
          </a:p>
          <a:p>
            <a:pPr marL="628650" lvl="1" indent="-171450" eaLnBrk="1" fontAlgn="auto">
              <a:spcBef>
                <a:spcPts val="0"/>
              </a:spcBef>
              <a:spcAft>
                <a:spcPts val="0"/>
              </a:spcAft>
              <a:buFont typeface="Arial" pitchFamily="34" charset="0"/>
              <a:buChar char="•"/>
              <a:defRPr/>
            </a:pPr>
            <a:r>
              <a:rPr lang="en-US"/>
              <a:t>The associated activity durations and costs can be reasonably estimated.</a:t>
            </a:r>
          </a:p>
          <a:p>
            <a:pPr marL="171450" indent="-171450" eaLnBrk="1" fontAlgn="auto">
              <a:spcBef>
                <a:spcPts val="0"/>
              </a:spcBef>
              <a:spcAft>
                <a:spcPts val="0"/>
              </a:spcAft>
              <a:buFont typeface="Arial" pitchFamily="34" charset="0"/>
              <a:buChar char="•"/>
              <a:defRPr/>
            </a:pPr>
            <a:r>
              <a:rPr lang="en-US"/>
              <a:t>Work items should be broken down to the level at which a single organization (marketing communications, materials engineering, human resources, a subcontractor, etc.) or individual can be assigned responsibility and accountability for accomplishing the work package.</a:t>
            </a:r>
          </a:p>
          <a:p>
            <a:pPr marL="171450" indent="-171450" eaLnBrk="1" fontAlgn="auto">
              <a:spcBef>
                <a:spcPts val="0"/>
              </a:spcBef>
              <a:spcAft>
                <a:spcPts val="0"/>
              </a:spcAft>
              <a:buFont typeface="Arial" pitchFamily="34" charset="0"/>
              <a:buChar char="•"/>
              <a:defRPr/>
            </a:pPr>
            <a:r>
              <a:rPr lang="en-US"/>
              <a:t>The WBS can be created using a graphic chart format or as a list.</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8</a:t>
            </a:fld>
            <a:endParaRPr lang="en-US" altLang="en-US"/>
          </a:p>
        </p:txBody>
      </p:sp>
    </p:spTree>
    <p:extLst>
      <p:ext uri="{BB962C8B-B14F-4D97-AF65-F5344CB8AC3E}">
        <p14:creationId xmlns:p14="http://schemas.microsoft.com/office/powerpoint/2010/main" val="3648898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defRPr/>
            </a:pPr>
            <a:r>
              <a:rPr lang="en-US" b="1" u="sng"/>
              <a:t>WBS with Breakdown to Different Levels</a:t>
            </a:r>
          </a:p>
          <a:p>
            <a:pPr marL="171450" indent="-171450" eaLnBrk="1">
              <a:spcBef>
                <a:spcPct val="0"/>
              </a:spcBef>
              <a:buFont typeface="Arial" pitchFamily="34" charset="0"/>
              <a:buChar char="•"/>
              <a:defRPr/>
            </a:pPr>
            <a:r>
              <a:rPr lang="en-US"/>
              <a:t>This figure depicts the work breakdown structure in a graphic chart format for a community festival project. </a:t>
            </a:r>
          </a:p>
          <a:p>
            <a:pPr marL="171450" indent="-171450" eaLnBrk="1">
              <a:spcBef>
                <a:spcPct val="0"/>
              </a:spcBef>
              <a:buFont typeface="Arial" pitchFamily="34" charset="0"/>
              <a:buChar char="•"/>
              <a:defRPr/>
            </a:pPr>
            <a:r>
              <a:rPr lang="en-US"/>
              <a:t>Note that not all of the branches in a WBS have to be broken down to the same level.</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9</a:t>
            </a:fld>
            <a:endParaRPr lang="en-US" altLang="en-US"/>
          </a:p>
        </p:txBody>
      </p:sp>
    </p:spTree>
    <p:extLst>
      <p:ext uri="{BB962C8B-B14F-4D97-AF65-F5344CB8AC3E}">
        <p14:creationId xmlns:p14="http://schemas.microsoft.com/office/powerpoint/2010/main" val="608324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6" descr="blank chapter title icon for ppt from book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401763"/>
            <a:ext cx="9144000"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304800" y="3200400"/>
            <a:ext cx="5638800" cy="1600200"/>
          </a:xfrm>
        </p:spPr>
        <p:txBody>
          <a:bodyPr anchor="ctr"/>
          <a:lstStyle>
            <a:lvl1pPr marL="0" indent="0" algn="ctr">
              <a:buNone/>
              <a:defRPr b="1">
                <a:solidFill>
                  <a:srgbClr val="00ADE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2" name="Title 1"/>
          <p:cNvSpPr>
            <a:spLocks noGrp="1"/>
          </p:cNvSpPr>
          <p:nvPr>
            <p:ph type="title"/>
          </p:nvPr>
        </p:nvSpPr>
        <p:spPr>
          <a:xfrm>
            <a:off x="457200" y="1600200"/>
            <a:ext cx="6553200" cy="1143000"/>
          </a:xfrm>
        </p:spPr>
        <p:txBody>
          <a:bodyPr/>
          <a:lstStyle>
            <a:lvl1pPr>
              <a:defRPr sz="7200" b="1">
                <a:solidFill>
                  <a:schemeClr val="tx1"/>
                </a:solidFill>
                <a:latin typeface="Arial" panose="020B0604020202020204" pitchFamily="34" charset="0"/>
                <a:cs typeface="Arial" panose="020B0604020202020204" pitchFamily="34" charset="0"/>
              </a:defRPr>
            </a:lvl1pPr>
          </a:lstStyle>
          <a:p>
            <a:r>
              <a:rPr lang="en-US"/>
              <a:t>Click to edit Master title style</a:t>
            </a:r>
          </a:p>
        </p:txBody>
      </p:sp>
      <p:sp>
        <p:nvSpPr>
          <p:cNvPr id="10" name="Text Placeholder 9"/>
          <p:cNvSpPr>
            <a:spLocks noGrp="1"/>
          </p:cNvSpPr>
          <p:nvPr>
            <p:ph type="body" sz="quarter" idx="10"/>
          </p:nvPr>
        </p:nvSpPr>
        <p:spPr>
          <a:xfrm>
            <a:off x="457200" y="6324600"/>
            <a:ext cx="8229600" cy="457200"/>
          </a:xfrm>
        </p:spPr>
        <p:txBody>
          <a:bodyPr anchor="ctr"/>
          <a:lstStyle>
            <a:lvl1pPr marL="0" indent="0" algn="ctr">
              <a:buNone/>
              <a:defRPr sz="1000">
                <a:solidFill>
                  <a:srgbClr val="646464"/>
                </a:solidFill>
              </a:defRPr>
            </a:lvl1pPr>
          </a:lstStyle>
          <a:p>
            <a:pPr lvl="0"/>
            <a:r>
              <a:rPr lang="en-US"/>
              <a:t>Click to edit Master text styles</a:t>
            </a:r>
          </a:p>
        </p:txBody>
      </p:sp>
    </p:spTree>
    <p:extLst>
      <p:ext uri="{BB962C8B-B14F-4D97-AF65-F5344CB8AC3E}">
        <p14:creationId xmlns:p14="http://schemas.microsoft.com/office/powerpoint/2010/main" val="836729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0" y="0"/>
            <a:ext cx="9144000" cy="228600"/>
          </a:xfrm>
          <a:prstGeom prst="rect">
            <a:avLst/>
          </a:prstGeom>
          <a:solidFill>
            <a:srgbClr val="00ADEE"/>
          </a:solidFill>
          <a:ln>
            <a:solidFill>
              <a:srgbClr val="00AD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p:txBody>
          <a:bodyPr/>
          <a:lstStyle>
            <a:lvl1pPr>
              <a:defRPr>
                <a:solidFill>
                  <a:srgbClr val="00ADEE"/>
                </a:solidFill>
              </a:defRPr>
            </a:lvl1pPr>
          </a:lstStyle>
          <a:p>
            <a:r>
              <a:rPr lang="en-US"/>
              <a:t>Click to edit Master title style</a:t>
            </a:r>
          </a:p>
        </p:txBody>
      </p:sp>
      <p:sp>
        <p:nvSpPr>
          <p:cNvPr id="4" name="Date Placeholder 2"/>
          <p:cNvSpPr>
            <a:spLocks noGrp="1"/>
          </p:cNvSpPr>
          <p:nvPr>
            <p:ph type="dt" sz="half" idx="10"/>
          </p:nvPr>
        </p:nvSpPr>
        <p:spPr>
          <a:xfrm>
            <a:off x="457200" y="6356350"/>
            <a:ext cx="2133600" cy="365125"/>
          </a:xfrm>
          <a:prstGeom prst="rect">
            <a:avLst/>
          </a:prstGeom>
        </p:spPr>
        <p:txBody>
          <a:bodyPr/>
          <a:lstStyle>
            <a:lvl1pPr>
              <a:defRPr/>
            </a:lvl1pPr>
          </a:lstStyle>
          <a:p>
            <a:pPr>
              <a:defRPr/>
            </a:pPr>
            <a:fld id="{D34112DD-618E-4E17-80AD-EEB66F7A9F16}" type="datetimeFigureOut">
              <a:rPr lang="en-US"/>
              <a:pPr>
                <a:defRPr/>
              </a:pPr>
              <a:t>2/28/2024</a:t>
            </a:fld>
            <a:endParaRPr lang="en-US"/>
          </a:p>
        </p:txBody>
      </p:sp>
      <p:sp>
        <p:nvSpPr>
          <p:cNvPr id="5" name="Footer Placeholder 3"/>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4"/>
          <p:cNvSpPr>
            <a:spLocks noGrp="1"/>
          </p:cNvSpPr>
          <p:nvPr>
            <p:ph type="sldNum" sz="quarter" idx="12"/>
          </p:nvPr>
        </p:nvSpPr>
        <p:spPr>
          <a:xfrm>
            <a:off x="6553200" y="6356350"/>
            <a:ext cx="2133600" cy="365125"/>
          </a:xfrm>
          <a:prstGeom prst="rect">
            <a:avLst/>
          </a:prstGeom>
        </p:spPr>
        <p:txBody>
          <a:bodyPr/>
          <a:lstStyle>
            <a:lvl1pPr>
              <a:defRPr smtClean="0"/>
            </a:lvl1pPr>
          </a:lstStyle>
          <a:p>
            <a:pPr>
              <a:defRPr/>
            </a:pPr>
            <a:fld id="{A9BC0AA2-AAE2-4718-ACEC-5E48B085701B}" type="slidenum">
              <a:rPr lang="en-US" altLang="en-US"/>
              <a:pPr>
                <a:defRPr/>
              </a:pPr>
              <a:t>‹#›</a:t>
            </a:fld>
            <a:endParaRPr lang="en-US" altLang="en-US"/>
          </a:p>
        </p:txBody>
      </p:sp>
      <p:sp>
        <p:nvSpPr>
          <p:cNvPr id="7" name="TextBox 6"/>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a:solidFill>
                  <a:srgbClr val="898989"/>
                </a:solidFill>
                <a:latin typeface="+mj-lt"/>
              </a:rPr>
              <a:t>© 2018 </a:t>
            </a:r>
            <a:r>
              <a:rPr lang="en-US" sz="1000" err="1">
                <a:solidFill>
                  <a:srgbClr val="898989"/>
                </a:solidFill>
                <a:latin typeface="+mj-lt"/>
              </a:rPr>
              <a:t>Cengage</a:t>
            </a:r>
            <a:r>
              <a:rPr lang="en-US" sz="1000">
                <a:solidFill>
                  <a:srgbClr val="898989"/>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557293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0" y="0"/>
            <a:ext cx="9144000" cy="228600"/>
          </a:xfrm>
          <a:prstGeom prst="rect">
            <a:avLst/>
          </a:prstGeom>
          <a:solidFill>
            <a:srgbClr val="00ADEE"/>
          </a:solidFill>
          <a:ln>
            <a:solidFill>
              <a:srgbClr val="00AD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 name="Date Placeholder 1"/>
          <p:cNvSpPr>
            <a:spLocks noGrp="1"/>
          </p:cNvSpPr>
          <p:nvPr>
            <p:ph type="dt" sz="half" idx="10"/>
          </p:nvPr>
        </p:nvSpPr>
        <p:spPr>
          <a:xfrm>
            <a:off x="457200" y="6356350"/>
            <a:ext cx="2133600" cy="365125"/>
          </a:xfrm>
          <a:prstGeom prst="rect">
            <a:avLst/>
          </a:prstGeom>
        </p:spPr>
        <p:txBody>
          <a:bodyPr/>
          <a:lstStyle>
            <a:lvl1pPr>
              <a:defRPr/>
            </a:lvl1pPr>
          </a:lstStyle>
          <a:p>
            <a:pPr>
              <a:defRPr/>
            </a:pPr>
            <a:fld id="{FC5F1BD8-E145-49A6-8EC5-1F81ACBEE62F}" type="datetimeFigureOut">
              <a:rPr lang="en-US"/>
              <a:pPr>
                <a:defRPr/>
              </a:pPr>
              <a:t>2/28/2024</a:t>
            </a:fld>
            <a:endParaRPr lang="en-US"/>
          </a:p>
        </p:txBody>
      </p:sp>
      <p:sp>
        <p:nvSpPr>
          <p:cNvPr id="4" name="Footer Placeholder 2"/>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5" name="Slide Number Placeholder 3"/>
          <p:cNvSpPr>
            <a:spLocks noGrp="1"/>
          </p:cNvSpPr>
          <p:nvPr>
            <p:ph type="sldNum" sz="quarter" idx="12"/>
          </p:nvPr>
        </p:nvSpPr>
        <p:spPr>
          <a:xfrm>
            <a:off x="6553200" y="6356350"/>
            <a:ext cx="2133600" cy="365125"/>
          </a:xfrm>
          <a:prstGeom prst="rect">
            <a:avLst/>
          </a:prstGeom>
        </p:spPr>
        <p:txBody>
          <a:bodyPr/>
          <a:lstStyle>
            <a:lvl1pPr>
              <a:defRPr smtClean="0"/>
            </a:lvl1pPr>
          </a:lstStyle>
          <a:p>
            <a:pPr>
              <a:defRPr/>
            </a:pPr>
            <a:fld id="{0B5AA6E8-A83F-4153-B0D9-0D0CFB3BAD25}" type="slidenum">
              <a:rPr lang="en-US" altLang="en-US"/>
              <a:pPr>
                <a:defRPr/>
              </a:pPr>
              <a:t>‹#›</a:t>
            </a:fld>
            <a:endParaRPr lang="en-US" altLang="en-US"/>
          </a:p>
        </p:txBody>
      </p:sp>
      <p:sp>
        <p:nvSpPr>
          <p:cNvPr id="6" name="TextBox 5"/>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a:solidFill>
                  <a:srgbClr val="898989"/>
                </a:solidFill>
                <a:latin typeface="+mj-lt"/>
              </a:rPr>
              <a:t>© 2018 </a:t>
            </a:r>
            <a:r>
              <a:rPr lang="en-US" sz="1000" err="1">
                <a:solidFill>
                  <a:srgbClr val="898989"/>
                </a:solidFill>
                <a:latin typeface="+mj-lt"/>
              </a:rPr>
              <a:t>Cengage</a:t>
            </a:r>
            <a:r>
              <a:rPr lang="en-US" sz="1000">
                <a:solidFill>
                  <a:srgbClr val="898989"/>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74953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228600"/>
          </a:xfrm>
          <a:prstGeom prst="rect">
            <a:avLst/>
          </a:prstGeom>
          <a:solidFill>
            <a:srgbClr val="00ADEE"/>
          </a:solidFill>
          <a:ln>
            <a:solidFill>
              <a:srgbClr val="00AD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457200" y="273050"/>
            <a:ext cx="3657600" cy="1162050"/>
          </a:xfrm>
        </p:spPr>
        <p:txBody>
          <a:bodyPr anchor="b"/>
          <a:lstStyle>
            <a:lvl1pPr algn="l">
              <a:defRPr sz="2400" b="1">
                <a:solidFill>
                  <a:srgbClr val="00ADEE"/>
                </a:solidFill>
              </a:defRPr>
            </a:lvl1pPr>
          </a:lstStyle>
          <a:p>
            <a:r>
              <a:rPr lang="en-US"/>
              <a:t>Click to edit Master title style</a:t>
            </a:r>
          </a:p>
        </p:txBody>
      </p:sp>
      <p:sp>
        <p:nvSpPr>
          <p:cNvPr id="3" name="Content Placeholder 2"/>
          <p:cNvSpPr>
            <a:spLocks noGrp="1"/>
          </p:cNvSpPr>
          <p:nvPr>
            <p:ph idx="1"/>
          </p:nvPr>
        </p:nvSpPr>
        <p:spPr>
          <a:xfrm>
            <a:off x="4419600" y="304800"/>
            <a:ext cx="4267200" cy="5821363"/>
          </a:xfrm>
        </p:spPr>
        <p:txBody>
          <a:bodyPr>
            <a:normAutofit/>
          </a:bodyPr>
          <a:lstStyle>
            <a:lvl1pPr>
              <a:buClr>
                <a:srgbClr val="00ADEE"/>
              </a:buClr>
              <a:buSzPct val="100000"/>
              <a:buFont typeface="Calibri" pitchFamily="34" charset="0"/>
              <a:buChar char="•"/>
              <a:defRPr sz="2400"/>
            </a:lvl1pPr>
            <a:lvl2pPr>
              <a:buClr>
                <a:srgbClr val="00ADEE"/>
              </a:buClr>
              <a:buSzPct val="100000"/>
              <a:buFont typeface="Calibri" pitchFamily="34" charset="0"/>
              <a:buChar char="•"/>
              <a:defRPr sz="2000"/>
            </a:lvl2pPr>
            <a:lvl3pPr>
              <a:buClr>
                <a:srgbClr val="00ADEE"/>
              </a:buClr>
              <a:buSzPct val="100000"/>
              <a:buFont typeface="Calibri" pitchFamily="34" charset="0"/>
              <a:buChar char="•"/>
              <a:defRPr sz="1800"/>
            </a:lvl3pPr>
            <a:lvl4pPr>
              <a:buClr>
                <a:srgbClr val="00ADEE"/>
              </a:buClr>
              <a:buSzPct val="100000"/>
              <a:buFont typeface="Calibri" pitchFamily="34" charset="0"/>
              <a:buChar char="•"/>
              <a:defRPr sz="1600"/>
            </a:lvl4pPr>
            <a:lvl5pPr>
              <a:buClr>
                <a:srgbClr val="00ADEE"/>
              </a:buClr>
              <a:buSzPct val="100000"/>
              <a:buFont typeface="Calibri" pitchFamily="34" charset="0"/>
              <a:buChar cha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657600" cy="4691063"/>
          </a:xfrm>
        </p:spPr>
        <p:txBody>
          <a:bodyPr/>
          <a:lstStyle>
            <a:lvl1pPr marL="233363" indent="-233363">
              <a:buClr>
                <a:srgbClr val="00ADEE"/>
              </a:buClr>
              <a:buSzPct val="100000"/>
              <a:buFont typeface="Calibri" pitchFamily="34" charset="0"/>
              <a:buChar char="•"/>
              <a:defRPr sz="2000"/>
            </a:lvl1pPr>
            <a:lvl2pPr marL="690563" indent="-233363">
              <a:buClr>
                <a:srgbClr val="00ADEE"/>
              </a:buClr>
              <a:buSzPct val="100000"/>
              <a:buFont typeface="Calibri" pitchFamily="34" charset="0"/>
              <a:buChar char="•"/>
              <a:defRPr sz="20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a:p>
            <a:pPr lvl="1"/>
            <a:r>
              <a:rPr lang="en-US"/>
              <a:t>Second level</a:t>
            </a:r>
          </a:p>
        </p:txBody>
      </p:sp>
      <p:sp>
        <p:nvSpPr>
          <p:cNvPr id="6"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fld id="{73410692-58CD-4CDB-B670-876CB266A276}" type="datetimeFigureOut">
              <a:rPr lang="en-US"/>
              <a:pPr>
                <a:defRPr/>
              </a:pPr>
              <a:t>2/28/2024</a:t>
            </a:fld>
            <a:endParaRPr lang="en-US"/>
          </a:p>
        </p:txBody>
      </p:sp>
      <p:sp>
        <p:nvSpPr>
          <p:cNvPr id="7"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8" name="Slide Number Placeholder 6"/>
          <p:cNvSpPr>
            <a:spLocks noGrp="1"/>
          </p:cNvSpPr>
          <p:nvPr>
            <p:ph type="sldNum" sz="quarter" idx="12"/>
          </p:nvPr>
        </p:nvSpPr>
        <p:spPr>
          <a:xfrm>
            <a:off x="6553200" y="6356350"/>
            <a:ext cx="2133600" cy="365125"/>
          </a:xfrm>
          <a:prstGeom prst="rect">
            <a:avLst/>
          </a:prstGeom>
        </p:spPr>
        <p:txBody>
          <a:bodyPr/>
          <a:lstStyle>
            <a:lvl1pPr>
              <a:defRPr smtClean="0"/>
            </a:lvl1pPr>
          </a:lstStyle>
          <a:p>
            <a:pPr>
              <a:defRPr/>
            </a:pPr>
            <a:fld id="{D3DC2918-9619-4E10-88AE-3429282DE3F8}" type="slidenum">
              <a:rPr lang="en-US" altLang="en-US"/>
              <a:pPr>
                <a:defRPr/>
              </a:pPr>
              <a:t>‹#›</a:t>
            </a:fld>
            <a:endParaRPr lang="en-US" altLang="en-US"/>
          </a:p>
        </p:txBody>
      </p:sp>
      <p:sp>
        <p:nvSpPr>
          <p:cNvPr id="9" name="TextBox 8"/>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a:solidFill>
                  <a:srgbClr val="898989"/>
                </a:solidFill>
                <a:latin typeface="+mj-lt"/>
              </a:rPr>
              <a:t>© 2018 </a:t>
            </a:r>
            <a:r>
              <a:rPr lang="en-US" sz="1000" err="1">
                <a:solidFill>
                  <a:srgbClr val="898989"/>
                </a:solidFill>
                <a:latin typeface="+mj-lt"/>
              </a:rPr>
              <a:t>Cengage</a:t>
            </a:r>
            <a:r>
              <a:rPr lang="en-US" sz="1000">
                <a:solidFill>
                  <a:srgbClr val="898989"/>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760901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0"/>
            <a:ext cx="9144000" cy="228600"/>
          </a:xfrm>
          <a:prstGeom prst="rect">
            <a:avLst/>
          </a:prstGeom>
          <a:solidFill>
            <a:srgbClr val="00ADEE"/>
          </a:solidFill>
          <a:ln>
            <a:solidFill>
              <a:srgbClr val="00AD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792288" y="4800600"/>
            <a:ext cx="5486400" cy="566738"/>
          </a:xfrm>
        </p:spPr>
        <p:txBody>
          <a:bodyPr anchor="b"/>
          <a:lstStyle>
            <a:lvl1pPr algn="l">
              <a:defRPr sz="2000" b="1">
                <a:solidFill>
                  <a:srgbClr val="687718"/>
                </a:solidFill>
              </a:defRPr>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fld id="{BAC1EB9E-D034-4F50-A386-18998A80B1F1}" type="datetimeFigureOut">
              <a:rPr lang="en-US"/>
              <a:pPr>
                <a:defRPr/>
              </a:pPr>
              <a:t>2/28/2024</a:t>
            </a:fld>
            <a:endParaRPr lang="en-US"/>
          </a:p>
        </p:txBody>
      </p:sp>
      <p:sp>
        <p:nvSpPr>
          <p:cNvPr id="7"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8" name="Slide Number Placeholder 6"/>
          <p:cNvSpPr>
            <a:spLocks noGrp="1"/>
          </p:cNvSpPr>
          <p:nvPr>
            <p:ph type="sldNum" sz="quarter" idx="12"/>
          </p:nvPr>
        </p:nvSpPr>
        <p:spPr>
          <a:xfrm>
            <a:off x="6553200" y="6356350"/>
            <a:ext cx="2133600" cy="365125"/>
          </a:xfrm>
          <a:prstGeom prst="rect">
            <a:avLst/>
          </a:prstGeom>
        </p:spPr>
        <p:txBody>
          <a:bodyPr/>
          <a:lstStyle>
            <a:lvl1pPr>
              <a:defRPr smtClean="0"/>
            </a:lvl1pPr>
          </a:lstStyle>
          <a:p>
            <a:pPr>
              <a:defRPr/>
            </a:pPr>
            <a:fld id="{60CE85CF-1D75-4913-8729-C43D939C2CF8}" type="slidenum">
              <a:rPr lang="en-US" altLang="en-US"/>
              <a:pPr>
                <a:defRPr/>
              </a:pPr>
              <a:t>‹#›</a:t>
            </a:fld>
            <a:endParaRPr lang="en-US" altLang="en-US"/>
          </a:p>
        </p:txBody>
      </p:sp>
      <p:sp>
        <p:nvSpPr>
          <p:cNvPr id="9" name="TextBox 8"/>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a:solidFill>
                  <a:srgbClr val="898989"/>
                </a:solidFill>
                <a:latin typeface="+mj-lt"/>
              </a:rPr>
              <a:t>© 2018 </a:t>
            </a:r>
            <a:r>
              <a:rPr lang="en-US" sz="1000" err="1">
                <a:solidFill>
                  <a:srgbClr val="898989"/>
                </a:solidFill>
                <a:latin typeface="+mj-lt"/>
              </a:rPr>
              <a:t>Cengage</a:t>
            </a:r>
            <a:r>
              <a:rPr lang="en-US" sz="1000">
                <a:solidFill>
                  <a:srgbClr val="898989"/>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395766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FADE4960-5C01-4A5C-B8FA-C867481D0C8E}" type="datetimeFigureOut">
              <a:rPr lang="en-US"/>
              <a:pPr>
                <a:defRPr/>
              </a:pPr>
              <a:t>2/28/2024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45148530-16FB-4BB1-A9B3-4087240187A1}" type="slidenum">
              <a:rPr lang="en-US" altLang="en-US"/>
              <a:pPr>
                <a:defRPr/>
              </a:pPr>
              <a:t>‹#›</a:t>
            </a:fld>
            <a:endParaRPr lang="en-US" altLang="en-US"/>
          </a:p>
        </p:txBody>
      </p:sp>
      <p:sp>
        <p:nvSpPr>
          <p:cNvPr id="7" name="TextBox 6"/>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a:solidFill>
                  <a:srgbClr val="898989"/>
                </a:solidFill>
                <a:latin typeface="+mj-lt"/>
              </a:rPr>
              <a:t>© 2018 </a:t>
            </a:r>
            <a:r>
              <a:rPr lang="en-US" sz="1000" err="1">
                <a:solidFill>
                  <a:srgbClr val="898989"/>
                </a:solidFill>
                <a:latin typeface="+mj-lt"/>
              </a:rPr>
              <a:t>Cengage</a:t>
            </a:r>
            <a:r>
              <a:rPr lang="en-US" sz="1000">
                <a:solidFill>
                  <a:srgbClr val="898989"/>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560350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9C6D66B1-D90D-495A-A60B-EFED72319D8F}" type="datetimeFigureOut">
              <a:rPr lang="en-US"/>
              <a:pPr>
                <a:defRPr/>
              </a:pPr>
              <a:t>2/28/2024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5F7124F7-EFC4-461D-A6E0-C7767656E400}" type="slidenum">
              <a:rPr lang="en-US" altLang="en-US"/>
              <a:pPr>
                <a:defRPr/>
              </a:pPr>
              <a:t>‹#›</a:t>
            </a:fld>
            <a:endParaRPr lang="en-US" altLang="en-US"/>
          </a:p>
        </p:txBody>
      </p:sp>
      <p:sp>
        <p:nvSpPr>
          <p:cNvPr id="7" name="TextBox 6"/>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a:solidFill>
                  <a:srgbClr val="898989"/>
                </a:solidFill>
                <a:latin typeface="+mj-lt"/>
              </a:rPr>
              <a:t>© 2018 </a:t>
            </a:r>
            <a:r>
              <a:rPr lang="en-US" sz="1000" err="1">
                <a:solidFill>
                  <a:srgbClr val="898989"/>
                </a:solidFill>
                <a:latin typeface="+mj-lt"/>
              </a:rPr>
              <a:t>Cengage</a:t>
            </a:r>
            <a:r>
              <a:rPr lang="en-US" sz="1000">
                <a:solidFill>
                  <a:srgbClr val="898989"/>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455011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68771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6C234493-7ADA-4031-8025-38C62E1A39C6}" type="datetimeFigureOut">
              <a:rPr lang="en-US"/>
              <a:pPr>
                <a:defRPr/>
              </a:pPr>
              <a:t>2/28/2024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BFC7B8D9-10D8-401E-994E-C50D827E9451}" type="slidenum">
              <a:rPr lang="en-US" altLang="en-US"/>
              <a:pPr>
                <a:defRPr/>
              </a:pPr>
              <a:t>‹#›</a:t>
            </a:fld>
            <a:endParaRPr lang="en-US" altLang="en-US"/>
          </a:p>
        </p:txBody>
      </p:sp>
      <p:sp>
        <p:nvSpPr>
          <p:cNvPr id="7" name="TextBox 6"/>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a:solidFill>
                  <a:srgbClr val="898989"/>
                </a:solidFill>
                <a:latin typeface="+mj-lt"/>
              </a:rPr>
              <a:t>© 2018 </a:t>
            </a:r>
            <a:r>
              <a:rPr lang="en-US" sz="1000" err="1">
                <a:solidFill>
                  <a:srgbClr val="898989"/>
                </a:solidFill>
                <a:latin typeface="+mj-lt"/>
              </a:rPr>
              <a:t>Cengage</a:t>
            </a:r>
            <a:r>
              <a:rPr lang="en-US" sz="1000">
                <a:solidFill>
                  <a:srgbClr val="898989"/>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980295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0" y="0"/>
            <a:ext cx="9144000" cy="228600"/>
          </a:xfrm>
          <a:prstGeom prst="rect">
            <a:avLst/>
          </a:prstGeom>
          <a:solidFill>
            <a:srgbClr val="00ADEE"/>
          </a:solidFill>
          <a:ln>
            <a:solidFill>
              <a:srgbClr val="00AD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p:txBody>
          <a:bodyPr/>
          <a:lstStyle>
            <a:lvl1pPr algn="l">
              <a:defRPr>
                <a:solidFill>
                  <a:srgbClr val="006E96"/>
                </a:solidFill>
              </a:defRPr>
            </a:lvl1pPr>
          </a:lstStyle>
          <a:p>
            <a:r>
              <a:rPr lang="en-US"/>
              <a:t>Click to edit Master title style</a:t>
            </a:r>
          </a:p>
        </p:txBody>
      </p:sp>
      <p:sp>
        <p:nvSpPr>
          <p:cNvPr id="3" name="Content Placeholder 2"/>
          <p:cNvSpPr>
            <a:spLocks noGrp="1"/>
          </p:cNvSpPr>
          <p:nvPr>
            <p:ph idx="1"/>
          </p:nvPr>
        </p:nvSpPr>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a:solidFill>
                  <a:srgbClr val="646464"/>
                </a:solidFill>
                <a:latin typeface="+mj-lt"/>
              </a:rPr>
              <a:t>© 2018 </a:t>
            </a:r>
            <a:r>
              <a:rPr lang="en-US" sz="1000" err="1">
                <a:solidFill>
                  <a:srgbClr val="646464"/>
                </a:solidFill>
                <a:latin typeface="+mj-lt"/>
              </a:rPr>
              <a:t>Cengage</a:t>
            </a:r>
            <a:r>
              <a:rPr lang="en-US" sz="1000">
                <a:solidFill>
                  <a:srgbClr val="646464"/>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714841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p:nvPr/>
        </p:nvSpPr>
        <p:spPr>
          <a:xfrm>
            <a:off x="0" y="0"/>
            <a:ext cx="9144000" cy="228600"/>
          </a:xfrm>
          <a:prstGeom prst="rect">
            <a:avLst/>
          </a:prstGeom>
          <a:solidFill>
            <a:srgbClr val="00ADEE"/>
          </a:solidFill>
          <a:ln>
            <a:solidFill>
              <a:srgbClr val="00AD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p:txBody>
          <a:bodyPr/>
          <a:lstStyle>
            <a:lvl1pPr algn="l">
              <a:defRPr>
                <a:solidFill>
                  <a:srgbClr val="006E96"/>
                </a:solidFill>
              </a:defRPr>
            </a:lvl1pPr>
          </a:lstStyle>
          <a:p>
            <a:r>
              <a:rPr lang="en-US"/>
              <a:t>Click to edit Master title style</a:t>
            </a:r>
          </a:p>
        </p:txBody>
      </p:sp>
      <p:sp>
        <p:nvSpPr>
          <p:cNvPr id="3" name="Content Placeholder 2"/>
          <p:cNvSpPr>
            <a:spLocks noGrp="1"/>
          </p:cNvSpPr>
          <p:nvPr>
            <p:ph idx="1"/>
          </p:nvPr>
        </p:nvSpPr>
        <p:spPr>
          <a:xfrm>
            <a:off x="457200" y="1600201"/>
            <a:ext cx="8229600" cy="22098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a:solidFill>
                  <a:srgbClr val="646464"/>
                </a:solidFill>
                <a:latin typeface="+mj-lt"/>
              </a:rPr>
              <a:t>© 2018 </a:t>
            </a:r>
            <a:r>
              <a:rPr lang="en-US" sz="1000" err="1">
                <a:solidFill>
                  <a:srgbClr val="646464"/>
                </a:solidFill>
                <a:latin typeface="+mj-lt"/>
              </a:rPr>
              <a:t>Cengage</a:t>
            </a:r>
            <a:r>
              <a:rPr lang="en-US" sz="1000">
                <a:solidFill>
                  <a:srgbClr val="646464"/>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Content Placeholder 2"/>
          <p:cNvSpPr>
            <a:spLocks noGrp="1"/>
          </p:cNvSpPr>
          <p:nvPr>
            <p:ph idx="10"/>
          </p:nvPr>
        </p:nvSpPr>
        <p:spPr>
          <a:xfrm>
            <a:off x="457200" y="3962400"/>
            <a:ext cx="8229600" cy="22098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494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4" name="Rectangle 3"/>
          <p:cNvSpPr/>
          <p:nvPr/>
        </p:nvSpPr>
        <p:spPr>
          <a:xfrm>
            <a:off x="0" y="0"/>
            <a:ext cx="9144000" cy="228600"/>
          </a:xfrm>
          <a:prstGeom prst="rect">
            <a:avLst/>
          </a:prstGeom>
          <a:solidFill>
            <a:srgbClr val="00ADEE"/>
          </a:solidFill>
          <a:ln>
            <a:solidFill>
              <a:srgbClr val="00AD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p:txBody>
          <a:bodyPr/>
          <a:lstStyle>
            <a:lvl1pPr algn="l">
              <a:defRPr>
                <a:solidFill>
                  <a:srgbClr val="006E96"/>
                </a:solidFill>
              </a:defRPr>
            </a:lvl1pPr>
          </a:lstStyle>
          <a:p>
            <a:r>
              <a:rPr lang="en-US"/>
              <a:t>Click to edit Master title style</a:t>
            </a:r>
          </a:p>
        </p:txBody>
      </p:sp>
      <p:sp>
        <p:nvSpPr>
          <p:cNvPr id="3" name="Content Placeholder 2"/>
          <p:cNvSpPr>
            <a:spLocks noGrp="1"/>
          </p:cNvSpPr>
          <p:nvPr>
            <p:ph idx="1"/>
          </p:nvPr>
        </p:nvSpPr>
        <p:spPr>
          <a:xfrm>
            <a:off x="457200" y="1600201"/>
            <a:ext cx="8229600" cy="838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a:solidFill>
                  <a:srgbClr val="646464"/>
                </a:solidFill>
                <a:latin typeface="+mj-lt"/>
              </a:rPr>
              <a:t>© 2018 </a:t>
            </a:r>
            <a:r>
              <a:rPr lang="en-US" sz="1000" err="1">
                <a:solidFill>
                  <a:srgbClr val="646464"/>
                </a:solidFill>
                <a:latin typeface="+mj-lt"/>
              </a:rPr>
              <a:t>Cengage</a:t>
            </a:r>
            <a:r>
              <a:rPr lang="en-US" sz="1000">
                <a:solidFill>
                  <a:srgbClr val="646464"/>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Content Placeholder 2"/>
          <p:cNvSpPr>
            <a:spLocks noGrp="1"/>
          </p:cNvSpPr>
          <p:nvPr>
            <p:ph idx="10"/>
          </p:nvPr>
        </p:nvSpPr>
        <p:spPr>
          <a:xfrm>
            <a:off x="457200" y="2844801"/>
            <a:ext cx="8229600" cy="838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1"/>
          </p:nvPr>
        </p:nvSpPr>
        <p:spPr>
          <a:xfrm>
            <a:off x="457200" y="4089401"/>
            <a:ext cx="8229600" cy="838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p:cNvSpPr>
            <a:spLocks noGrp="1"/>
          </p:cNvSpPr>
          <p:nvPr>
            <p:ph idx="12"/>
          </p:nvPr>
        </p:nvSpPr>
        <p:spPr>
          <a:xfrm>
            <a:off x="457200" y="5334000"/>
            <a:ext cx="8229600" cy="838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7822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4" name="Rectangle 3"/>
          <p:cNvSpPr/>
          <p:nvPr/>
        </p:nvSpPr>
        <p:spPr>
          <a:xfrm>
            <a:off x="0" y="0"/>
            <a:ext cx="9144000" cy="228600"/>
          </a:xfrm>
          <a:prstGeom prst="rect">
            <a:avLst/>
          </a:prstGeom>
          <a:solidFill>
            <a:srgbClr val="00ADEE"/>
          </a:solidFill>
          <a:ln>
            <a:solidFill>
              <a:srgbClr val="00AD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p:txBody>
          <a:bodyPr/>
          <a:lstStyle>
            <a:lvl1pPr algn="l">
              <a:defRPr>
                <a:solidFill>
                  <a:srgbClr val="006E96"/>
                </a:solidFill>
              </a:defRPr>
            </a:lvl1pPr>
          </a:lstStyle>
          <a:p>
            <a:r>
              <a:rPr lang="en-US"/>
              <a:t>Click to edit Master title style</a:t>
            </a:r>
          </a:p>
        </p:txBody>
      </p:sp>
      <p:sp>
        <p:nvSpPr>
          <p:cNvPr id="3" name="Content Placeholder 2"/>
          <p:cNvSpPr>
            <a:spLocks noGrp="1"/>
          </p:cNvSpPr>
          <p:nvPr>
            <p:ph idx="1"/>
          </p:nvPr>
        </p:nvSpPr>
        <p:spPr>
          <a:xfrm>
            <a:off x="457200" y="1600201"/>
            <a:ext cx="8229600" cy="64008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a:solidFill>
                  <a:srgbClr val="646464"/>
                </a:solidFill>
                <a:latin typeface="+mj-lt"/>
              </a:rPr>
              <a:t>© 2018 </a:t>
            </a:r>
            <a:r>
              <a:rPr lang="en-US" sz="1000" err="1">
                <a:solidFill>
                  <a:srgbClr val="646464"/>
                </a:solidFill>
                <a:latin typeface="+mj-lt"/>
              </a:rPr>
              <a:t>Cengage</a:t>
            </a:r>
            <a:r>
              <a:rPr lang="en-US" sz="1000">
                <a:solidFill>
                  <a:srgbClr val="646464"/>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Content Placeholder 2"/>
          <p:cNvSpPr>
            <a:spLocks noGrp="1"/>
          </p:cNvSpPr>
          <p:nvPr>
            <p:ph idx="10"/>
          </p:nvPr>
        </p:nvSpPr>
        <p:spPr>
          <a:xfrm>
            <a:off x="457200" y="2377441"/>
            <a:ext cx="8229600" cy="64008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1"/>
          </p:nvPr>
        </p:nvSpPr>
        <p:spPr>
          <a:xfrm>
            <a:off x="457200" y="3154681"/>
            <a:ext cx="8229600" cy="64008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p:cNvSpPr>
            <a:spLocks noGrp="1"/>
          </p:cNvSpPr>
          <p:nvPr>
            <p:ph idx="12"/>
          </p:nvPr>
        </p:nvSpPr>
        <p:spPr>
          <a:xfrm>
            <a:off x="457200" y="3931921"/>
            <a:ext cx="8229600" cy="64008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3"/>
          </p:nvPr>
        </p:nvSpPr>
        <p:spPr>
          <a:xfrm>
            <a:off x="457200" y="4709161"/>
            <a:ext cx="8229600" cy="64008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2"/>
          <p:cNvSpPr>
            <a:spLocks noGrp="1"/>
          </p:cNvSpPr>
          <p:nvPr>
            <p:ph idx="14"/>
          </p:nvPr>
        </p:nvSpPr>
        <p:spPr>
          <a:xfrm>
            <a:off x="457200" y="5486400"/>
            <a:ext cx="8229600" cy="64008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2974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4" name="Rectangle 3"/>
          <p:cNvSpPr/>
          <p:nvPr/>
        </p:nvSpPr>
        <p:spPr>
          <a:xfrm>
            <a:off x="0" y="0"/>
            <a:ext cx="9144000" cy="228600"/>
          </a:xfrm>
          <a:prstGeom prst="rect">
            <a:avLst/>
          </a:prstGeom>
          <a:solidFill>
            <a:srgbClr val="00ADEE"/>
          </a:solidFill>
          <a:ln>
            <a:solidFill>
              <a:srgbClr val="00AD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p:txBody>
          <a:bodyPr/>
          <a:lstStyle>
            <a:lvl1pPr algn="l">
              <a:defRPr>
                <a:solidFill>
                  <a:srgbClr val="006E96"/>
                </a:solidFill>
              </a:defRPr>
            </a:lvl1pPr>
          </a:lstStyle>
          <a:p>
            <a:r>
              <a:rPr lang="en-US"/>
              <a:t>Click to edit Master title style</a:t>
            </a:r>
          </a:p>
        </p:txBody>
      </p:sp>
      <p:sp>
        <p:nvSpPr>
          <p:cNvPr id="3" name="Content Placeholder 2"/>
          <p:cNvSpPr>
            <a:spLocks noGrp="1"/>
          </p:cNvSpPr>
          <p:nvPr>
            <p:ph idx="1"/>
          </p:nvPr>
        </p:nvSpPr>
        <p:spPr>
          <a:xfrm>
            <a:off x="457200" y="1600201"/>
            <a:ext cx="8229600" cy="457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a:solidFill>
                  <a:srgbClr val="646464"/>
                </a:solidFill>
                <a:latin typeface="+mj-lt"/>
              </a:rPr>
              <a:t>© 2018 </a:t>
            </a:r>
            <a:r>
              <a:rPr lang="en-US" sz="1000" err="1">
                <a:solidFill>
                  <a:srgbClr val="646464"/>
                </a:solidFill>
                <a:latin typeface="+mj-lt"/>
              </a:rPr>
              <a:t>Cengage</a:t>
            </a:r>
            <a:r>
              <a:rPr lang="en-US" sz="1000">
                <a:solidFill>
                  <a:srgbClr val="646464"/>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Content Placeholder 2"/>
          <p:cNvSpPr>
            <a:spLocks noGrp="1"/>
          </p:cNvSpPr>
          <p:nvPr>
            <p:ph idx="10"/>
          </p:nvPr>
        </p:nvSpPr>
        <p:spPr>
          <a:xfrm>
            <a:off x="457200" y="2124076"/>
            <a:ext cx="8229600" cy="457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1"/>
          </p:nvPr>
        </p:nvSpPr>
        <p:spPr>
          <a:xfrm>
            <a:off x="457200" y="2647951"/>
            <a:ext cx="8229600" cy="457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p:cNvSpPr>
            <a:spLocks noGrp="1"/>
          </p:cNvSpPr>
          <p:nvPr>
            <p:ph idx="12"/>
          </p:nvPr>
        </p:nvSpPr>
        <p:spPr>
          <a:xfrm>
            <a:off x="457200" y="3171826"/>
            <a:ext cx="8229600" cy="457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3"/>
          </p:nvPr>
        </p:nvSpPr>
        <p:spPr>
          <a:xfrm>
            <a:off x="457200" y="3695701"/>
            <a:ext cx="8229600" cy="457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2"/>
          <p:cNvSpPr>
            <a:spLocks noGrp="1"/>
          </p:cNvSpPr>
          <p:nvPr>
            <p:ph idx="14"/>
          </p:nvPr>
        </p:nvSpPr>
        <p:spPr>
          <a:xfrm>
            <a:off x="457200" y="4219576"/>
            <a:ext cx="8229600" cy="457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2"/>
          <p:cNvSpPr>
            <a:spLocks noGrp="1"/>
          </p:cNvSpPr>
          <p:nvPr>
            <p:ph idx="15"/>
          </p:nvPr>
        </p:nvSpPr>
        <p:spPr>
          <a:xfrm>
            <a:off x="457200" y="4743451"/>
            <a:ext cx="8229600" cy="457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2"/>
          <p:cNvSpPr>
            <a:spLocks noGrp="1"/>
          </p:cNvSpPr>
          <p:nvPr>
            <p:ph idx="16"/>
          </p:nvPr>
        </p:nvSpPr>
        <p:spPr>
          <a:xfrm>
            <a:off x="457200" y="5267326"/>
            <a:ext cx="8229600" cy="457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p:cNvSpPr>
            <a:spLocks noGrp="1"/>
          </p:cNvSpPr>
          <p:nvPr>
            <p:ph idx="17"/>
          </p:nvPr>
        </p:nvSpPr>
        <p:spPr>
          <a:xfrm>
            <a:off x="457200" y="5791200"/>
            <a:ext cx="8229600" cy="457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068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6" descr="blank title icon for ppt from book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38200"/>
            <a:ext cx="9144000" cy="260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724400" y="838200"/>
            <a:ext cx="4419600" cy="2667001"/>
          </a:xfrm>
        </p:spPr>
        <p:txBody>
          <a:bodyPr>
            <a:normAutofit/>
          </a:bodyPr>
          <a:lstStyle>
            <a:lvl1pPr algn="l">
              <a:defRPr sz="3200" b="1" cap="none">
                <a:solidFill>
                  <a:schemeClr val="tx1"/>
                </a:solidFill>
              </a:defRPr>
            </a:lvl1pPr>
          </a:lstStyle>
          <a:p>
            <a:r>
              <a:rPr lang="en-US"/>
              <a:t>Click to edit Master title style</a:t>
            </a:r>
          </a:p>
        </p:txBody>
      </p:sp>
      <p:sp>
        <p:nvSpPr>
          <p:cNvPr id="3" name="Text Placeholder 2"/>
          <p:cNvSpPr>
            <a:spLocks noGrp="1"/>
          </p:cNvSpPr>
          <p:nvPr>
            <p:ph type="body" idx="1"/>
          </p:nvPr>
        </p:nvSpPr>
        <p:spPr>
          <a:xfrm>
            <a:off x="304800" y="1905000"/>
            <a:ext cx="3352800" cy="890587"/>
          </a:xfrm>
        </p:spPr>
        <p:txBody>
          <a:bodyPr anchor="ct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TextBox 7"/>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a:solidFill>
                  <a:srgbClr val="646464"/>
                </a:solidFill>
                <a:latin typeface="+mj-lt"/>
              </a:rPr>
              <a:t>© 2018 </a:t>
            </a:r>
            <a:r>
              <a:rPr lang="en-US" sz="1000" err="1">
                <a:solidFill>
                  <a:srgbClr val="646464"/>
                </a:solidFill>
                <a:latin typeface="+mj-lt"/>
              </a:rPr>
              <a:t>Cengage</a:t>
            </a:r>
            <a:r>
              <a:rPr lang="en-US" sz="1000">
                <a:solidFill>
                  <a:srgbClr val="646464"/>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030394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0" y="0"/>
            <a:ext cx="9144000" cy="228600"/>
          </a:xfrm>
          <a:prstGeom prst="rect">
            <a:avLst/>
          </a:prstGeom>
          <a:solidFill>
            <a:srgbClr val="00ADEE"/>
          </a:solidFill>
          <a:ln>
            <a:solidFill>
              <a:srgbClr val="00AD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p:txBody>
          <a:bodyPr/>
          <a:lstStyle>
            <a:lvl1pPr>
              <a:defRPr>
                <a:solidFill>
                  <a:srgbClr val="006E96"/>
                </a:solidFill>
              </a:defRPr>
            </a:lvl1p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buClr>
                <a:srgbClr val="006E96"/>
              </a:buClr>
              <a:buSzPct val="100000"/>
              <a:buFont typeface="Arial" pitchFamily="34" charset="0"/>
              <a:buChar char="•"/>
              <a:defRPr sz="2800"/>
            </a:lvl1pPr>
            <a:lvl2pPr>
              <a:buClr>
                <a:srgbClr val="006E96"/>
              </a:buClr>
              <a:buSzPct val="100000"/>
              <a:buFont typeface="Arial" pitchFamily="34" charset="0"/>
              <a:buChar char="•"/>
              <a:defRPr sz="2400"/>
            </a:lvl2pPr>
            <a:lvl3pPr>
              <a:buClr>
                <a:srgbClr val="006E96"/>
              </a:buClr>
              <a:buSzPct val="100000"/>
              <a:buFont typeface="Arial" pitchFamily="34" charset="0"/>
              <a:buChar char="•"/>
              <a:defRPr sz="2000"/>
            </a:lvl3pPr>
            <a:lvl4pPr>
              <a:buClr>
                <a:srgbClr val="006E96"/>
              </a:buClr>
              <a:buSzPct val="100000"/>
              <a:buFont typeface="Arial" pitchFamily="34" charset="0"/>
              <a:buChar char="•"/>
              <a:defRPr sz="1800"/>
            </a:lvl4pPr>
            <a:lvl5pPr>
              <a:buClr>
                <a:srgbClr val="006E96"/>
              </a:buClr>
              <a:buSzPct val="100000"/>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buClr>
                <a:srgbClr val="006E96"/>
              </a:buClr>
              <a:buSzPct val="100000"/>
              <a:buFont typeface="Arial" pitchFamily="34" charset="0"/>
              <a:buChar char="•"/>
              <a:defRPr sz="2800"/>
            </a:lvl1pPr>
            <a:lvl2pPr>
              <a:buClr>
                <a:srgbClr val="006E96"/>
              </a:buClr>
              <a:buSzPct val="100000"/>
              <a:buFont typeface="Arial" pitchFamily="34" charset="0"/>
              <a:buChar char="•"/>
              <a:defRPr sz="2400"/>
            </a:lvl2pPr>
            <a:lvl3pPr>
              <a:buClr>
                <a:srgbClr val="006E96"/>
              </a:buClr>
              <a:buSzPct val="100000"/>
              <a:buFont typeface="Arial" pitchFamily="34" charset="0"/>
              <a:buChar char="•"/>
              <a:defRPr sz="2000"/>
            </a:lvl3pPr>
            <a:lvl4pPr>
              <a:buClr>
                <a:srgbClr val="006E96"/>
              </a:buClr>
              <a:buSzPct val="100000"/>
              <a:buFont typeface="Arial" pitchFamily="34" charset="0"/>
              <a:buChar char="•"/>
              <a:defRPr sz="1800"/>
            </a:lvl4pPr>
            <a:lvl5pPr>
              <a:buClr>
                <a:srgbClr val="006E96"/>
              </a:buClr>
              <a:buSzPct val="100000"/>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fld id="{EFA96DCC-798F-4233-BDE5-C73B8D94FC72}" type="datetimeFigureOut">
              <a:rPr lang="en-US"/>
              <a:pPr>
                <a:defRPr/>
              </a:pPr>
              <a:t>2/28/2024</a:t>
            </a:fld>
            <a:endParaRPr lang="en-US"/>
          </a:p>
        </p:txBody>
      </p:sp>
      <p:sp>
        <p:nvSpPr>
          <p:cNvPr id="7"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8" name="Slide Number Placeholder 6"/>
          <p:cNvSpPr>
            <a:spLocks noGrp="1"/>
          </p:cNvSpPr>
          <p:nvPr>
            <p:ph type="sldNum" sz="quarter" idx="12"/>
          </p:nvPr>
        </p:nvSpPr>
        <p:spPr>
          <a:xfrm>
            <a:off x="6553200" y="6356350"/>
            <a:ext cx="2133600" cy="365125"/>
          </a:xfrm>
          <a:prstGeom prst="rect">
            <a:avLst/>
          </a:prstGeom>
        </p:spPr>
        <p:txBody>
          <a:bodyPr/>
          <a:lstStyle>
            <a:lvl1pPr>
              <a:defRPr smtClean="0"/>
            </a:lvl1pPr>
          </a:lstStyle>
          <a:p>
            <a:pPr>
              <a:defRPr/>
            </a:pPr>
            <a:fld id="{44ABAB32-E1C6-4219-A4FE-9BBF2B43AAE2}" type="slidenum">
              <a:rPr lang="en-US" altLang="en-US"/>
              <a:pPr>
                <a:defRPr/>
              </a:pPr>
              <a:t>‹#›</a:t>
            </a:fld>
            <a:endParaRPr lang="en-US" altLang="en-US"/>
          </a:p>
        </p:txBody>
      </p:sp>
      <p:sp>
        <p:nvSpPr>
          <p:cNvPr id="9" name="TextBox 8"/>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a:solidFill>
                  <a:srgbClr val="646464"/>
                </a:solidFill>
                <a:latin typeface="+mj-lt"/>
              </a:rPr>
              <a:t>© 2018 </a:t>
            </a:r>
            <a:r>
              <a:rPr lang="en-US" sz="1000" err="1">
                <a:solidFill>
                  <a:srgbClr val="646464"/>
                </a:solidFill>
                <a:latin typeface="+mj-lt"/>
              </a:rPr>
              <a:t>Cengage</a:t>
            </a:r>
            <a:r>
              <a:rPr lang="en-US" sz="1000">
                <a:solidFill>
                  <a:srgbClr val="646464"/>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323903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a:off x="0" y="0"/>
            <a:ext cx="9144000" cy="228600"/>
          </a:xfrm>
          <a:prstGeom prst="rect">
            <a:avLst/>
          </a:prstGeom>
          <a:solidFill>
            <a:srgbClr val="00ADEE"/>
          </a:solidFill>
          <a:ln>
            <a:solidFill>
              <a:srgbClr val="00AD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p:txBody>
          <a:bodyPr/>
          <a:lstStyle>
            <a:lvl1pPr>
              <a:defRPr>
                <a:solidFill>
                  <a:srgbClr val="006E96"/>
                </a:solidFill>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006E9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marL="342900" indent="-342900">
              <a:buClr>
                <a:srgbClr val="006E96"/>
              </a:buClr>
              <a:buSzPct val="100000"/>
              <a:buFont typeface="Arial" panose="020B0604020202020204" pitchFamily="34" charset="0"/>
              <a:buChar char="•"/>
              <a:defRPr sz="2400"/>
            </a:lvl1pPr>
            <a:lvl2pPr marL="742950" indent="-285750">
              <a:buClr>
                <a:srgbClr val="006E96"/>
              </a:buClr>
              <a:buSzPct val="100000"/>
              <a:buFont typeface="Arial" panose="020B0604020202020204" pitchFamily="34" charset="0"/>
              <a:buChar char="•"/>
              <a:defRPr sz="2000"/>
            </a:lvl2pPr>
            <a:lvl3pPr marL="1143000" indent="-228600">
              <a:buClr>
                <a:srgbClr val="006E96"/>
              </a:buClr>
              <a:buSzPct val="100000"/>
              <a:buFont typeface="Arial" panose="020B0604020202020204" pitchFamily="34" charset="0"/>
              <a:buChar char="•"/>
              <a:defRPr sz="1800"/>
            </a:lvl3pPr>
            <a:lvl4pPr marL="1600200" indent="-228600">
              <a:buClr>
                <a:srgbClr val="006E96"/>
              </a:buClr>
              <a:buSzPct val="100000"/>
              <a:buFont typeface="Arial" panose="020B0604020202020204" pitchFamily="34" charset="0"/>
              <a:buChar char="•"/>
              <a:defRPr sz="1600"/>
            </a:lvl4pPr>
            <a:lvl5pPr marL="2057400" indent="-228600">
              <a:buClr>
                <a:srgbClr val="006E96"/>
              </a:buClr>
              <a:buSzPct val="10000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006E9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buClr>
                <a:srgbClr val="006E96"/>
              </a:buClr>
              <a:buSzPct val="100000"/>
              <a:buFont typeface="Arial" pitchFamily="34" charset="0"/>
              <a:buChar char="•"/>
              <a:defRPr sz="2400"/>
            </a:lvl1pPr>
            <a:lvl2pPr>
              <a:buClr>
                <a:srgbClr val="006E96"/>
              </a:buClr>
              <a:buSzPct val="100000"/>
              <a:buFont typeface="Arial" pitchFamily="34" charset="0"/>
              <a:buChar char="•"/>
              <a:defRPr sz="2000"/>
            </a:lvl2pPr>
            <a:lvl3pPr>
              <a:buClr>
                <a:srgbClr val="006E96"/>
              </a:buClr>
              <a:buSzPct val="100000"/>
              <a:buFont typeface="Arial" pitchFamily="34" charset="0"/>
              <a:buChar char="•"/>
              <a:defRPr sz="1800"/>
            </a:lvl3pPr>
            <a:lvl4pPr>
              <a:buClr>
                <a:srgbClr val="006E96"/>
              </a:buClr>
              <a:buSzPct val="100000"/>
              <a:buFont typeface="Arial" pitchFamily="34" charset="0"/>
              <a:buChar char="•"/>
              <a:defRPr sz="1600"/>
            </a:lvl4pPr>
            <a:lvl5pPr>
              <a:buClr>
                <a:srgbClr val="006E96"/>
              </a:buClr>
              <a:buSzPct val="100000"/>
              <a:buFont typeface="Arial" pitchFamily="34" charset="0"/>
              <a:buChar cha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6"/>
          <p:cNvSpPr>
            <a:spLocks noGrp="1"/>
          </p:cNvSpPr>
          <p:nvPr>
            <p:ph type="dt" sz="half" idx="10"/>
          </p:nvPr>
        </p:nvSpPr>
        <p:spPr>
          <a:xfrm>
            <a:off x="457200" y="6356350"/>
            <a:ext cx="2133600" cy="365125"/>
          </a:xfrm>
          <a:prstGeom prst="rect">
            <a:avLst/>
          </a:prstGeom>
        </p:spPr>
        <p:txBody>
          <a:bodyPr/>
          <a:lstStyle>
            <a:lvl1pPr>
              <a:defRPr/>
            </a:lvl1pPr>
          </a:lstStyle>
          <a:p>
            <a:pPr>
              <a:defRPr/>
            </a:pPr>
            <a:fld id="{DD70F06B-37E1-48CB-A44C-F91DD20C85EB}" type="datetimeFigureOut">
              <a:rPr lang="en-US"/>
              <a:pPr>
                <a:defRPr/>
              </a:pPr>
              <a:t>2/28/2024</a:t>
            </a:fld>
            <a:endParaRPr lang="en-US"/>
          </a:p>
        </p:txBody>
      </p:sp>
      <p:sp>
        <p:nvSpPr>
          <p:cNvPr id="9" name="Footer Placeholder 7"/>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10" name="Slide Number Placeholder 8"/>
          <p:cNvSpPr>
            <a:spLocks noGrp="1"/>
          </p:cNvSpPr>
          <p:nvPr>
            <p:ph type="sldNum" sz="quarter" idx="12"/>
          </p:nvPr>
        </p:nvSpPr>
        <p:spPr>
          <a:xfrm>
            <a:off x="6553200" y="6356350"/>
            <a:ext cx="2133600" cy="365125"/>
          </a:xfrm>
          <a:prstGeom prst="rect">
            <a:avLst/>
          </a:prstGeom>
        </p:spPr>
        <p:txBody>
          <a:bodyPr/>
          <a:lstStyle>
            <a:lvl1pPr>
              <a:defRPr smtClean="0"/>
            </a:lvl1pPr>
          </a:lstStyle>
          <a:p>
            <a:pPr>
              <a:defRPr/>
            </a:pPr>
            <a:fld id="{D13BE266-C5F1-46B2-A4D7-3F9060B124DF}" type="slidenum">
              <a:rPr lang="en-US" altLang="en-US"/>
              <a:pPr>
                <a:defRPr/>
              </a:pPr>
              <a:t>‹#›</a:t>
            </a:fld>
            <a:endParaRPr lang="en-US" altLang="en-US"/>
          </a:p>
        </p:txBody>
      </p:sp>
      <p:sp>
        <p:nvSpPr>
          <p:cNvPr id="11" name="TextBox 10"/>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a:solidFill>
                  <a:srgbClr val="646464"/>
                </a:solidFill>
                <a:latin typeface="+mj-lt"/>
              </a:rPr>
              <a:t>© 2018 </a:t>
            </a:r>
            <a:r>
              <a:rPr lang="en-US" sz="1000" err="1">
                <a:solidFill>
                  <a:srgbClr val="646464"/>
                </a:solidFill>
                <a:latin typeface="+mj-lt"/>
              </a:rPr>
              <a:t>Cengage</a:t>
            </a:r>
            <a:r>
              <a:rPr lang="en-US" sz="1000">
                <a:solidFill>
                  <a:srgbClr val="646464"/>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454473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4068" r:id="rId1"/>
    <p:sldLayoutId id="2147484069" r:id="rId2"/>
    <p:sldLayoutId id="2147484077" r:id="rId3"/>
    <p:sldLayoutId id="2147484078" r:id="rId4"/>
    <p:sldLayoutId id="2147484079" r:id="rId5"/>
    <p:sldLayoutId id="2147484080" r:id="rId6"/>
    <p:sldLayoutId id="2147484070" r:id="rId7"/>
    <p:sldLayoutId id="2147484071" r:id="rId8"/>
    <p:sldLayoutId id="2147484072" r:id="rId9"/>
    <p:sldLayoutId id="2147484073" r:id="rId10"/>
    <p:sldLayoutId id="2147484074" r:id="rId11"/>
    <p:sldLayoutId id="2147484075" r:id="rId12"/>
    <p:sldLayoutId id="2147484076" r:id="rId13"/>
    <p:sldLayoutId id="2147484065" r:id="rId14"/>
    <p:sldLayoutId id="2147484066" r:id="rId15"/>
    <p:sldLayoutId id="2147484067" r:id="rId16"/>
  </p:sldLayoutIdLst>
  <p:txStyles>
    <p:titleStyle>
      <a:lvl1pPr algn="l" rtl="0" eaLnBrk="0" fontAlgn="base" hangingPunct="0">
        <a:spcBef>
          <a:spcPct val="0"/>
        </a:spcBef>
        <a:spcAft>
          <a:spcPct val="0"/>
        </a:spcAft>
        <a:defRPr sz="3600" kern="1200">
          <a:solidFill>
            <a:srgbClr val="00ADEE"/>
          </a:solidFill>
          <a:latin typeface="+mj-lt"/>
          <a:ea typeface="+mj-ea"/>
          <a:cs typeface="+mj-cs"/>
        </a:defRPr>
      </a:lvl1pPr>
      <a:lvl2pPr algn="l" rtl="0" eaLnBrk="0" fontAlgn="base" hangingPunct="0">
        <a:spcBef>
          <a:spcPct val="0"/>
        </a:spcBef>
        <a:spcAft>
          <a:spcPct val="0"/>
        </a:spcAft>
        <a:defRPr sz="3600">
          <a:solidFill>
            <a:srgbClr val="00ADEE"/>
          </a:solidFill>
          <a:latin typeface="Calibri" pitchFamily="34" charset="0"/>
        </a:defRPr>
      </a:lvl2pPr>
      <a:lvl3pPr algn="l" rtl="0" eaLnBrk="0" fontAlgn="base" hangingPunct="0">
        <a:spcBef>
          <a:spcPct val="0"/>
        </a:spcBef>
        <a:spcAft>
          <a:spcPct val="0"/>
        </a:spcAft>
        <a:defRPr sz="3600">
          <a:solidFill>
            <a:srgbClr val="00ADEE"/>
          </a:solidFill>
          <a:latin typeface="Calibri" pitchFamily="34" charset="0"/>
        </a:defRPr>
      </a:lvl3pPr>
      <a:lvl4pPr algn="l" rtl="0" eaLnBrk="0" fontAlgn="base" hangingPunct="0">
        <a:spcBef>
          <a:spcPct val="0"/>
        </a:spcBef>
        <a:spcAft>
          <a:spcPct val="0"/>
        </a:spcAft>
        <a:defRPr sz="3600">
          <a:solidFill>
            <a:srgbClr val="00ADEE"/>
          </a:solidFill>
          <a:latin typeface="Calibri" pitchFamily="34" charset="0"/>
        </a:defRPr>
      </a:lvl4pPr>
      <a:lvl5pPr algn="l" rtl="0" eaLnBrk="0" fontAlgn="base" hangingPunct="0">
        <a:spcBef>
          <a:spcPct val="0"/>
        </a:spcBef>
        <a:spcAft>
          <a:spcPct val="0"/>
        </a:spcAft>
        <a:defRPr sz="3600">
          <a:solidFill>
            <a:srgbClr val="00ADEE"/>
          </a:solidFill>
          <a:latin typeface="Calibri" pitchFamily="34" charset="0"/>
        </a:defRPr>
      </a:lvl5pPr>
      <a:lvl6pPr marL="457200" algn="l" rtl="0" eaLnBrk="1" fontAlgn="base" hangingPunct="1">
        <a:spcBef>
          <a:spcPct val="0"/>
        </a:spcBef>
        <a:spcAft>
          <a:spcPct val="0"/>
        </a:spcAft>
        <a:defRPr sz="3600">
          <a:solidFill>
            <a:srgbClr val="687718"/>
          </a:solidFill>
          <a:latin typeface="Calibri" pitchFamily="34" charset="0"/>
        </a:defRPr>
      </a:lvl6pPr>
      <a:lvl7pPr marL="914400" algn="l" rtl="0" eaLnBrk="1" fontAlgn="base" hangingPunct="1">
        <a:spcBef>
          <a:spcPct val="0"/>
        </a:spcBef>
        <a:spcAft>
          <a:spcPct val="0"/>
        </a:spcAft>
        <a:defRPr sz="3600">
          <a:solidFill>
            <a:srgbClr val="687718"/>
          </a:solidFill>
          <a:latin typeface="Calibri" pitchFamily="34" charset="0"/>
        </a:defRPr>
      </a:lvl7pPr>
      <a:lvl8pPr marL="1371600" algn="l" rtl="0" eaLnBrk="1" fontAlgn="base" hangingPunct="1">
        <a:spcBef>
          <a:spcPct val="0"/>
        </a:spcBef>
        <a:spcAft>
          <a:spcPct val="0"/>
        </a:spcAft>
        <a:defRPr sz="3600">
          <a:solidFill>
            <a:srgbClr val="687718"/>
          </a:solidFill>
          <a:latin typeface="Calibri" pitchFamily="34" charset="0"/>
        </a:defRPr>
      </a:lvl8pPr>
      <a:lvl9pPr marL="1828800" algn="l" rtl="0" eaLnBrk="1" fontAlgn="base" hangingPunct="1">
        <a:spcBef>
          <a:spcPct val="0"/>
        </a:spcBef>
        <a:spcAft>
          <a:spcPct val="0"/>
        </a:spcAft>
        <a:defRPr sz="3600">
          <a:solidFill>
            <a:srgbClr val="687718"/>
          </a:solidFill>
          <a:latin typeface="Calibri" pitchFamily="34" charset="0"/>
        </a:defRPr>
      </a:lvl9pPr>
    </p:titleStyle>
    <p:bodyStyle>
      <a:lvl1pPr marL="342900" indent="-342900" algn="l" rtl="0" eaLnBrk="0" fontAlgn="base" hangingPunct="0">
        <a:spcBef>
          <a:spcPct val="20000"/>
        </a:spcBef>
        <a:spcAft>
          <a:spcPct val="0"/>
        </a:spcAft>
        <a:buClr>
          <a:srgbClr val="00ADEE"/>
        </a:buClr>
        <a:buSzPct val="100000"/>
        <a:buFont typeface="Arial"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0ADEE"/>
        </a:buClr>
        <a:buSzPct val="100000"/>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ADEE"/>
        </a:buClr>
        <a:buSzPct val="100000"/>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00ADEE"/>
        </a:buClr>
        <a:buSzPct val="100000"/>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00ADEE"/>
        </a:buClr>
        <a:buSzPct val="100000"/>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altLang="en-US" sz="5000">
                <a:ea typeface="DotumChe" pitchFamily="49" charset="-128"/>
              </a:rPr>
              <a:t>CHAPTER</a:t>
            </a:r>
            <a:r>
              <a:rPr lang="en-US" altLang="en-US">
                <a:ea typeface="DotumChe" pitchFamily="49" charset="-128"/>
              </a:rPr>
              <a:t> 4</a:t>
            </a:r>
          </a:p>
        </p:txBody>
      </p:sp>
      <p:sp>
        <p:nvSpPr>
          <p:cNvPr id="11266" name="Subtitle 2"/>
          <p:cNvSpPr>
            <a:spLocks noGrp="1"/>
          </p:cNvSpPr>
          <p:nvPr>
            <p:ph type="subTitle" idx="1"/>
          </p:nvPr>
        </p:nvSpPr>
        <p:spPr/>
        <p:txBody>
          <a:bodyPr/>
          <a:lstStyle/>
          <a:p>
            <a:pPr eaLnBrk="1" hangingPunct="1"/>
            <a:r>
              <a:rPr lang="en-US" altLang="en-US"/>
              <a:t>Defining Scope, Quality, Responsibility, and Activity Sequence</a:t>
            </a:r>
          </a:p>
        </p:txBody>
      </p:sp>
      <p:sp>
        <p:nvSpPr>
          <p:cNvPr id="3" name="Text Placeholder 3"/>
          <p:cNvSpPr>
            <a:spLocks noGrp="1"/>
          </p:cNvSpPr>
          <p:nvPr>
            <p:ph type="body" sz="quarter" idx="10"/>
          </p:nvPr>
        </p:nvSpPr>
        <p:spPr/>
        <p:txBody>
          <a:bodyPr/>
          <a:lstStyle/>
          <a:p>
            <a:r>
              <a:rPr lang="en-US">
                <a:solidFill>
                  <a:srgbClr val="646464"/>
                </a:solidFill>
              </a:rPr>
              <a:t>© 2018 </a:t>
            </a:r>
            <a:r>
              <a:rPr lang="en-US" err="1">
                <a:solidFill>
                  <a:srgbClr val="646464"/>
                </a:solidFill>
              </a:rPr>
              <a:t>Cengage</a:t>
            </a:r>
            <a:r>
              <a:rPr lang="en-US">
                <a:solidFill>
                  <a:srgbClr val="646464"/>
                </a:solidFill>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a:t>WBS</a:t>
            </a:r>
            <a:endParaRPr lang="en-US"/>
          </a:p>
        </p:txBody>
      </p:sp>
      <p:sp>
        <p:nvSpPr>
          <p:cNvPr id="5" name="Content Placeholder 2"/>
          <p:cNvSpPr>
            <a:spLocks noGrp="1"/>
          </p:cNvSpPr>
          <p:nvPr>
            <p:ph idx="1"/>
          </p:nvPr>
        </p:nvSpPr>
        <p:spPr>
          <a:xfrm>
            <a:off x="457200" y="1600201"/>
            <a:ext cx="3657600" cy="838199"/>
          </a:xfrm>
        </p:spPr>
        <p:txBody>
          <a:bodyPr/>
          <a:lstStyle/>
          <a:p>
            <a:pPr eaLnBrk="1" hangingPunct="1">
              <a:defRPr/>
            </a:pPr>
            <a:r>
              <a:rPr lang="en-US" altLang="en-US" sz="2600"/>
              <a:t>Graphic Chart</a:t>
            </a:r>
          </a:p>
        </p:txBody>
      </p:sp>
      <p:pic>
        <p:nvPicPr>
          <p:cNvPr id="2050" name="Picture 3" descr="A graphic chart depicts the work breakdown structure for consumer market study project.&#10;&#10;The chart shows Consumer Market Study (Lynn) at the top followed by two branches as 1.0 Questionnaire (Susan) and 2.0 Report (Jim). Each of these two branches are further divided into two sub branches as 1.1 Design (Susan) and 1.2 Reponses (Steve) and 2.1 Software (Andy) and 2.2 Report (Jim)."/>
          <p:cNvPicPr>
            <a:picLocks noGrp="1" noChangeAspect="1" noChangeArrowheads="1"/>
          </p:cNvPicPr>
          <p:nvPr>
            <p:ph idx="10"/>
          </p:nvPr>
        </p:nvPicPr>
        <p:blipFill>
          <a:blip r:embed="rId3">
            <a:extLst>
              <a:ext uri="{28A0092B-C50C-407E-A947-70E740481C1C}">
                <a14:useLocalDpi xmlns:a14="http://schemas.microsoft.com/office/drawing/2010/main" val="0"/>
              </a:ext>
            </a:extLst>
          </a:blip>
          <a:stretch>
            <a:fillRect/>
          </a:stretch>
        </p:blipFill>
        <p:spPr bwMode="auto">
          <a:xfrm>
            <a:off x="3200400" y="762000"/>
            <a:ext cx="5514286" cy="297142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Content Placeholder 4"/>
          <p:cNvSpPr>
            <a:spLocks noGrp="1"/>
          </p:cNvSpPr>
          <p:nvPr>
            <p:ph idx="11"/>
          </p:nvPr>
        </p:nvSpPr>
        <p:spPr>
          <a:xfrm>
            <a:off x="457200" y="4089401"/>
            <a:ext cx="3657600" cy="787399"/>
          </a:xfrm>
        </p:spPr>
        <p:txBody>
          <a:bodyPr/>
          <a:lstStyle/>
          <a:p>
            <a:pPr eaLnBrk="1" hangingPunct="1">
              <a:defRPr/>
            </a:pPr>
            <a:r>
              <a:rPr lang="en-US" altLang="en-US" sz="2600"/>
              <a:t>Indentured List</a:t>
            </a:r>
          </a:p>
        </p:txBody>
      </p:sp>
      <p:pic>
        <p:nvPicPr>
          <p:cNvPr id="2051" name="Picture 5" descr="A table shows an indentured list with WBS number in the first column, description in the second, responsible in the third, and deliverables in the fourth column."/>
          <p:cNvPicPr>
            <a:picLocks noGrp="1" noChangeAspect="1" noChangeArrowheads="1"/>
          </p:cNvPicPr>
          <p:nvPr>
            <p:ph idx="12"/>
          </p:nvPr>
        </p:nvPicPr>
        <p:blipFill>
          <a:blip r:embed="rId4">
            <a:extLst>
              <a:ext uri="{28A0092B-C50C-407E-A947-70E740481C1C}">
                <a14:useLocalDpi xmlns:a14="http://schemas.microsoft.com/office/drawing/2010/main" val="0"/>
              </a:ext>
            </a:extLst>
          </a:blip>
          <a:srcRect/>
          <a:stretch>
            <a:fillRect/>
          </a:stretch>
        </p:blipFill>
        <p:spPr bwMode="auto">
          <a:xfrm>
            <a:off x="3352801" y="4038600"/>
            <a:ext cx="5410200" cy="1956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5973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Assign Responsibility</a:t>
            </a:r>
            <a:endParaRPr lang="en-US"/>
          </a:p>
        </p:txBody>
      </p:sp>
      <p:sp>
        <p:nvSpPr>
          <p:cNvPr id="4" name="Content Placeholder 2"/>
          <p:cNvSpPr>
            <a:spLocks noGrp="1"/>
          </p:cNvSpPr>
          <p:nvPr>
            <p:ph idx="1"/>
          </p:nvPr>
        </p:nvSpPr>
        <p:spPr>
          <a:xfrm>
            <a:off x="457200" y="1371600"/>
            <a:ext cx="4648200" cy="2819399"/>
          </a:xfrm>
        </p:spPr>
        <p:txBody>
          <a:bodyPr/>
          <a:lstStyle/>
          <a:p>
            <a:pPr eaLnBrk="1" hangingPunct="1">
              <a:buFont typeface="Arial" charset="0"/>
              <a:buChar char="•"/>
            </a:pPr>
            <a:r>
              <a:rPr lang="en-US" altLang="en-US" sz="2400"/>
              <a:t>Responsibility assignment matrix</a:t>
            </a:r>
          </a:p>
          <a:p>
            <a:pPr lvl="1" eaLnBrk="1" hangingPunct="1">
              <a:buFont typeface="Arial" charset="0"/>
              <a:buChar char="•"/>
            </a:pPr>
            <a:r>
              <a:rPr lang="en-US" altLang="en-US" sz="2000"/>
              <a:t>Designate responsible individuals</a:t>
            </a:r>
          </a:p>
          <a:p>
            <a:pPr lvl="2" eaLnBrk="1" hangingPunct="1">
              <a:buFont typeface="Arial" charset="0"/>
              <a:buChar char="•"/>
            </a:pPr>
            <a:r>
              <a:rPr lang="en-US" altLang="en-US" sz="1600"/>
              <a:t>P = Primary responsibility</a:t>
            </a:r>
          </a:p>
          <a:p>
            <a:pPr lvl="2" eaLnBrk="1" hangingPunct="1">
              <a:buFont typeface="Arial" charset="0"/>
              <a:buChar char="•"/>
            </a:pPr>
            <a:r>
              <a:rPr lang="en-US" altLang="en-US" sz="1600"/>
              <a:t>S = Support responsibility</a:t>
            </a:r>
          </a:p>
          <a:p>
            <a:pPr lvl="1" eaLnBrk="1" hangingPunct="1">
              <a:buFont typeface="Arial" charset="0"/>
              <a:buChar char="•"/>
            </a:pPr>
            <a:r>
              <a:rPr lang="en-US" altLang="en-US" sz="2000"/>
              <a:t>Associates responsibility </a:t>
            </a:r>
          </a:p>
          <a:p>
            <a:pPr lvl="2" eaLnBrk="1" hangingPunct="1">
              <a:buFont typeface="Arial" charset="0"/>
              <a:buChar char="•"/>
            </a:pPr>
            <a:r>
              <a:rPr lang="en-US" altLang="en-US" sz="1600"/>
              <a:t>For each work item</a:t>
            </a:r>
          </a:p>
          <a:p>
            <a:pPr lvl="2" eaLnBrk="1" hangingPunct="1">
              <a:buFont typeface="Arial" charset="0"/>
              <a:buChar char="•"/>
            </a:pPr>
            <a:r>
              <a:rPr lang="en-US" altLang="en-US" sz="1600"/>
              <a:t>For each individual</a:t>
            </a:r>
          </a:p>
          <a:p>
            <a:pPr eaLnBrk="1" hangingPunct="1">
              <a:buFont typeface="Arial" charset="0"/>
              <a:buChar char="•"/>
            </a:pPr>
            <a:r>
              <a:rPr lang="en-US" altLang="en-US" sz="2400"/>
              <a:t>Only one primary per work item</a:t>
            </a:r>
          </a:p>
        </p:txBody>
      </p:sp>
      <p:pic>
        <p:nvPicPr>
          <p:cNvPr id="3074" name="Picture 3" descr="A table shows the responsibility assignment matrix for festive project with WBS item in the first column, work item in the second, and person responsible in next six columns."/>
          <p:cNvPicPr>
            <a:picLocks noGrp="1" noChangeAspect="1" noChangeArrowheads="1"/>
          </p:cNvPicPr>
          <p:nvPr>
            <p:ph idx="10"/>
          </p:nvPr>
        </p:nvPicPr>
        <p:blipFill>
          <a:blip r:embed="rId3">
            <a:extLst>
              <a:ext uri="{28A0092B-C50C-407E-A947-70E740481C1C}">
                <a14:useLocalDpi xmlns:a14="http://schemas.microsoft.com/office/drawing/2010/main" val="0"/>
              </a:ext>
            </a:extLst>
          </a:blip>
          <a:srcRect/>
          <a:stretch>
            <a:fillRect/>
          </a:stretch>
        </p:blipFill>
        <p:spPr bwMode="auto">
          <a:xfrm>
            <a:off x="5322709" y="1371600"/>
            <a:ext cx="3583093" cy="420624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4" descr="A graphic chart depicts the work breakdown structure for festive project.&#10;&#10;The chart shows Festival (Lynn) at the top as level 0. At the level 1 the 7 branches are 1. Promotion (Lynn), 2. Volunteers (Beth), 3. Games (Steve), 4. Rides (Pat), 5. Entertainment (Jeff), 6. Food (Bill), and 7. Services (Jack). At level, each branch (except branch 2) of level 1 is further divided into sub branches as 1.1 Newspaper Ads (Lynn), 1.2 Posters (Keith), 1.3 Tickets (Andrea), 3.1 Booths (Jim), 3.2 Games (Steve), 3.3 Prize (Jeff), 4.1 Amusement Contractor (Pat), 4.2 Permits (Neil), 5.1 Performers (Jeff), 5.2 Grandstand (Jim), 6.1 Food (Bill), 6.2 Facilities (Chris), 7.1 Parking (Steve), 7.2 Clean up (Tyler), 7.3 Restroom facilities (Jack), and 7.4 Securities (Rose). At level 3 some branches are further divided into sub branches as 5.2.1 Stage (Jim), 5.2.2 Audio and Lighting (Joe), 5.2.3 Seating (Jim), 6.2.1 Food Booths (Chris), 6.2.2 Cooking equipment (Bill), 6.2.3 Eating Areas (Jim), 7.2.1 Container (Tyler), 7.2.2 Contractor (Damian), 7.3.1 Restrooms (Jack), and 7.3.2 First Aid Station (Beth)."/>
          <p:cNvPicPr>
            <a:picLocks noGrp="1" noChangeAspect="1" noChangeArrowheads="1"/>
          </p:cNvPicPr>
          <p:nvPr>
            <p:ph idx="11"/>
          </p:nvPr>
        </p:nvPicPr>
        <p:blipFill>
          <a:blip r:embed="rId4">
            <a:extLst>
              <a:ext uri="{28A0092B-C50C-407E-A947-70E740481C1C}">
                <a14:useLocalDpi xmlns:a14="http://schemas.microsoft.com/office/drawing/2010/main" val="0"/>
              </a:ext>
            </a:extLst>
          </a:blip>
          <a:srcRect/>
          <a:stretch>
            <a:fillRect/>
          </a:stretch>
        </p:blipFill>
        <p:spPr bwMode="auto">
          <a:xfrm>
            <a:off x="714610" y="4267199"/>
            <a:ext cx="4390790" cy="192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3579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a:t>Define Activities</a:t>
            </a:r>
            <a:endParaRPr lang="en-US"/>
          </a:p>
        </p:txBody>
      </p:sp>
      <p:sp>
        <p:nvSpPr>
          <p:cNvPr id="5" name="Content Placeholder 2"/>
          <p:cNvSpPr>
            <a:spLocks noGrp="1"/>
          </p:cNvSpPr>
          <p:nvPr>
            <p:ph sz="half" idx="1"/>
          </p:nvPr>
        </p:nvSpPr>
        <p:spPr/>
        <p:txBody>
          <a:bodyPr/>
          <a:lstStyle/>
          <a:p>
            <a:pPr eaLnBrk="1" hangingPunct="1">
              <a:buFont typeface="Arial" charset="0"/>
              <a:buChar char="•"/>
            </a:pPr>
            <a:r>
              <a:rPr lang="en-US" altLang="en-US" sz="2400"/>
              <a:t>Responsible resources define activities</a:t>
            </a:r>
          </a:p>
          <a:p>
            <a:pPr lvl="1" eaLnBrk="1" hangingPunct="1">
              <a:buFont typeface="Arial" charset="0"/>
              <a:buChar char="•"/>
            </a:pPr>
            <a:r>
              <a:rPr lang="en-US" altLang="en-US" sz="2000"/>
              <a:t>Breakdown work packages to work items</a:t>
            </a:r>
          </a:p>
          <a:p>
            <a:pPr lvl="1" eaLnBrk="1" hangingPunct="1">
              <a:buFont typeface="Arial" charset="0"/>
              <a:buChar char="•"/>
            </a:pPr>
            <a:r>
              <a:rPr lang="en-US" altLang="en-US" sz="2000"/>
              <a:t>Level needed to perform deliverable</a:t>
            </a:r>
          </a:p>
          <a:p>
            <a:pPr lvl="1" eaLnBrk="1" hangingPunct="1">
              <a:buFont typeface="Arial" charset="0"/>
              <a:buChar char="•"/>
            </a:pPr>
            <a:r>
              <a:rPr lang="en-US" altLang="en-US" sz="2000"/>
              <a:t>May not be able to define all</a:t>
            </a:r>
          </a:p>
          <a:p>
            <a:pPr eaLnBrk="1" hangingPunct="1">
              <a:buFont typeface="Arial" charset="0"/>
              <a:buChar char="•"/>
            </a:pPr>
            <a:r>
              <a:rPr lang="en-US" altLang="en-US" sz="2400"/>
              <a:t>Comprehensive activity list</a:t>
            </a:r>
          </a:p>
          <a:p>
            <a:pPr lvl="1" eaLnBrk="1" hangingPunct="1">
              <a:buFont typeface="Arial" charset="0"/>
              <a:buChar char="•"/>
            </a:pPr>
            <a:r>
              <a:rPr lang="en-US" altLang="en-US" sz="2000"/>
              <a:t>Not always require expenditure of effort</a:t>
            </a:r>
          </a:p>
          <a:p>
            <a:pPr lvl="1" eaLnBrk="1" hangingPunct="1">
              <a:buFont typeface="Arial" charset="0"/>
              <a:buChar char="•"/>
            </a:pPr>
            <a:r>
              <a:rPr lang="en-US" altLang="en-US" sz="2000"/>
              <a:t>Could be wait time</a:t>
            </a:r>
          </a:p>
        </p:txBody>
      </p:sp>
      <p:pic>
        <p:nvPicPr>
          <p:cNvPr id="4098" name="Picture 3" descr="A graphic chart depicts the work breakdown structure for consumer market study project.&#10;&#10;The chart shows Consumer Market Study (Lynn) at the top followed by two branches as 1.0 Questionnaire (Susan) and 2.0 Report (Jim). Each of these two branches are further divided into two sub branches as 1.1 Design (Susan) and 1.2 Reponses (Steve) and 2.1 Software (Andy) and 2.2 Report (Jim). The responsibilities of Susan under 1.1 are listed as identify target consumers, develop draft questionnaire, pilot-test questionnaire, review comments and finalize questionnaire, and develop software text data. The responsibilities of Steve under 1.2 are listed as print questionnaire, prepare mailing labels, and mail questionnaire and get responses. The responsibilities of Andy under 2.1 are listed as develop data analysis software and test software. The responsibilities of Jim under 2.1 are listed as input response data, analyze results, and prepare report."/>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572356" y="1828800"/>
            <a:ext cx="4343044" cy="384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128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a:t>Sequence Activities</a:t>
            </a:r>
            <a:endParaRPr lang="en-US"/>
          </a:p>
        </p:txBody>
      </p:sp>
      <p:sp>
        <p:nvSpPr>
          <p:cNvPr id="6" name="Content Placeholder 2"/>
          <p:cNvSpPr>
            <a:spLocks noGrp="1"/>
          </p:cNvSpPr>
          <p:nvPr>
            <p:ph idx="1"/>
          </p:nvPr>
        </p:nvSpPr>
        <p:spPr>
          <a:xfrm>
            <a:off x="457200" y="1600201"/>
            <a:ext cx="3429000" cy="3352799"/>
          </a:xfrm>
        </p:spPr>
        <p:txBody>
          <a:bodyPr/>
          <a:lstStyle/>
          <a:p>
            <a:pPr eaLnBrk="1" hangingPunct="1">
              <a:buFont typeface="Arial" charset="0"/>
              <a:buChar char="•"/>
            </a:pPr>
            <a:r>
              <a:rPr lang="en-US" altLang="en-US" sz="2400"/>
              <a:t>Network diagram</a:t>
            </a:r>
          </a:p>
          <a:p>
            <a:pPr lvl="1" eaLnBrk="1" hangingPunct="1">
              <a:buFont typeface="Arial" charset="0"/>
              <a:buChar char="•"/>
            </a:pPr>
            <a:r>
              <a:rPr lang="en-US" altLang="en-US" sz="2000"/>
              <a:t>Defines the sequence of activities and relationships</a:t>
            </a:r>
          </a:p>
          <a:p>
            <a:pPr lvl="1" eaLnBrk="1" hangingPunct="1">
              <a:buFont typeface="Arial" charset="0"/>
              <a:buChar char="•"/>
            </a:pPr>
            <a:r>
              <a:rPr lang="en-US" altLang="en-US" sz="2000"/>
              <a:t>Tool for arranging order</a:t>
            </a:r>
          </a:p>
          <a:p>
            <a:pPr eaLnBrk="1" hangingPunct="1">
              <a:buFont typeface="Arial" charset="0"/>
              <a:buChar char="•"/>
            </a:pPr>
            <a:r>
              <a:rPr lang="en-US" altLang="en-US" sz="2400"/>
              <a:t>Common techniques</a:t>
            </a:r>
          </a:p>
          <a:p>
            <a:pPr lvl="1" eaLnBrk="1" hangingPunct="1">
              <a:buFont typeface="Arial" charset="0"/>
              <a:buChar char="•"/>
            </a:pPr>
            <a:r>
              <a:rPr lang="en-US" altLang="en-US" sz="2000"/>
              <a:t>PERT</a:t>
            </a:r>
          </a:p>
          <a:p>
            <a:pPr lvl="1" eaLnBrk="1" hangingPunct="1">
              <a:buFont typeface="Arial" charset="0"/>
              <a:buChar char="•"/>
            </a:pPr>
            <a:r>
              <a:rPr lang="en-US" altLang="en-US" sz="2000"/>
              <a:t>CPM</a:t>
            </a:r>
          </a:p>
          <a:p>
            <a:pPr lvl="1" eaLnBrk="1" hangingPunct="1">
              <a:buFont typeface="Arial" charset="0"/>
              <a:buChar char="•"/>
            </a:pPr>
            <a:r>
              <a:rPr lang="en-US" altLang="en-US" sz="2000"/>
              <a:t>PDM</a:t>
            </a:r>
          </a:p>
        </p:txBody>
      </p:sp>
      <p:pic>
        <p:nvPicPr>
          <p:cNvPr id="5122" name="Picture 3" descr="A network diagram for consumer market study project.&#10;&#10;Each step of the diagram is represented by a rectangle. The rectangle is divided into four sections. The large section at the top is for activity description. Below this large section are three sections with left most showing the activity number, middle showing the person responsible, and the third section is left blank. The first four steps of the network diagram lead in sequence from left to right as 1. Identify target consumers (Susan), 2. Develop draft questionnaire (Susan), 3. Pilot-test questionnaire (Susan), and 4. Review comments and finalize questionnaire (Susan). The step four leads to steps 5 to 8 as 5. Prepare mailing labels (Steve), 6. Print questionnaire (Steve), 7. Develop data analysis software (Andy), and 8. Develop software test data (Susan). At the next level step 5 and 6 together lead to 9. Mail questionnaire and get responses (Steve) and step 7 and 8 together lead to 10. Test software (Andy). Steps 9 and 10 together lead to 11. Input response data (Jim) which further leads to 12. Analyze results (Jim) which eventually leads to 13. Prepare report (Jim)."/>
          <p:cNvPicPr>
            <a:picLocks noGrp="1" noChangeAspect="1" noChangeArrowheads="1"/>
          </p:cNvPicPr>
          <p:nvPr>
            <p:ph idx="10"/>
          </p:nvPr>
        </p:nvPicPr>
        <p:blipFill>
          <a:blip r:embed="rId3">
            <a:extLst>
              <a:ext uri="{28A0092B-C50C-407E-A947-70E740481C1C}">
                <a14:useLocalDpi xmlns:a14="http://schemas.microsoft.com/office/drawing/2010/main" val="0"/>
              </a:ext>
            </a:extLst>
          </a:blip>
          <a:srcRect/>
          <a:stretch>
            <a:fillRect/>
          </a:stretch>
        </p:blipFill>
        <p:spPr bwMode="auto">
          <a:xfrm>
            <a:off x="4038600" y="1600200"/>
            <a:ext cx="4747058" cy="1920240"/>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4" descr="A network diagram for web-based reporting system project.&#10;&#10;Each step of the diagram is represented by a rectangle. The rectangle is divided into four sections. The large section at the top is for activity description. Below this large section are three sections with left most showing the activity number, middle showing the person responsible, and the third section is left blank. The start of the project is marked as “Project Start at 0.” The first two steps are 1. Gather data (Beth) and 2. Study feasibility (Jack). These two steps together lead to 3. Prepare problem definition report (Rose) which leads to 4. Interview users (Jim) and 5. Study existing system (Steve). Step 4 leads to 6. Define user requirements (Jeff) and step 5 and 6 together lead to 7. Prepare system analysis report (Jim). Step 7 leads to 8. Input and output (Tyler) and 9. Processing and database (Joe). Step 8 and 9 together lead to 10. Evaluation (Cathy) which further leads to 11. Prepare system design report (Sharon). Step 11 leads to 12. Software development (Hannah), 13. Hardware development (Joe), and 14. Network development (Gerri). These three steps together lead to 15. Prepare system development report (Jack). Step 15 leads to 16. Software testing (Maggie), 17. Hardware testing (Gene), and 18. Network testing (Greg). These three steps together lead to 19. Prepare testing report (Rose) which further leads to 20. Training (Jim) and 21. System conversion (Beth). These two steps together lead to 22. Prepare implementation report (Jack)."/>
          <p:cNvPicPr>
            <a:picLocks noGrp="1" noChangeAspect="1" noChangeArrowheads="1"/>
          </p:cNvPicPr>
          <p:nvPr>
            <p:ph idx="11"/>
          </p:nvPr>
        </p:nvPicPr>
        <p:blipFill>
          <a:blip r:embed="rId4">
            <a:extLst>
              <a:ext uri="{28A0092B-C50C-407E-A947-70E740481C1C}">
                <a14:useLocalDpi xmlns:a14="http://schemas.microsoft.com/office/drawing/2010/main" val="0"/>
              </a:ext>
            </a:extLst>
          </a:blip>
          <a:srcRect/>
          <a:stretch>
            <a:fillRect/>
          </a:stretch>
        </p:blipFill>
        <p:spPr bwMode="auto">
          <a:xfrm>
            <a:off x="2819400" y="4038600"/>
            <a:ext cx="5867400" cy="2055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779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a:t>Network Principles</a:t>
            </a:r>
            <a:endParaRPr lang="en-US"/>
          </a:p>
        </p:txBody>
      </p:sp>
      <p:sp>
        <p:nvSpPr>
          <p:cNvPr id="6" name="Content Placeholder 2"/>
          <p:cNvSpPr>
            <a:spLocks noGrp="1"/>
          </p:cNvSpPr>
          <p:nvPr>
            <p:ph idx="1"/>
          </p:nvPr>
        </p:nvSpPr>
        <p:spPr>
          <a:xfrm>
            <a:off x="457200" y="1600200"/>
            <a:ext cx="4038600" cy="3733799"/>
          </a:xfrm>
        </p:spPr>
        <p:txBody>
          <a:bodyPr/>
          <a:lstStyle/>
          <a:p>
            <a:pPr eaLnBrk="1" hangingPunct="1">
              <a:buFont typeface="Arial" charset="0"/>
              <a:buChar char="•"/>
            </a:pPr>
            <a:r>
              <a:rPr lang="en-US" altLang="en-US" sz="2400"/>
              <a:t>Activities</a:t>
            </a:r>
            <a:r>
              <a:rPr lang="en-US" altLang="en-US"/>
              <a:t> </a:t>
            </a:r>
          </a:p>
          <a:p>
            <a:pPr lvl="1" eaLnBrk="1" hangingPunct="1">
              <a:buFont typeface="Arial" panose="020B0604020202020204" pitchFamily="34" charset="0"/>
              <a:buChar char="•"/>
            </a:pPr>
            <a:r>
              <a:rPr lang="en-US" altLang="en-US" sz="2200"/>
              <a:t>Represented by a box</a:t>
            </a:r>
          </a:p>
          <a:p>
            <a:pPr lvl="1" eaLnBrk="1" hangingPunct="1">
              <a:buFont typeface="Arial" panose="020B0604020202020204" pitchFamily="34" charset="0"/>
              <a:buChar char="•"/>
            </a:pPr>
            <a:r>
              <a:rPr lang="en-US" altLang="en-US" sz="2200"/>
              <a:t>Consume time</a:t>
            </a:r>
          </a:p>
          <a:p>
            <a:pPr lvl="1" eaLnBrk="1" hangingPunct="1">
              <a:buFont typeface="Arial" panose="020B0604020202020204" pitchFamily="34" charset="0"/>
              <a:buChar char="•"/>
            </a:pPr>
            <a:r>
              <a:rPr lang="en-US" altLang="en-US" sz="2200"/>
              <a:t>Described by verb</a:t>
            </a:r>
          </a:p>
          <a:p>
            <a:pPr eaLnBrk="1" hangingPunct="1">
              <a:buFont typeface="Arial" charset="0"/>
              <a:buChar char="•"/>
            </a:pPr>
            <a:r>
              <a:rPr lang="en-US" altLang="en-US" sz="2400"/>
              <a:t>Relationships</a:t>
            </a:r>
          </a:p>
          <a:p>
            <a:pPr lvl="1" eaLnBrk="1" hangingPunct="1">
              <a:buFont typeface="Arial" charset="0"/>
              <a:buChar char="•"/>
            </a:pPr>
            <a:r>
              <a:rPr lang="en-US" altLang="en-US" sz="2200"/>
              <a:t>Linked in serial sequence</a:t>
            </a:r>
          </a:p>
          <a:p>
            <a:pPr lvl="1" eaLnBrk="1" hangingPunct="1">
              <a:buFont typeface="Arial" charset="0"/>
              <a:buChar char="•"/>
            </a:pPr>
            <a:r>
              <a:rPr lang="en-US" altLang="en-US" sz="2200"/>
              <a:t>Complete concurrently</a:t>
            </a:r>
          </a:p>
        </p:txBody>
      </p:sp>
      <p:pic>
        <p:nvPicPr>
          <p:cNvPr id="6146" name="Picture 3" descr="A diagram shows a rectangle with text “Get Volunteers” inside it. Number 7 is written inside a smaller box at the bottom left corner. "/>
          <p:cNvPicPr>
            <a:picLocks noGrp="1" noChangeAspect="1" noChangeArrowheads="1"/>
          </p:cNvPicPr>
          <p:nvPr>
            <p:ph idx="10"/>
          </p:nvPr>
        </p:nvPicPr>
        <p:blipFill>
          <a:blip r:embed="rId3">
            <a:extLst>
              <a:ext uri="{28A0092B-C50C-407E-A947-70E740481C1C}">
                <a14:useLocalDpi xmlns:a14="http://schemas.microsoft.com/office/drawing/2010/main" val="0"/>
              </a:ext>
            </a:extLst>
          </a:blip>
          <a:srcRect/>
          <a:stretch>
            <a:fillRect/>
          </a:stretch>
        </p:blipFill>
        <p:spPr bwMode="auto">
          <a:xfrm>
            <a:off x="5867400" y="1587603"/>
            <a:ext cx="1219200" cy="926997"/>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4" descr="An example of linking boxes in a network diagram in serial sequence.&#10;&#10;The diagram shows a rectangle with text “Wash” inside it. Number 3 is written inside a smaller box at the bottom left corner. A right arrow from this box leads to another rectangle with text “Dry Car” inside it. Number 4 is written inside a smaller box at the bottom left corner."/>
          <p:cNvPicPr>
            <a:picLocks noGrp="1" noChangeAspect="1" noChangeArrowheads="1"/>
          </p:cNvPicPr>
          <p:nvPr>
            <p:ph idx="11"/>
          </p:nvPr>
        </p:nvPicPr>
        <p:blipFill>
          <a:blip r:embed="rId4">
            <a:extLst>
              <a:ext uri="{28A0092B-C50C-407E-A947-70E740481C1C}">
                <a14:useLocalDpi xmlns:a14="http://schemas.microsoft.com/office/drawing/2010/main" val="0"/>
              </a:ext>
            </a:extLst>
          </a:blip>
          <a:srcRect/>
          <a:stretch>
            <a:fillRect/>
          </a:stretch>
        </p:blipFill>
        <p:spPr bwMode="auto">
          <a:xfrm>
            <a:off x="4876800" y="2887033"/>
            <a:ext cx="3429000" cy="90290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5" descr="An example of completing a network diagram concurrently.&#10;&#10;Each activity in the diagram is represented by a box with description written inside it and activity number written inside a smaller box at bottom left corner. The activities shown in the diagram are 7. Get Volunteers and 8. By Material. These two activities lead to 9. Construct Booth which leads to 10. Paint Booth which eventually leads to 11. Dismantle Booth and 12. Clean up."/>
          <p:cNvPicPr>
            <a:picLocks noGrp="1" noChangeAspect="1" noChangeArrowheads="1"/>
          </p:cNvPicPr>
          <p:nvPr>
            <p:ph idx="12"/>
          </p:nvPr>
        </p:nvPicPr>
        <p:blipFill>
          <a:blip r:embed="rId5">
            <a:extLst>
              <a:ext uri="{28A0092B-C50C-407E-A947-70E740481C1C}">
                <a14:useLocalDpi xmlns:a14="http://schemas.microsoft.com/office/drawing/2010/main" val="0"/>
              </a:ext>
            </a:extLst>
          </a:blip>
          <a:srcRect/>
          <a:stretch>
            <a:fillRect/>
          </a:stretch>
        </p:blipFill>
        <p:spPr bwMode="auto">
          <a:xfrm>
            <a:off x="4192772" y="4038600"/>
            <a:ext cx="4722628"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043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Loops</a:t>
            </a:r>
            <a:endParaRPr lang="en-US"/>
          </a:p>
        </p:txBody>
      </p:sp>
      <p:sp>
        <p:nvSpPr>
          <p:cNvPr id="3" name="Content Placeholder 2"/>
          <p:cNvSpPr>
            <a:spLocks noGrp="1"/>
          </p:cNvSpPr>
          <p:nvPr>
            <p:ph sz="half" idx="1"/>
          </p:nvPr>
        </p:nvSpPr>
        <p:spPr/>
        <p:txBody>
          <a:bodyPr/>
          <a:lstStyle/>
          <a:p>
            <a:pPr eaLnBrk="1" hangingPunct="1">
              <a:buFont typeface="Arial" charset="0"/>
              <a:buChar char="•"/>
            </a:pPr>
            <a:r>
              <a:rPr lang="en-US" altLang="en-US" sz="2600"/>
              <a:t>Illogical relationship among activities</a:t>
            </a:r>
          </a:p>
          <a:p>
            <a:pPr eaLnBrk="1" hangingPunct="1">
              <a:buFont typeface="Arial" charset="0"/>
              <a:buChar char="•"/>
            </a:pPr>
            <a:r>
              <a:rPr lang="en-US" altLang="en-US" sz="2600"/>
              <a:t>Perpetually repeats itself</a:t>
            </a:r>
          </a:p>
          <a:p>
            <a:pPr eaLnBrk="1" hangingPunct="1">
              <a:buFont typeface="Arial" charset="0"/>
              <a:buChar char="•"/>
            </a:pPr>
            <a:r>
              <a:rPr lang="en-US" altLang="en-US" sz="2600"/>
              <a:t>Not acceptable</a:t>
            </a:r>
          </a:p>
        </p:txBody>
      </p:sp>
      <p:pic>
        <p:nvPicPr>
          <p:cNvPr id="7170" name="Picture 3" descr="A diagram shows a loop formed by three boxes labeled A, B, and C and numbered 1, 2, and 3 respectively. Each box has an arrow leading to another box together forming a loop."/>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981729" y="1960225"/>
            <a:ext cx="3324071" cy="146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734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a:t>Laddering</a:t>
            </a:r>
            <a:endParaRPr lang="en-US"/>
          </a:p>
        </p:txBody>
      </p:sp>
      <p:sp>
        <p:nvSpPr>
          <p:cNvPr id="5" name="Content Placeholder 2"/>
          <p:cNvSpPr>
            <a:spLocks noGrp="1"/>
          </p:cNvSpPr>
          <p:nvPr>
            <p:ph idx="1"/>
          </p:nvPr>
        </p:nvSpPr>
        <p:spPr>
          <a:xfrm>
            <a:off x="457200" y="1600200"/>
            <a:ext cx="3657600" cy="1447800"/>
          </a:xfrm>
        </p:spPr>
        <p:txBody>
          <a:bodyPr/>
          <a:lstStyle/>
          <a:p>
            <a:pPr eaLnBrk="1" hangingPunct="1">
              <a:buFont typeface="Arial" pitchFamily="34" charset="0"/>
              <a:buChar char="•"/>
              <a:defRPr/>
            </a:pPr>
            <a:r>
              <a:rPr lang="en-US" sz="2000"/>
              <a:t>Set of repeating activities</a:t>
            </a:r>
          </a:p>
          <a:p>
            <a:pPr eaLnBrk="1" hangingPunct="1">
              <a:buFont typeface="Arial" pitchFamily="34" charset="0"/>
              <a:buChar char="•"/>
              <a:defRPr/>
            </a:pPr>
            <a:r>
              <a:rPr lang="en-US" sz="2000"/>
              <a:t>Serial sequence</a:t>
            </a:r>
          </a:p>
          <a:p>
            <a:pPr marL="800100" lvl="1" indent="-342900" eaLnBrk="1" hangingPunct="1">
              <a:buFont typeface="Arial" pitchFamily="34" charset="0"/>
              <a:buChar char="•"/>
              <a:defRPr/>
            </a:pPr>
            <a:r>
              <a:rPr lang="en-US" sz="2000"/>
              <a:t>One work </a:t>
            </a:r>
          </a:p>
          <a:p>
            <a:pPr marL="800100" lvl="1" indent="-342900" eaLnBrk="1" hangingPunct="1">
              <a:buFont typeface="Arial" pitchFamily="34" charset="0"/>
              <a:buChar char="•"/>
              <a:defRPr/>
            </a:pPr>
            <a:r>
              <a:rPr lang="en-US" sz="2000"/>
              <a:t>Two wait</a:t>
            </a:r>
          </a:p>
        </p:txBody>
      </p:sp>
      <p:pic>
        <p:nvPicPr>
          <p:cNvPr id="8194" name="Picture 3" descr="An example of activities performed serially.&#10;&#10;The diagram shows activities in sequence from left to right as 1. Prepare room 1, 2. Paint room 1, 3. Trim room 1, 4. Prepare room 2, 5. Paint room 2, 6. Trim room 2, 7. Prepare room 3, 8. Paint room 3, 3. Trim room 3."/>
          <p:cNvPicPr>
            <a:picLocks noGrp="1" noChangeAspect="1" noChangeArrowheads="1"/>
          </p:cNvPicPr>
          <p:nvPr>
            <p:ph idx="10"/>
          </p:nvPr>
        </p:nvPicPr>
        <p:blipFill>
          <a:blip r:embed="rId3">
            <a:extLst>
              <a:ext uri="{28A0092B-C50C-407E-A947-70E740481C1C}">
                <a14:useLocalDpi xmlns:a14="http://schemas.microsoft.com/office/drawing/2010/main" val="0"/>
              </a:ext>
            </a:extLst>
          </a:blip>
          <a:srcRect/>
          <a:stretch>
            <a:fillRect/>
          </a:stretch>
        </p:blipFill>
        <p:spPr bwMode="auto">
          <a:xfrm>
            <a:off x="3907652" y="1600200"/>
            <a:ext cx="4779148" cy="64118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4"/>
          <p:cNvSpPr>
            <a:spLocks noGrp="1"/>
          </p:cNvSpPr>
          <p:nvPr>
            <p:ph idx="11"/>
          </p:nvPr>
        </p:nvSpPr>
        <p:spPr>
          <a:xfrm>
            <a:off x="457200" y="3230881"/>
            <a:ext cx="3810000" cy="883919"/>
          </a:xfrm>
        </p:spPr>
        <p:txBody>
          <a:bodyPr/>
          <a:lstStyle/>
          <a:p>
            <a:pPr eaLnBrk="1" hangingPunct="1">
              <a:buFont typeface="Arial" pitchFamily="34" charset="0"/>
              <a:buChar char="•"/>
              <a:defRPr/>
            </a:pPr>
            <a:r>
              <a:rPr lang="en-US" sz="2000"/>
              <a:t>Can be performed at same time</a:t>
            </a:r>
          </a:p>
          <a:p>
            <a:pPr eaLnBrk="1" hangingPunct="1">
              <a:buFont typeface="Arial" pitchFamily="34" charset="0"/>
              <a:buChar char="•"/>
              <a:defRPr/>
            </a:pPr>
            <a:r>
              <a:rPr lang="en-US" sz="2000"/>
              <a:t>Would need triple resources</a:t>
            </a:r>
          </a:p>
        </p:txBody>
      </p:sp>
      <p:pic>
        <p:nvPicPr>
          <p:cNvPr id="8195" name="Picture 5" descr="An example of activities performed concurrently.&#10;&#10;The diagram shows activities performed concurrently as box start project leading to 1. Prepare room 1, 2. Prepare room 2, and 3. Prepare room 3. 1, 2, and 3 lead to 4. Paint room 1, 5. Paint room 2, and 6. Paint room 3 respectively. 4, 5, and 6 lead to 7. Trim room 1, 8. Trim room 2, and 9. Trim room 3 respectively. 7, 8, and 9 together lead to the box finish project."/>
          <p:cNvPicPr>
            <a:picLocks noGrp="1" noChangeAspect="1" noChangeArrowheads="1"/>
          </p:cNvPicPr>
          <p:nvPr>
            <p:ph idx="12"/>
          </p:nvPr>
        </p:nvPicPr>
        <p:blipFill>
          <a:blip r:embed="rId4">
            <a:extLst>
              <a:ext uri="{28A0092B-C50C-407E-A947-70E740481C1C}">
                <a14:useLocalDpi xmlns:a14="http://schemas.microsoft.com/office/drawing/2010/main" val="0"/>
              </a:ext>
            </a:extLst>
          </a:blip>
          <a:srcRect/>
          <a:stretch>
            <a:fillRect/>
          </a:stretch>
        </p:blipFill>
        <p:spPr bwMode="auto">
          <a:xfrm>
            <a:off x="5181600" y="2849380"/>
            <a:ext cx="3429000" cy="141782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6"/>
          <p:cNvSpPr>
            <a:spLocks noGrp="1"/>
          </p:cNvSpPr>
          <p:nvPr>
            <p:ph idx="13"/>
          </p:nvPr>
        </p:nvSpPr>
        <p:spPr>
          <a:xfrm>
            <a:off x="457200" y="4419600"/>
            <a:ext cx="3733800" cy="1905000"/>
          </a:xfrm>
        </p:spPr>
        <p:txBody>
          <a:bodyPr/>
          <a:lstStyle/>
          <a:p>
            <a:pPr eaLnBrk="1" hangingPunct="1">
              <a:buFont typeface="Arial" charset="0"/>
              <a:buChar char="•"/>
            </a:pPr>
            <a:r>
              <a:rPr lang="en-US" altLang="en-US" sz="2000"/>
              <a:t>Ladder activities</a:t>
            </a:r>
          </a:p>
          <a:p>
            <a:pPr eaLnBrk="1" hangingPunct="1">
              <a:buFont typeface="Arial" charset="0"/>
              <a:buChar char="•"/>
            </a:pPr>
            <a:r>
              <a:rPr lang="en-US" altLang="en-US" sz="2000"/>
              <a:t>Allow for shortest possible time for completion</a:t>
            </a:r>
          </a:p>
          <a:p>
            <a:pPr eaLnBrk="1" hangingPunct="1">
              <a:buFont typeface="Arial" charset="0"/>
              <a:buChar char="•"/>
            </a:pPr>
            <a:r>
              <a:rPr lang="en-US" altLang="en-US" sz="2000"/>
              <a:t>Best use of the three workers and experts</a:t>
            </a:r>
          </a:p>
        </p:txBody>
      </p:sp>
      <p:pic>
        <p:nvPicPr>
          <p:cNvPr id="8196" name="Picture 7" descr="An example of laddering.&#10;&#10;The diagram shows activities performed in such way that the boxes representing them form structure of a ladder. In the top row activities in sequence from left to right are 1. Prepare room 1, 2. Paint room 1, and 4. Trim room 1. In the second row 1 leads to 3. Prepare room 2, which sequential leads to 5. Paint room 2, and 7. Trim room 2. Also, 2 and 4 from top row also lead to 5 and 7 in the second row. In the third row 3 leads to 6. Prepare room 3, which sequential leads to 8. Paint room 3, and 9. Trim room 3. Also, 5 and 7 from second row also lead to 8 and 9 in the third row."/>
          <p:cNvPicPr>
            <a:picLocks noGrp="1" noChangeAspect="1" noChangeArrowheads="1"/>
          </p:cNvPicPr>
          <p:nvPr>
            <p:ph idx="14"/>
          </p:nvPr>
        </p:nvPicPr>
        <p:blipFill>
          <a:blip r:embed="rId5">
            <a:extLst>
              <a:ext uri="{28A0092B-C50C-407E-A947-70E740481C1C}">
                <a14:useLocalDpi xmlns:a14="http://schemas.microsoft.com/office/drawing/2010/main" val="0"/>
              </a:ext>
            </a:extLst>
          </a:blip>
          <a:srcRect/>
          <a:stretch>
            <a:fillRect/>
          </a:stretch>
        </p:blipFill>
        <p:spPr bwMode="auto">
          <a:xfrm>
            <a:off x="4353561" y="4474475"/>
            <a:ext cx="4333239" cy="169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793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Create Network Diagram</a:t>
            </a:r>
            <a:endParaRPr lang="en-US"/>
          </a:p>
        </p:txBody>
      </p:sp>
      <p:sp>
        <p:nvSpPr>
          <p:cNvPr id="3" name="Content Placeholder 2"/>
          <p:cNvSpPr>
            <a:spLocks noGrp="1"/>
          </p:cNvSpPr>
          <p:nvPr>
            <p:ph idx="1"/>
          </p:nvPr>
        </p:nvSpPr>
        <p:spPr>
          <a:xfrm>
            <a:off x="457200" y="1600200"/>
            <a:ext cx="3581400" cy="457199"/>
          </a:xfrm>
        </p:spPr>
        <p:txBody>
          <a:bodyPr/>
          <a:lstStyle/>
          <a:p>
            <a:pPr marL="0" indent="0" eaLnBrk="1" hangingPunct="1">
              <a:buNone/>
            </a:pPr>
            <a:r>
              <a:rPr lang="en-US" altLang="en-US" sz="2400" b="1">
                <a:solidFill>
                  <a:srgbClr val="006E96"/>
                </a:solidFill>
              </a:rPr>
              <a:t>Tips and Techniques</a:t>
            </a:r>
          </a:p>
        </p:txBody>
      </p:sp>
      <p:sp>
        <p:nvSpPr>
          <p:cNvPr id="4" name="Content Placeholder 3"/>
          <p:cNvSpPr>
            <a:spLocks noGrp="1"/>
          </p:cNvSpPr>
          <p:nvPr>
            <p:ph idx="10"/>
          </p:nvPr>
        </p:nvSpPr>
        <p:spPr>
          <a:xfrm>
            <a:off x="457200" y="2133600"/>
            <a:ext cx="3581400" cy="3886200"/>
          </a:xfrm>
        </p:spPr>
        <p:txBody>
          <a:bodyPr/>
          <a:lstStyle/>
          <a:p>
            <a:pPr eaLnBrk="1" hangingPunct="1">
              <a:buFont typeface="Arial" charset="0"/>
              <a:buChar char="•"/>
            </a:pPr>
            <a:r>
              <a:rPr lang="en-US" altLang="en-US" sz="2000"/>
              <a:t>Logical sequence of activities</a:t>
            </a:r>
          </a:p>
          <a:p>
            <a:pPr eaLnBrk="1" hangingPunct="1">
              <a:buFont typeface="Arial" charset="0"/>
              <a:buChar char="•"/>
            </a:pPr>
            <a:r>
              <a:rPr lang="en-US" altLang="en-US" sz="2000"/>
              <a:t>Show dependent relationships</a:t>
            </a:r>
          </a:p>
          <a:p>
            <a:pPr eaLnBrk="1" hangingPunct="1">
              <a:buFont typeface="Arial" charset="0"/>
              <a:buChar char="•"/>
            </a:pPr>
            <a:r>
              <a:rPr lang="en-US" altLang="en-US" sz="2000"/>
              <a:t>Elaborate as project progresses</a:t>
            </a:r>
          </a:p>
          <a:p>
            <a:pPr eaLnBrk="1" hangingPunct="1">
              <a:buFont typeface="Arial" charset="0"/>
              <a:buChar char="•"/>
            </a:pPr>
            <a:r>
              <a:rPr lang="en-US" altLang="en-US" sz="2000"/>
              <a:t>Use </a:t>
            </a:r>
            <a:r>
              <a:rPr lang="en-US" altLang="en-US" sz="2000" err="1"/>
              <a:t>subnetworks</a:t>
            </a:r>
            <a:r>
              <a:rPr lang="en-US" altLang="en-US" sz="2000"/>
              <a:t> for similar activity sequences and relationships</a:t>
            </a:r>
          </a:p>
        </p:txBody>
      </p:sp>
      <p:sp>
        <p:nvSpPr>
          <p:cNvPr id="5" name="Content Placeholder 4"/>
          <p:cNvSpPr>
            <a:spLocks noGrp="1"/>
          </p:cNvSpPr>
          <p:nvPr>
            <p:ph idx="11"/>
          </p:nvPr>
        </p:nvSpPr>
        <p:spPr>
          <a:xfrm>
            <a:off x="5105400" y="1615441"/>
            <a:ext cx="3566160" cy="457200"/>
          </a:xfrm>
        </p:spPr>
        <p:txBody>
          <a:bodyPr/>
          <a:lstStyle/>
          <a:p>
            <a:pPr marL="0" lvl="0" indent="0" eaLnBrk="1" hangingPunct="1">
              <a:buNone/>
            </a:pPr>
            <a:r>
              <a:rPr lang="en-US" altLang="en-US" sz="2400" b="1">
                <a:solidFill>
                  <a:srgbClr val="006E96"/>
                </a:solidFill>
              </a:rPr>
              <a:t>Development of Diagram</a:t>
            </a:r>
          </a:p>
        </p:txBody>
      </p:sp>
      <p:sp>
        <p:nvSpPr>
          <p:cNvPr id="6" name="Content Placeholder 5"/>
          <p:cNvSpPr>
            <a:spLocks noGrp="1"/>
          </p:cNvSpPr>
          <p:nvPr>
            <p:ph idx="12"/>
          </p:nvPr>
        </p:nvSpPr>
        <p:spPr>
          <a:xfrm>
            <a:off x="5181600" y="2133600"/>
            <a:ext cx="3429000" cy="3931920"/>
          </a:xfrm>
        </p:spPr>
        <p:txBody>
          <a:bodyPr/>
          <a:lstStyle/>
          <a:p>
            <a:pPr eaLnBrk="1" hangingPunct="1">
              <a:buFont typeface="Arial" charset="0"/>
              <a:buChar char="•"/>
            </a:pPr>
            <a:r>
              <a:rPr lang="en-US" altLang="en-US" sz="2000"/>
              <a:t>Questions to answer</a:t>
            </a:r>
          </a:p>
          <a:p>
            <a:pPr lvl="1" eaLnBrk="1" hangingPunct="1">
              <a:buFont typeface="Arial" charset="0"/>
              <a:buChar char="•"/>
            </a:pPr>
            <a:r>
              <a:rPr lang="en-US" altLang="en-US" sz="1800"/>
              <a:t>Finish before next start?</a:t>
            </a:r>
          </a:p>
          <a:p>
            <a:pPr lvl="1" eaLnBrk="1" hangingPunct="1">
              <a:buFont typeface="Arial" charset="0"/>
              <a:buChar char="•"/>
            </a:pPr>
            <a:r>
              <a:rPr lang="en-US" altLang="en-US" sz="1800"/>
              <a:t>Done concurrently?</a:t>
            </a:r>
          </a:p>
          <a:p>
            <a:pPr lvl="1" eaLnBrk="1" hangingPunct="1">
              <a:buFont typeface="Arial" charset="0"/>
              <a:buChar char="•"/>
            </a:pPr>
            <a:r>
              <a:rPr lang="en-US" altLang="en-US" sz="1800"/>
              <a:t>Cannot be started next?</a:t>
            </a:r>
          </a:p>
          <a:p>
            <a:pPr eaLnBrk="1" hangingPunct="1">
              <a:buFont typeface="Arial" charset="0"/>
              <a:buChar char="•"/>
            </a:pPr>
            <a:r>
              <a:rPr lang="en-US" altLang="en-US" sz="2000"/>
              <a:t>Guidelines for detail level</a:t>
            </a:r>
          </a:p>
          <a:p>
            <a:pPr lvl="1" eaLnBrk="1" hangingPunct="1">
              <a:buFont typeface="Arial" charset="0"/>
              <a:buChar char="•"/>
            </a:pPr>
            <a:r>
              <a:rPr lang="en-US" altLang="en-US" sz="1800"/>
              <a:t>Define each work package</a:t>
            </a:r>
          </a:p>
          <a:p>
            <a:pPr lvl="1" eaLnBrk="1" hangingPunct="1">
              <a:buFont typeface="Arial" charset="0"/>
              <a:buChar char="•"/>
            </a:pPr>
            <a:r>
              <a:rPr lang="en-US" altLang="en-US" sz="1800"/>
              <a:t>Draw summary level network then add detail</a:t>
            </a:r>
          </a:p>
          <a:p>
            <a:pPr lvl="1" eaLnBrk="1" hangingPunct="1">
              <a:buFont typeface="Arial" charset="0"/>
              <a:buChar char="•"/>
            </a:pPr>
            <a:r>
              <a:rPr lang="en-US" altLang="en-US" sz="1800"/>
              <a:t>Detail to responsibility or deliverable change</a:t>
            </a:r>
          </a:p>
          <a:p>
            <a:pPr lvl="1" eaLnBrk="1" hangingPunct="1">
              <a:buFont typeface="Arial" charset="0"/>
              <a:buChar char="•"/>
            </a:pPr>
            <a:r>
              <a:rPr lang="en-US" altLang="en-US" sz="1800"/>
              <a:t>Duration less than project progress review</a:t>
            </a:r>
          </a:p>
        </p:txBody>
      </p:sp>
    </p:spTree>
    <p:extLst>
      <p:ext uri="{BB962C8B-B14F-4D97-AF65-F5344CB8AC3E}">
        <p14:creationId xmlns:p14="http://schemas.microsoft.com/office/powerpoint/2010/main" val="499716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Planning </a:t>
            </a:r>
            <a:br>
              <a:rPr lang="en-US" altLang="en-US"/>
            </a:br>
            <a:r>
              <a:rPr lang="en-US" altLang="en-US"/>
              <a:t>for Information Systems Development</a:t>
            </a:r>
            <a:endParaRPr lang="en-US"/>
          </a:p>
        </p:txBody>
      </p:sp>
      <p:sp>
        <p:nvSpPr>
          <p:cNvPr id="3" name="Content Placeholder 2"/>
          <p:cNvSpPr>
            <a:spLocks noGrp="1"/>
          </p:cNvSpPr>
          <p:nvPr>
            <p:ph idx="1"/>
          </p:nvPr>
        </p:nvSpPr>
        <p:spPr>
          <a:xfrm>
            <a:off x="457200" y="1600200"/>
            <a:ext cx="2895600" cy="457200"/>
          </a:xfrm>
        </p:spPr>
        <p:txBody>
          <a:bodyPr/>
          <a:lstStyle/>
          <a:p>
            <a:pPr marL="0" indent="0" eaLnBrk="1" hangingPunct="1">
              <a:buNone/>
            </a:pPr>
            <a:r>
              <a:rPr lang="en-US" altLang="en-US" sz="2400" b="1">
                <a:solidFill>
                  <a:srgbClr val="006E96"/>
                </a:solidFill>
              </a:rPr>
              <a:t>Definition</a:t>
            </a:r>
          </a:p>
        </p:txBody>
      </p:sp>
      <p:sp>
        <p:nvSpPr>
          <p:cNvPr id="4" name="Content Placeholder 3"/>
          <p:cNvSpPr>
            <a:spLocks noGrp="1"/>
          </p:cNvSpPr>
          <p:nvPr>
            <p:ph idx="10"/>
          </p:nvPr>
        </p:nvSpPr>
        <p:spPr>
          <a:xfrm>
            <a:off x="457200" y="2118360"/>
            <a:ext cx="3931920" cy="3749040"/>
          </a:xfrm>
        </p:spPr>
        <p:txBody>
          <a:bodyPr/>
          <a:lstStyle/>
          <a:p>
            <a:pPr eaLnBrk="1" hangingPunct="1">
              <a:buFont typeface="Arial" charset="0"/>
              <a:buChar char="•"/>
            </a:pPr>
            <a:r>
              <a:rPr lang="en-US" altLang="en-US" sz="2400"/>
              <a:t>Computer-based system</a:t>
            </a:r>
          </a:p>
          <a:p>
            <a:pPr lvl="1" eaLnBrk="1" hangingPunct="1"/>
            <a:r>
              <a:rPr lang="en-US" altLang="en-US" sz="2000"/>
              <a:t>Accepts data as input</a:t>
            </a:r>
          </a:p>
          <a:p>
            <a:pPr lvl="1" eaLnBrk="1" hangingPunct="1"/>
            <a:r>
              <a:rPr lang="en-US" altLang="en-US" sz="2000"/>
              <a:t>Processes the data </a:t>
            </a:r>
          </a:p>
          <a:p>
            <a:pPr lvl="1" eaLnBrk="1" hangingPunct="1"/>
            <a:r>
              <a:rPr lang="en-US" altLang="en-US" sz="2000"/>
              <a:t>Produces useful information</a:t>
            </a:r>
          </a:p>
          <a:p>
            <a:pPr eaLnBrk="1" hangingPunct="1">
              <a:buFont typeface="Arial" charset="0"/>
              <a:buChar char="•"/>
            </a:pPr>
            <a:r>
              <a:rPr lang="en-US" altLang="en-US" sz="2400"/>
              <a:t>Examples</a:t>
            </a:r>
          </a:p>
          <a:p>
            <a:pPr lvl="1" eaLnBrk="1" hangingPunct="1"/>
            <a:r>
              <a:rPr lang="en-US" altLang="en-US" sz="2000"/>
              <a:t>Computerized order entry </a:t>
            </a:r>
          </a:p>
          <a:p>
            <a:pPr lvl="1" eaLnBrk="1" hangingPunct="1"/>
            <a:r>
              <a:rPr lang="en-US" altLang="en-US" sz="2000"/>
              <a:t>E-commerce</a:t>
            </a:r>
          </a:p>
          <a:p>
            <a:pPr lvl="1" eaLnBrk="1" hangingPunct="1"/>
            <a:r>
              <a:rPr lang="en-US" altLang="en-US" sz="2000"/>
              <a:t>Automatic teller machines</a:t>
            </a:r>
          </a:p>
          <a:p>
            <a:pPr lvl="1" eaLnBrk="1" hangingPunct="1"/>
            <a:r>
              <a:rPr lang="en-US" altLang="en-US" sz="2000"/>
              <a:t>Billing, payroll, and inventory</a:t>
            </a:r>
          </a:p>
        </p:txBody>
      </p:sp>
      <p:sp>
        <p:nvSpPr>
          <p:cNvPr id="5" name="Content Placeholder 4"/>
          <p:cNvSpPr>
            <a:spLocks noGrp="1"/>
          </p:cNvSpPr>
          <p:nvPr>
            <p:ph idx="11"/>
          </p:nvPr>
        </p:nvSpPr>
        <p:spPr>
          <a:xfrm>
            <a:off x="4800600" y="1615441"/>
            <a:ext cx="1676400" cy="457200"/>
          </a:xfrm>
        </p:spPr>
        <p:txBody>
          <a:bodyPr/>
          <a:lstStyle/>
          <a:p>
            <a:pPr marL="0" lvl="0" indent="0" eaLnBrk="1" hangingPunct="1">
              <a:buNone/>
            </a:pPr>
            <a:r>
              <a:rPr lang="en-US" altLang="en-US" sz="2400" b="1">
                <a:solidFill>
                  <a:srgbClr val="006E96"/>
                </a:solidFill>
              </a:rPr>
              <a:t>Process</a:t>
            </a:r>
          </a:p>
        </p:txBody>
      </p:sp>
      <p:sp>
        <p:nvSpPr>
          <p:cNvPr id="6" name="Content Placeholder 5"/>
          <p:cNvSpPr>
            <a:spLocks noGrp="1"/>
          </p:cNvSpPr>
          <p:nvPr>
            <p:ph idx="12"/>
          </p:nvPr>
        </p:nvSpPr>
        <p:spPr>
          <a:xfrm>
            <a:off x="4800600" y="2118360"/>
            <a:ext cx="4114800" cy="3749040"/>
          </a:xfrm>
        </p:spPr>
        <p:txBody>
          <a:bodyPr/>
          <a:lstStyle/>
          <a:p>
            <a:pPr eaLnBrk="1" hangingPunct="1">
              <a:buFont typeface="Arial" charset="0"/>
              <a:buChar char="•"/>
            </a:pPr>
            <a:r>
              <a:rPr lang="en-US" altLang="en-US" sz="2400"/>
              <a:t>Plan, execute, and control</a:t>
            </a:r>
          </a:p>
          <a:p>
            <a:pPr eaLnBrk="1" hangingPunct="1">
              <a:buFont typeface="Arial" charset="0"/>
              <a:buChar char="•"/>
            </a:pPr>
            <a:r>
              <a:rPr lang="en-US" altLang="en-US" sz="2400"/>
              <a:t>Systems Development Life Cycle</a:t>
            </a:r>
          </a:p>
          <a:p>
            <a:pPr lvl="1" eaLnBrk="1" hangingPunct="1">
              <a:buFont typeface="Arial" charset="0"/>
              <a:buChar char="•"/>
            </a:pPr>
            <a:r>
              <a:rPr lang="en-US" altLang="en-US" sz="2000"/>
              <a:t>Problem definition</a:t>
            </a:r>
          </a:p>
          <a:p>
            <a:pPr lvl="1" eaLnBrk="1" hangingPunct="1">
              <a:buFont typeface="Arial" charset="0"/>
              <a:buChar char="•"/>
            </a:pPr>
            <a:r>
              <a:rPr lang="en-US" altLang="en-US" sz="2000"/>
              <a:t>System analysis</a:t>
            </a:r>
          </a:p>
          <a:p>
            <a:pPr lvl="1" eaLnBrk="1" hangingPunct="1">
              <a:buFont typeface="Arial" charset="0"/>
              <a:buChar char="•"/>
            </a:pPr>
            <a:r>
              <a:rPr lang="en-US" altLang="en-US" sz="2000"/>
              <a:t>System design</a:t>
            </a:r>
          </a:p>
          <a:p>
            <a:pPr lvl="1" eaLnBrk="1" hangingPunct="1">
              <a:buFont typeface="Arial" charset="0"/>
              <a:buChar char="•"/>
            </a:pPr>
            <a:r>
              <a:rPr lang="en-US" altLang="en-US" sz="2000"/>
              <a:t>System development</a:t>
            </a:r>
          </a:p>
          <a:p>
            <a:pPr lvl="1" eaLnBrk="1" hangingPunct="1">
              <a:buFont typeface="Arial" charset="0"/>
              <a:buChar char="•"/>
            </a:pPr>
            <a:r>
              <a:rPr lang="en-US" altLang="en-US" sz="2000"/>
              <a:t>System testing</a:t>
            </a:r>
          </a:p>
          <a:p>
            <a:pPr lvl="1" eaLnBrk="1" hangingPunct="1">
              <a:buFont typeface="Arial" charset="0"/>
              <a:buChar char="•"/>
            </a:pPr>
            <a:r>
              <a:rPr lang="en-US" altLang="en-US" sz="2000"/>
              <a:t>System implementation</a:t>
            </a:r>
          </a:p>
        </p:txBody>
      </p:sp>
    </p:spTree>
    <p:extLst>
      <p:ext uri="{BB962C8B-B14F-4D97-AF65-F5344CB8AC3E}">
        <p14:creationId xmlns:p14="http://schemas.microsoft.com/office/powerpoint/2010/main" val="4046728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An IS Example: Internet Applications Development for ABC Office Designs</a:t>
            </a:r>
            <a:endParaRPr lang="en-US"/>
          </a:p>
        </p:txBody>
      </p:sp>
      <p:sp>
        <p:nvSpPr>
          <p:cNvPr id="3" name="Content Placeholder 2"/>
          <p:cNvSpPr>
            <a:spLocks noGrp="1"/>
          </p:cNvSpPr>
          <p:nvPr>
            <p:ph idx="1"/>
          </p:nvPr>
        </p:nvSpPr>
        <p:spPr>
          <a:xfrm>
            <a:off x="457200" y="1600201"/>
            <a:ext cx="3200400" cy="457200"/>
          </a:xfrm>
        </p:spPr>
        <p:txBody>
          <a:bodyPr/>
          <a:lstStyle/>
          <a:p>
            <a:pPr marL="0" indent="0" eaLnBrk="1" hangingPunct="1">
              <a:buNone/>
            </a:pPr>
            <a:r>
              <a:rPr lang="en-US" altLang="en-US" sz="2400" b="1">
                <a:solidFill>
                  <a:srgbClr val="006E96"/>
                </a:solidFill>
              </a:rPr>
              <a:t>ABC Office Designs</a:t>
            </a:r>
          </a:p>
        </p:txBody>
      </p:sp>
      <p:sp>
        <p:nvSpPr>
          <p:cNvPr id="4" name="Content Placeholder 3"/>
          <p:cNvSpPr>
            <a:spLocks noGrp="1"/>
          </p:cNvSpPr>
          <p:nvPr>
            <p:ph idx="10"/>
          </p:nvPr>
        </p:nvSpPr>
        <p:spPr>
          <a:xfrm>
            <a:off x="457200" y="2103120"/>
            <a:ext cx="3810000" cy="3840480"/>
          </a:xfrm>
        </p:spPr>
        <p:txBody>
          <a:bodyPr/>
          <a:lstStyle/>
          <a:p>
            <a:pPr eaLnBrk="1" hangingPunct="1">
              <a:buFont typeface="Arial" charset="0"/>
              <a:buChar char="•"/>
            </a:pPr>
            <a:r>
              <a:rPr lang="en-US" altLang="en-US" sz="2000"/>
              <a:t>Large number of sales representatives</a:t>
            </a:r>
          </a:p>
          <a:p>
            <a:pPr eaLnBrk="1" hangingPunct="1">
              <a:buFont typeface="Arial" charset="0"/>
              <a:buChar char="•"/>
            </a:pPr>
            <a:r>
              <a:rPr lang="en-US" altLang="en-US" sz="2000"/>
              <a:t>Sell office furniture to major corporations</a:t>
            </a:r>
          </a:p>
          <a:p>
            <a:pPr eaLnBrk="1" hangingPunct="1">
              <a:buFont typeface="Arial" charset="0"/>
              <a:buChar char="•"/>
            </a:pPr>
            <a:r>
              <a:rPr lang="en-US" altLang="en-US" sz="2000"/>
              <a:t>State assignments in four regions</a:t>
            </a:r>
          </a:p>
          <a:p>
            <a:pPr eaLnBrk="1" hangingPunct="1">
              <a:buFont typeface="Arial" charset="0"/>
              <a:buChar char="•"/>
            </a:pPr>
            <a:r>
              <a:rPr lang="en-US" altLang="en-US" sz="2000"/>
              <a:t>Management monitor state and regional sales</a:t>
            </a:r>
          </a:p>
          <a:p>
            <a:pPr eaLnBrk="1" hangingPunct="1">
              <a:buFont typeface="Arial" charset="0"/>
              <a:buChar char="•"/>
            </a:pPr>
            <a:r>
              <a:rPr lang="en-US" altLang="en-US" sz="2000"/>
              <a:t>Build Web-based IS system to track prices, inventory, and competition</a:t>
            </a:r>
          </a:p>
        </p:txBody>
      </p:sp>
      <p:sp>
        <p:nvSpPr>
          <p:cNvPr id="5" name="Content Placeholder 4"/>
          <p:cNvSpPr>
            <a:spLocks noGrp="1"/>
          </p:cNvSpPr>
          <p:nvPr>
            <p:ph idx="11"/>
          </p:nvPr>
        </p:nvSpPr>
        <p:spPr>
          <a:xfrm>
            <a:off x="4800600" y="1615440"/>
            <a:ext cx="2057400" cy="457200"/>
          </a:xfrm>
        </p:spPr>
        <p:txBody>
          <a:bodyPr/>
          <a:lstStyle/>
          <a:p>
            <a:pPr marL="0" lvl="0" indent="0" eaLnBrk="1" hangingPunct="1">
              <a:buNone/>
            </a:pPr>
            <a:r>
              <a:rPr lang="en-US" altLang="en-US" sz="2400" b="1">
                <a:solidFill>
                  <a:srgbClr val="006E96"/>
                </a:solidFill>
              </a:rPr>
              <a:t>Project</a:t>
            </a:r>
          </a:p>
        </p:txBody>
      </p:sp>
      <p:sp>
        <p:nvSpPr>
          <p:cNvPr id="6" name="Content Placeholder 5"/>
          <p:cNvSpPr>
            <a:spLocks noGrp="1"/>
          </p:cNvSpPr>
          <p:nvPr>
            <p:ph idx="12"/>
          </p:nvPr>
        </p:nvSpPr>
        <p:spPr>
          <a:xfrm>
            <a:off x="4800600" y="2103120"/>
            <a:ext cx="3886200" cy="3840480"/>
          </a:xfrm>
        </p:spPr>
        <p:txBody>
          <a:bodyPr/>
          <a:lstStyle/>
          <a:p>
            <a:pPr eaLnBrk="1" hangingPunct="1">
              <a:buFont typeface="Arial" charset="0"/>
              <a:buChar char="•"/>
            </a:pPr>
            <a:r>
              <a:rPr lang="en-US" altLang="en-US" sz="2000"/>
              <a:t>Project manager identified</a:t>
            </a:r>
          </a:p>
          <a:p>
            <a:pPr eaLnBrk="1" hangingPunct="1">
              <a:buFont typeface="Arial" charset="0"/>
              <a:buChar char="•"/>
            </a:pPr>
            <a:r>
              <a:rPr lang="en-US" altLang="en-US" sz="2000"/>
              <a:t>WBS follows SDLC</a:t>
            </a:r>
          </a:p>
          <a:p>
            <a:pPr eaLnBrk="1" hangingPunct="1">
              <a:buFont typeface="Arial" charset="0"/>
              <a:buChar char="•"/>
            </a:pPr>
            <a:r>
              <a:rPr lang="en-US" altLang="en-US" sz="2000"/>
              <a:t>Responsibility assignment matrix completed</a:t>
            </a:r>
          </a:p>
          <a:p>
            <a:pPr eaLnBrk="1" hangingPunct="1">
              <a:buFont typeface="Arial" charset="0"/>
              <a:buChar char="•"/>
            </a:pPr>
            <a:r>
              <a:rPr lang="en-US" altLang="en-US" sz="2000"/>
              <a:t>List of tasks compiled and predecessors identified</a:t>
            </a:r>
          </a:p>
          <a:p>
            <a:pPr eaLnBrk="1" hangingPunct="1">
              <a:buFont typeface="Arial" charset="0"/>
              <a:buChar char="•"/>
            </a:pPr>
            <a:r>
              <a:rPr lang="en-US" altLang="en-US" sz="2000"/>
              <a:t>Network diagram created</a:t>
            </a:r>
          </a:p>
        </p:txBody>
      </p:sp>
    </p:spTree>
    <p:extLst>
      <p:ext uri="{BB962C8B-B14F-4D97-AF65-F5344CB8AC3E}">
        <p14:creationId xmlns:p14="http://schemas.microsoft.com/office/powerpoint/2010/main" val="4051952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Chapter Concepts</a:t>
            </a:r>
            <a:endParaRPr lang="en-US"/>
          </a:p>
        </p:txBody>
      </p:sp>
      <p:sp>
        <p:nvSpPr>
          <p:cNvPr id="3" name="Content Placeholder 2"/>
          <p:cNvSpPr>
            <a:spLocks noGrp="1"/>
          </p:cNvSpPr>
          <p:nvPr>
            <p:ph idx="1"/>
          </p:nvPr>
        </p:nvSpPr>
        <p:spPr/>
        <p:txBody>
          <a:bodyPr/>
          <a:lstStyle/>
          <a:p>
            <a:pPr eaLnBrk="1" hangingPunct="1">
              <a:spcBef>
                <a:spcPts val="300"/>
              </a:spcBef>
              <a:defRPr/>
            </a:pPr>
            <a:r>
              <a:rPr lang="en-US" sz="2600"/>
              <a:t>Clearly defining the project objective</a:t>
            </a:r>
          </a:p>
          <a:p>
            <a:pPr eaLnBrk="1" hangingPunct="1">
              <a:spcBef>
                <a:spcPts val="300"/>
              </a:spcBef>
              <a:defRPr/>
            </a:pPr>
            <a:r>
              <a:rPr lang="en-US" sz="2600"/>
              <a:t>Preparing a project scope document</a:t>
            </a:r>
          </a:p>
          <a:p>
            <a:pPr eaLnBrk="1" hangingPunct="1">
              <a:spcBef>
                <a:spcPts val="300"/>
              </a:spcBef>
              <a:defRPr/>
            </a:pPr>
            <a:r>
              <a:rPr lang="en-US" sz="2600"/>
              <a:t>Understanding the importance of planning for quality</a:t>
            </a:r>
          </a:p>
          <a:p>
            <a:pPr eaLnBrk="1" hangingPunct="1">
              <a:spcBef>
                <a:spcPts val="300"/>
              </a:spcBef>
              <a:defRPr/>
            </a:pPr>
            <a:r>
              <a:rPr lang="en-US" sz="2600"/>
              <a:t>Creating a work breakdown structure</a:t>
            </a:r>
          </a:p>
          <a:p>
            <a:pPr eaLnBrk="1" hangingPunct="1">
              <a:spcBef>
                <a:spcPts val="300"/>
              </a:spcBef>
              <a:defRPr/>
            </a:pPr>
            <a:r>
              <a:rPr lang="en-US" sz="2600"/>
              <a:t>Assigning responsibility for work items</a:t>
            </a:r>
          </a:p>
          <a:p>
            <a:pPr eaLnBrk="1" hangingPunct="1">
              <a:spcBef>
                <a:spcPts val="300"/>
              </a:spcBef>
              <a:defRPr/>
            </a:pPr>
            <a:r>
              <a:rPr lang="en-US" sz="2600"/>
              <a:t>Defining specific activities</a:t>
            </a:r>
          </a:p>
          <a:p>
            <a:pPr eaLnBrk="1" hangingPunct="1">
              <a:spcBef>
                <a:spcPts val="300"/>
              </a:spcBef>
              <a:defRPr/>
            </a:pPr>
            <a:r>
              <a:rPr lang="en-US" sz="2600"/>
              <a:t>Creating a network diagram</a:t>
            </a:r>
          </a:p>
          <a:p>
            <a:pPr eaLnBrk="1" hangingPunct="1">
              <a:spcBef>
                <a:spcPts val="300"/>
              </a:spcBef>
              <a:defRPr/>
            </a:pPr>
            <a:r>
              <a:rPr lang="en-US" sz="2600"/>
              <a:t>Utilizing a project management methodology called the </a:t>
            </a:r>
            <a:r>
              <a:rPr lang="en-US" sz="2600" i="1"/>
              <a:t>systems development life cycle for information systems development projects</a:t>
            </a:r>
          </a:p>
        </p:txBody>
      </p:sp>
    </p:spTree>
    <p:extLst>
      <p:ext uri="{BB962C8B-B14F-4D97-AF65-F5344CB8AC3E}">
        <p14:creationId xmlns:p14="http://schemas.microsoft.com/office/powerpoint/2010/main" val="266185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altLang="en-US"/>
              <a:t>IS Example: WBS follows SDLC</a:t>
            </a:r>
            <a:endParaRPr lang="en-US"/>
          </a:p>
        </p:txBody>
      </p:sp>
      <p:pic>
        <p:nvPicPr>
          <p:cNvPr id="9218" name="Picture 2" descr="A graphic chart depicts the work breakdown structure for web-based reporting system project.&#10;&#10;The chart shows Web-based Reporting System (Beth) at level 0 followed by 6 activities at level 1 as 1. Problem definition (Beth), 2. System analysis (Jim), 3. System design (Tyler), 4. System development (Hannah), 5. Testing (Maggie), and 6. Implementation (Beth). Each branch at level 1 is further divided into sub branches at level 2 as 1.1 Gather data (Beth), 1.2 Study feasibility (Jack), 1.3 Prepare report, 2.1 Interview user (Jim), 2.2 Study existing system (Steve), 2.3 Define user requirements (Jeff), 2.4 Prepare report (Jim), 3.1 Input and output (Tyler), 3.2 Processing and database (Joe), 3.3 Evaluation (Cathy), 3.4 Prepare report (Sharon), 4.1 Software (Hannah), 4.2 Hardware (Joe), 4.3 Network (Gerri), 4.4 Prepare report (Jack), 5.1 Software (Maggie), 5.2 Hardware (Gene), 5.3 Network (Greg), 5.4 Prepare report (Rose), 6.1 Training (Jim), 6.2 System conversion (Beth), and 6.3 Prepare report (Jack). Also, some branches at level 2 are further divided into sub branches at level 3 as 3.1.1 Menus (Tyler), 3.1.2 Data entry screens (Tyler), 3.1.3 Periodic reports (Steve), 3.1.4 Ad hoc queries (Jeff), 4.1.1 Packaged software (Hannah), and 4.1.2 Customized software (Maggi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81922" y="1958339"/>
            <a:ext cx="8180156" cy="380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464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457200" y="274638"/>
            <a:ext cx="2926080" cy="2544762"/>
          </a:xfrm>
        </p:spPr>
        <p:txBody>
          <a:bodyPr/>
          <a:lstStyle/>
          <a:p>
            <a:r>
              <a:rPr lang="en-US" altLang="en-US"/>
              <a:t>IS Example: Responsibility Assignment Matrix</a:t>
            </a:r>
            <a:endParaRPr lang="en-US"/>
          </a:p>
        </p:txBody>
      </p:sp>
      <p:pic>
        <p:nvPicPr>
          <p:cNvPr id="10242" name="Picture 2" descr="A table shows the responsibility assignment matrix for web-based reporting system project with WBS item in the first column, work item in the second, and person responsible in next five column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191000" y="304799"/>
            <a:ext cx="4038600" cy="5971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896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altLang="en-US"/>
              <a:t>IS Example: Task List and Predecessors</a:t>
            </a:r>
            <a:endParaRPr lang="en-US"/>
          </a:p>
        </p:txBody>
      </p:sp>
      <p:pic>
        <p:nvPicPr>
          <p:cNvPr id="11266" name="Picture 2" descr="A table shows the list of activities in the first column and immediate predecessors in the second column."/>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26481" y="1219200"/>
            <a:ext cx="4891039" cy="4976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6842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altLang="en-US"/>
              <a:t>IS Example: Network Diagram</a:t>
            </a:r>
            <a:endParaRPr lang="en-US"/>
          </a:p>
        </p:txBody>
      </p:sp>
      <p:pic>
        <p:nvPicPr>
          <p:cNvPr id="12290" name="Picture 2" descr="A network diagram for web-based reporting system project.&#10;&#10;Each step of the diagram is represented by a rectangle. The rectangle is divided into four sections. The large section at the top is for activity description. Below this large section are three sections with left most showing the activity number, middle showing the person responsible, and the third section is left blank. The start of the project is marked as “Project Start at 0.” The first two steps are 1. Gather data (Beth) and 2. Study feasibility (Jack). These two steps together lead to 3. Prepare problem definition report (Rose) which leads to 4. Interview users (Jim) and 5. Study existing system (Steve). Step 4 leads to 6. Define user requirements (Jeff) and step 5 and 6 together lead to 7. Prepare system analysis report (Jim). Step 7 leads to 8. Input and output (Tyler) and 9. Processing and database (Joe). Step 8 and 9 together lead to 10. Evaluation (Cathy) which further leads to 11. Prepare system design report (Sharon). Step 11 leads to 12. Software development (Hannah), 13. Hardware development (Joe), and 14. Network development (Gerri). These three steps together lead to 15. Prepare system development report (Jack). Step 15 leads to 16. Software testing (Maggie), 17. Hardware testing (Gene), and 18. Network testing (Greg). These three steps together lead to 19. Prepare testing report (Rose) which further leads to 20. Training (Jim) and 21. System conversion (Beth). These two steps together lead to 22. Prepare implementation report (Jack)."/>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2421788"/>
            <a:ext cx="8229600" cy="2882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431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Project Management Information Systems</a:t>
            </a:r>
            <a:endParaRPr lang="en-US"/>
          </a:p>
        </p:txBody>
      </p:sp>
      <p:sp>
        <p:nvSpPr>
          <p:cNvPr id="3" name="Content Placeholder 2"/>
          <p:cNvSpPr>
            <a:spLocks noGrp="1"/>
          </p:cNvSpPr>
          <p:nvPr>
            <p:ph idx="1"/>
          </p:nvPr>
        </p:nvSpPr>
        <p:spPr/>
        <p:txBody>
          <a:bodyPr/>
          <a:lstStyle/>
          <a:p>
            <a:pPr eaLnBrk="1" hangingPunct="1"/>
            <a:r>
              <a:rPr lang="en-US" altLang="en-US" sz="2600"/>
              <a:t>Wide variety of systems available</a:t>
            </a:r>
          </a:p>
          <a:p>
            <a:pPr eaLnBrk="1" hangingPunct="1"/>
            <a:r>
              <a:rPr lang="en-US" altLang="en-US" sz="2600"/>
              <a:t>Plan and control projects in interactive mode</a:t>
            </a:r>
          </a:p>
          <a:p>
            <a:pPr eaLnBrk="1" hangingPunct="1"/>
            <a:r>
              <a:rPr lang="en-US" altLang="en-US" sz="2600"/>
              <a:t>Plan and test different options</a:t>
            </a:r>
          </a:p>
          <a:p>
            <a:pPr eaLnBrk="1" hangingPunct="1"/>
            <a:r>
              <a:rPr lang="en-US" altLang="en-US" sz="2600"/>
              <a:t>Create reports, diagrams, and charts</a:t>
            </a:r>
          </a:p>
          <a:p>
            <a:pPr eaLnBrk="1" hangingPunct="1"/>
            <a:r>
              <a:rPr lang="en-US" altLang="en-US" sz="2600"/>
              <a:t>Interface with other software applications</a:t>
            </a:r>
          </a:p>
          <a:p>
            <a:pPr eaLnBrk="1" hangingPunct="1"/>
            <a:r>
              <a:rPr lang="en-US" altLang="en-US" sz="2600"/>
              <a:t>Appendix A has additional information</a:t>
            </a:r>
          </a:p>
        </p:txBody>
      </p:sp>
    </p:spTree>
    <p:extLst>
      <p:ext uri="{BB962C8B-B14F-4D97-AF65-F5344CB8AC3E}">
        <p14:creationId xmlns:p14="http://schemas.microsoft.com/office/powerpoint/2010/main" val="2223727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Critical Success Factors </a:t>
            </a:r>
            <a:endParaRPr lang="en-US"/>
          </a:p>
        </p:txBody>
      </p:sp>
      <p:sp>
        <p:nvSpPr>
          <p:cNvPr id="3" name="Content Placeholder 2"/>
          <p:cNvSpPr>
            <a:spLocks noGrp="1"/>
          </p:cNvSpPr>
          <p:nvPr>
            <p:ph idx="1"/>
          </p:nvPr>
        </p:nvSpPr>
        <p:spPr/>
        <p:txBody>
          <a:bodyPr/>
          <a:lstStyle/>
          <a:p>
            <a:pPr eaLnBrk="1" hangingPunct="1">
              <a:spcBef>
                <a:spcPts val="200"/>
              </a:spcBef>
            </a:pPr>
            <a:r>
              <a:rPr lang="en-US" altLang="en-US" sz="1600" b="1"/>
              <a:t>Plan the work and then work the plan</a:t>
            </a:r>
            <a:r>
              <a:rPr lang="en-US" altLang="en-US" sz="1600"/>
              <a:t>. It is important to develop a plan before starting to perform the project. Taking the time to develop a well-thought-out plan is critical to the successful accomplishment of any project.</a:t>
            </a:r>
          </a:p>
          <a:p>
            <a:pPr eaLnBrk="1" hangingPunct="1">
              <a:spcBef>
                <a:spcPts val="200"/>
              </a:spcBef>
            </a:pPr>
            <a:r>
              <a:rPr lang="en-US" altLang="en-US" sz="1600" b="1"/>
              <a:t>Participation builds commitment</a:t>
            </a:r>
            <a:r>
              <a:rPr lang="en-US" altLang="en-US" sz="1600"/>
              <a:t>. By participating in the planning of the work, individuals will become committed to accomplishing it according to the plan.</a:t>
            </a:r>
          </a:p>
          <a:p>
            <a:pPr eaLnBrk="1" hangingPunct="1">
              <a:spcBef>
                <a:spcPts val="200"/>
              </a:spcBef>
            </a:pPr>
            <a:r>
              <a:rPr lang="en-US" altLang="en-US" sz="1600"/>
              <a:t>The project must have a </a:t>
            </a:r>
            <a:r>
              <a:rPr lang="en-US" altLang="en-US" sz="1600" b="1"/>
              <a:t>clear objective </a:t>
            </a:r>
            <a:r>
              <a:rPr lang="en-US" altLang="en-US" sz="1600"/>
              <a:t>of what is to be accomplished. The objective should be defined  in terms of end product or deliverable, schedule, and budget, and it must be agreed upon by the customer and the project team that will perform the project.</a:t>
            </a:r>
          </a:p>
          <a:p>
            <a:pPr eaLnBrk="1" hangingPunct="1">
              <a:spcBef>
                <a:spcPts val="200"/>
              </a:spcBef>
            </a:pPr>
            <a:r>
              <a:rPr lang="en-US" altLang="en-US" sz="1600"/>
              <a:t>The project scope document is valuable for establishing a </a:t>
            </a:r>
            <a:r>
              <a:rPr lang="en-US" altLang="en-US" sz="1600" b="1"/>
              <a:t>common understanding and agreement</a:t>
            </a:r>
            <a:r>
              <a:rPr lang="en-US" altLang="en-US" sz="1600"/>
              <a:t> among project stakeholders regarding the scope of the project.</a:t>
            </a:r>
          </a:p>
          <a:p>
            <a:pPr eaLnBrk="1" hangingPunct="1">
              <a:spcBef>
                <a:spcPts val="200"/>
              </a:spcBef>
            </a:pPr>
            <a:r>
              <a:rPr lang="en-US" altLang="en-US" sz="1600"/>
              <a:t>Having a quality plan at the outset of the project is extremely beneficial because it will help prevent incurring additional costs and schedule extensions due to rework caused by work and deliverables that fail to meet </a:t>
            </a:r>
            <a:r>
              <a:rPr lang="en-US" altLang="en-US" sz="1600" b="1"/>
              <a:t>quality requirements and customer expectations</a:t>
            </a:r>
            <a:r>
              <a:rPr lang="en-US" altLang="en-US" sz="1600"/>
              <a:t>.</a:t>
            </a:r>
          </a:p>
          <a:p>
            <a:pPr eaLnBrk="1" hangingPunct="1">
              <a:spcBef>
                <a:spcPts val="200"/>
              </a:spcBef>
            </a:pPr>
            <a:r>
              <a:rPr lang="en-US" altLang="en-US" sz="1600"/>
              <a:t>The key to quality control is to </a:t>
            </a:r>
            <a:r>
              <a:rPr lang="en-US" altLang="en-US" sz="1600" b="1"/>
              <a:t>monitor the quality </a:t>
            </a:r>
            <a:r>
              <a:rPr lang="en-US" altLang="en-US" sz="1600"/>
              <a:t>of the work early and regularly throughout the performance of the project, rather than waiting until all the work is completed before checking or inspecting for quality.</a:t>
            </a:r>
          </a:p>
          <a:p>
            <a:pPr eaLnBrk="1" hangingPunct="1">
              <a:spcBef>
                <a:spcPts val="200"/>
              </a:spcBef>
            </a:pPr>
            <a:r>
              <a:rPr lang="en-US" altLang="en-US" sz="1600"/>
              <a:t>The </a:t>
            </a:r>
            <a:r>
              <a:rPr lang="en-US" altLang="en-US" sz="1600" b="1"/>
              <a:t>network diagram </a:t>
            </a:r>
            <a:r>
              <a:rPr lang="en-US" altLang="en-US" sz="1600"/>
              <a:t>is also is a communication tool for the project team because it shows who is responsible for each activity and how each person’s work fits into the overall project.</a:t>
            </a:r>
          </a:p>
        </p:txBody>
      </p:sp>
    </p:spTree>
    <p:extLst>
      <p:ext uri="{BB962C8B-B14F-4D97-AF65-F5344CB8AC3E}">
        <p14:creationId xmlns:p14="http://schemas.microsoft.com/office/powerpoint/2010/main" val="652491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Summary</a:t>
            </a:r>
            <a:endParaRPr lang="en-US"/>
          </a:p>
        </p:txBody>
      </p:sp>
      <p:sp>
        <p:nvSpPr>
          <p:cNvPr id="3" name="Content Placeholder 2"/>
          <p:cNvSpPr>
            <a:spLocks noGrp="1"/>
          </p:cNvSpPr>
          <p:nvPr>
            <p:ph idx="1"/>
          </p:nvPr>
        </p:nvSpPr>
        <p:spPr>
          <a:xfrm>
            <a:off x="457200" y="1600200"/>
            <a:ext cx="8321040" cy="4525963"/>
          </a:xfrm>
        </p:spPr>
        <p:txBody>
          <a:bodyPr/>
          <a:lstStyle/>
          <a:p>
            <a:pPr eaLnBrk="1" hangingPunct="1">
              <a:spcBef>
                <a:spcPts val="200"/>
              </a:spcBef>
            </a:pPr>
            <a:r>
              <a:rPr lang="en-US" altLang="en-US" sz="1600"/>
              <a:t>The planning process is based on the project objective, which establishes what is to be accomplished.</a:t>
            </a:r>
          </a:p>
          <a:p>
            <a:pPr eaLnBrk="1" hangingPunct="1">
              <a:spcBef>
                <a:spcPts val="200"/>
              </a:spcBef>
            </a:pPr>
            <a:r>
              <a:rPr lang="en-US" altLang="en-US" sz="1600"/>
              <a:t>The project scope defines what needs to be done.</a:t>
            </a:r>
          </a:p>
          <a:p>
            <a:pPr eaLnBrk="1" hangingPunct="1">
              <a:spcBef>
                <a:spcPts val="200"/>
              </a:spcBef>
            </a:pPr>
            <a:r>
              <a:rPr lang="en-US" altLang="en-US" sz="1600"/>
              <a:t>The project scope document usually contains the customer requirements, statement of work, deliverables, acceptance criteria, and a work breakdown structure.</a:t>
            </a:r>
          </a:p>
          <a:p>
            <a:pPr eaLnBrk="1" hangingPunct="1">
              <a:spcBef>
                <a:spcPts val="200"/>
              </a:spcBef>
            </a:pPr>
            <a:r>
              <a:rPr lang="en-US" altLang="en-US" sz="1600"/>
              <a:t>The quality plan must include or reference the specifications, industry or government standards, and codes that must be used and met during the performance of the project work.</a:t>
            </a:r>
          </a:p>
          <a:p>
            <a:pPr eaLnBrk="1" hangingPunct="1">
              <a:spcBef>
                <a:spcPts val="200"/>
              </a:spcBef>
            </a:pPr>
            <a:r>
              <a:rPr lang="en-US" altLang="en-US" sz="1600"/>
              <a:t>The work breakdown structure establishes the framework for how the work will get done to produce the project deliverables.</a:t>
            </a:r>
          </a:p>
          <a:p>
            <a:pPr eaLnBrk="1" hangingPunct="1">
              <a:spcBef>
                <a:spcPts val="200"/>
              </a:spcBef>
            </a:pPr>
            <a:r>
              <a:rPr lang="en-US" altLang="en-US" sz="1600"/>
              <a:t>A responsibility assignment matrix defines who will be responsible for the work.</a:t>
            </a:r>
          </a:p>
          <a:p>
            <a:pPr eaLnBrk="1" hangingPunct="1">
              <a:spcBef>
                <a:spcPts val="200"/>
              </a:spcBef>
            </a:pPr>
            <a:r>
              <a:rPr lang="en-US" altLang="en-US" sz="1600"/>
              <a:t>Activities define more specifically how the work will get done.</a:t>
            </a:r>
          </a:p>
          <a:p>
            <a:pPr eaLnBrk="1" hangingPunct="1">
              <a:spcBef>
                <a:spcPts val="200"/>
              </a:spcBef>
            </a:pPr>
            <a:r>
              <a:rPr lang="en-US" altLang="en-US" sz="1600"/>
              <a:t>A network diagram defines the sequence of how and when the activities will be performed.</a:t>
            </a:r>
          </a:p>
          <a:p>
            <a:pPr eaLnBrk="1" hangingPunct="1">
              <a:spcBef>
                <a:spcPts val="200"/>
              </a:spcBef>
            </a:pPr>
            <a:r>
              <a:rPr lang="en-US" altLang="en-US" sz="1600"/>
              <a:t>Project planning is a critical activity in developing an information system (IS).</a:t>
            </a:r>
          </a:p>
          <a:p>
            <a:pPr eaLnBrk="1" hangingPunct="1">
              <a:spcBef>
                <a:spcPts val="200"/>
              </a:spcBef>
            </a:pPr>
            <a:r>
              <a:rPr lang="en-US" altLang="en-US" sz="1600"/>
              <a:t>A project management planning tool or methodology, called the systems development life cycle (SDLC), is often used to help plan, execute, and control IS development projects.</a:t>
            </a:r>
          </a:p>
          <a:p>
            <a:pPr eaLnBrk="1" hangingPunct="1">
              <a:spcBef>
                <a:spcPts val="200"/>
              </a:spcBef>
            </a:pPr>
            <a:r>
              <a:rPr lang="en-US" altLang="en-US" sz="1600"/>
              <a:t>Numerous project management information systems are available to help project managers plan, track, and control projects in a completely interactive way.</a:t>
            </a:r>
          </a:p>
        </p:txBody>
      </p:sp>
    </p:spTree>
    <p:extLst>
      <p:ext uri="{BB962C8B-B14F-4D97-AF65-F5344CB8AC3E}">
        <p14:creationId xmlns:p14="http://schemas.microsoft.com/office/powerpoint/2010/main" val="1037456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Learning Outcomes</a:t>
            </a:r>
            <a:endParaRPr lang="en-US"/>
          </a:p>
        </p:txBody>
      </p:sp>
      <p:sp>
        <p:nvSpPr>
          <p:cNvPr id="3" name="Content Placeholder 2"/>
          <p:cNvSpPr>
            <a:spLocks noGrp="1"/>
          </p:cNvSpPr>
          <p:nvPr>
            <p:ph idx="1"/>
          </p:nvPr>
        </p:nvSpPr>
        <p:spPr/>
        <p:txBody>
          <a:bodyPr/>
          <a:lstStyle/>
          <a:p>
            <a:pPr eaLnBrk="1" hangingPunct="1">
              <a:spcBef>
                <a:spcPts val="300"/>
              </a:spcBef>
            </a:pPr>
            <a:r>
              <a:rPr lang="en-US" altLang="en-US" sz="2600"/>
              <a:t>Establish a clear project objective</a:t>
            </a:r>
          </a:p>
          <a:p>
            <a:pPr eaLnBrk="1" hangingPunct="1">
              <a:spcBef>
                <a:spcPts val="300"/>
              </a:spcBef>
            </a:pPr>
            <a:r>
              <a:rPr lang="en-US" altLang="en-US" sz="2600"/>
              <a:t>Prepare a project scope document</a:t>
            </a:r>
          </a:p>
          <a:p>
            <a:pPr eaLnBrk="1" hangingPunct="1">
              <a:spcBef>
                <a:spcPts val="300"/>
              </a:spcBef>
            </a:pPr>
            <a:r>
              <a:rPr lang="en-US" altLang="en-US" sz="2600"/>
              <a:t>Discuss the importance and elements of a project quality plan</a:t>
            </a:r>
          </a:p>
          <a:p>
            <a:pPr eaLnBrk="1" hangingPunct="1">
              <a:spcBef>
                <a:spcPts val="300"/>
              </a:spcBef>
            </a:pPr>
            <a:r>
              <a:rPr lang="en-US" altLang="en-US" sz="2600"/>
              <a:t>Develop a work breakdown structure</a:t>
            </a:r>
          </a:p>
          <a:p>
            <a:pPr eaLnBrk="1" hangingPunct="1">
              <a:spcBef>
                <a:spcPts val="300"/>
              </a:spcBef>
            </a:pPr>
            <a:r>
              <a:rPr lang="en-US" altLang="en-US" sz="2600"/>
              <a:t>Prepare a responsibility assignment matrix</a:t>
            </a:r>
          </a:p>
          <a:p>
            <a:pPr eaLnBrk="1" hangingPunct="1">
              <a:spcBef>
                <a:spcPts val="300"/>
              </a:spcBef>
            </a:pPr>
            <a:r>
              <a:rPr lang="en-US" altLang="en-US" sz="2600"/>
              <a:t>Describe how to define specific activities</a:t>
            </a:r>
          </a:p>
          <a:p>
            <a:pPr eaLnBrk="1" hangingPunct="1">
              <a:spcBef>
                <a:spcPts val="300"/>
              </a:spcBef>
            </a:pPr>
            <a:r>
              <a:rPr lang="en-US" altLang="en-US" sz="2600"/>
              <a:t>Create a network diagram</a:t>
            </a:r>
          </a:p>
        </p:txBody>
      </p:sp>
    </p:spTree>
    <p:extLst>
      <p:ext uri="{BB962C8B-B14F-4D97-AF65-F5344CB8AC3E}">
        <p14:creationId xmlns:p14="http://schemas.microsoft.com/office/powerpoint/2010/main" val="1092506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0" y="838200"/>
            <a:ext cx="4419600" cy="2560320"/>
          </a:xfrm>
        </p:spPr>
        <p:txBody>
          <a:bodyPr>
            <a:normAutofit/>
          </a:bodyPr>
          <a:lstStyle/>
          <a:p>
            <a:r>
              <a:rPr lang="en-US" altLang="en-US" sz="2400"/>
              <a:t>Project Integration Management</a:t>
            </a:r>
            <a:br>
              <a:rPr lang="en-US" altLang="en-US" sz="2400"/>
            </a:br>
            <a:r>
              <a:rPr lang="en-US" altLang="en-US" sz="2400"/>
              <a:t>Project Scope Management</a:t>
            </a:r>
            <a:br>
              <a:rPr lang="en-US" altLang="en-US" sz="2400"/>
            </a:br>
            <a:r>
              <a:rPr lang="en-US" altLang="en-US" sz="2400"/>
              <a:t>Project Quality Management</a:t>
            </a:r>
            <a:br>
              <a:rPr lang="en-US" altLang="en-US" sz="2400"/>
            </a:br>
            <a:r>
              <a:rPr lang="en-US" altLang="en-US" sz="2400"/>
              <a:t>Project Resource Management</a:t>
            </a:r>
            <a:br>
              <a:rPr lang="en-US" altLang="en-US" sz="2400"/>
            </a:br>
            <a:r>
              <a:rPr lang="en-US" altLang="en-US" sz="2400"/>
              <a:t>Project Schedule Management</a:t>
            </a:r>
            <a:endParaRPr lang="en-US" sz="2400"/>
          </a:p>
        </p:txBody>
      </p:sp>
      <p:sp>
        <p:nvSpPr>
          <p:cNvPr id="5" name="Text Placeholder 2"/>
          <p:cNvSpPr>
            <a:spLocks noGrp="1"/>
          </p:cNvSpPr>
          <p:nvPr>
            <p:ph type="body" idx="1"/>
          </p:nvPr>
        </p:nvSpPr>
        <p:spPr/>
        <p:txBody>
          <a:bodyPr/>
          <a:lstStyle/>
          <a:p>
            <a:pPr eaLnBrk="1" hangingPunct="1"/>
            <a:r>
              <a:rPr lang="en-US" altLang="en-US"/>
              <a:t>Project Management Knowledge Areas from </a:t>
            </a:r>
            <a:r>
              <a:rPr lang="en-US" altLang="en-US" i="1"/>
              <a:t>PMBOK® Guide</a:t>
            </a:r>
          </a:p>
        </p:txBody>
      </p:sp>
    </p:spTree>
    <p:extLst>
      <p:ext uri="{BB962C8B-B14F-4D97-AF65-F5344CB8AC3E}">
        <p14:creationId xmlns:p14="http://schemas.microsoft.com/office/powerpoint/2010/main" val="1599929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Establish Project Objective</a:t>
            </a:r>
            <a:endParaRPr lang="en-US"/>
          </a:p>
        </p:txBody>
      </p:sp>
      <p:sp>
        <p:nvSpPr>
          <p:cNvPr id="3" name="Content Placeholder 2"/>
          <p:cNvSpPr>
            <a:spLocks noGrp="1"/>
          </p:cNvSpPr>
          <p:nvPr>
            <p:ph idx="1"/>
          </p:nvPr>
        </p:nvSpPr>
        <p:spPr/>
        <p:txBody>
          <a:bodyPr/>
          <a:lstStyle/>
          <a:p>
            <a:pPr eaLnBrk="1" hangingPunct="1">
              <a:spcBef>
                <a:spcPts val="300"/>
              </a:spcBef>
            </a:pPr>
            <a:r>
              <a:rPr lang="en-US" altLang="en-US"/>
              <a:t>Planning process is based on the project objective</a:t>
            </a:r>
          </a:p>
          <a:p>
            <a:pPr lvl="1" eaLnBrk="1" hangingPunct="1">
              <a:spcBef>
                <a:spcPts val="300"/>
              </a:spcBef>
              <a:buFont typeface="Arial" panose="020B0604020202020204" pitchFamily="34" charset="0"/>
              <a:buChar char="•"/>
            </a:pPr>
            <a:r>
              <a:rPr lang="en-US" altLang="en-US"/>
              <a:t>Establishes what is to be accomplished</a:t>
            </a:r>
          </a:p>
          <a:p>
            <a:pPr lvl="1" eaLnBrk="1" hangingPunct="1">
              <a:spcBef>
                <a:spcPts val="300"/>
              </a:spcBef>
              <a:buFont typeface="Arial" panose="020B0604020202020204" pitchFamily="34" charset="0"/>
              <a:buChar char="•"/>
            </a:pPr>
            <a:r>
              <a:rPr lang="en-US" altLang="en-US"/>
              <a:t>Often stated in the project charter or RFP</a:t>
            </a:r>
          </a:p>
          <a:p>
            <a:pPr lvl="1" eaLnBrk="1" hangingPunct="1">
              <a:spcBef>
                <a:spcPts val="300"/>
              </a:spcBef>
              <a:buFont typeface="Arial" panose="020B0604020202020204" pitchFamily="34" charset="0"/>
              <a:buChar char="•"/>
            </a:pPr>
            <a:r>
              <a:rPr lang="en-US" altLang="en-US"/>
              <a:t>Is the tangible end product</a:t>
            </a:r>
          </a:p>
          <a:p>
            <a:pPr eaLnBrk="1" hangingPunct="1">
              <a:spcBef>
                <a:spcPts val="300"/>
              </a:spcBef>
            </a:pPr>
            <a:r>
              <a:rPr lang="en-US" altLang="en-US"/>
              <a:t>Project objective includes</a:t>
            </a:r>
          </a:p>
          <a:p>
            <a:pPr lvl="1" eaLnBrk="1" hangingPunct="1">
              <a:spcBef>
                <a:spcPts val="300"/>
              </a:spcBef>
              <a:buFont typeface="Arial" panose="020B0604020202020204" pitchFamily="34" charset="0"/>
              <a:buChar char="•"/>
            </a:pPr>
            <a:r>
              <a:rPr lang="en-US" altLang="en-US"/>
              <a:t>Expected benefits</a:t>
            </a:r>
          </a:p>
          <a:p>
            <a:pPr lvl="1" eaLnBrk="1" hangingPunct="1">
              <a:spcBef>
                <a:spcPts val="300"/>
              </a:spcBef>
              <a:buFont typeface="Arial" panose="020B0604020202020204" pitchFamily="34" charset="0"/>
              <a:buChar char="•"/>
            </a:pPr>
            <a:r>
              <a:rPr lang="en-US" altLang="en-US"/>
              <a:t>Primary project end product or deliverable</a:t>
            </a:r>
          </a:p>
          <a:p>
            <a:pPr lvl="1" eaLnBrk="1" hangingPunct="1">
              <a:spcBef>
                <a:spcPts val="300"/>
              </a:spcBef>
              <a:buFont typeface="Arial" panose="020B0604020202020204" pitchFamily="34" charset="0"/>
              <a:buChar char="•"/>
            </a:pPr>
            <a:r>
              <a:rPr lang="en-US" altLang="en-US"/>
              <a:t>Date required to be completed</a:t>
            </a:r>
          </a:p>
          <a:p>
            <a:pPr lvl="1" eaLnBrk="1" hangingPunct="1">
              <a:spcBef>
                <a:spcPts val="300"/>
              </a:spcBef>
              <a:buFont typeface="Arial" panose="020B0604020202020204" pitchFamily="34" charset="0"/>
              <a:buChar char="•"/>
            </a:pPr>
            <a:r>
              <a:rPr lang="en-US" altLang="en-US"/>
              <a:t>Budget</a:t>
            </a:r>
          </a:p>
          <a:p>
            <a:pPr eaLnBrk="1" hangingPunct="1">
              <a:spcBef>
                <a:spcPts val="300"/>
              </a:spcBef>
            </a:pPr>
            <a:r>
              <a:rPr lang="en-US" altLang="en-US"/>
              <a:t>Changes agreed upon by customer and contractor</a:t>
            </a:r>
          </a:p>
        </p:txBody>
      </p:sp>
    </p:spTree>
    <p:extLst>
      <p:ext uri="{BB962C8B-B14F-4D97-AF65-F5344CB8AC3E}">
        <p14:creationId xmlns:p14="http://schemas.microsoft.com/office/powerpoint/2010/main" val="522632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Define Project Scope</a:t>
            </a:r>
            <a:endParaRPr lang="en-US"/>
          </a:p>
        </p:txBody>
      </p:sp>
      <p:sp>
        <p:nvSpPr>
          <p:cNvPr id="4" name="Content Placeholder 2"/>
          <p:cNvSpPr>
            <a:spLocks noGrp="1"/>
          </p:cNvSpPr>
          <p:nvPr>
            <p:ph idx="1"/>
          </p:nvPr>
        </p:nvSpPr>
        <p:spPr>
          <a:xfrm>
            <a:off x="457200" y="1600201"/>
            <a:ext cx="3048000" cy="457200"/>
          </a:xfrm>
        </p:spPr>
        <p:txBody>
          <a:bodyPr/>
          <a:lstStyle/>
          <a:p>
            <a:pPr marL="0" indent="0" eaLnBrk="1" hangingPunct="1">
              <a:buNone/>
            </a:pPr>
            <a:r>
              <a:rPr lang="en-US" altLang="en-US" sz="2400" b="1">
                <a:solidFill>
                  <a:srgbClr val="006E96"/>
                </a:solidFill>
              </a:rPr>
              <a:t>Project Scope</a:t>
            </a:r>
          </a:p>
        </p:txBody>
      </p:sp>
      <p:sp>
        <p:nvSpPr>
          <p:cNvPr id="5" name="Content Placeholder 3"/>
          <p:cNvSpPr>
            <a:spLocks noGrp="1"/>
          </p:cNvSpPr>
          <p:nvPr>
            <p:ph idx="10"/>
          </p:nvPr>
        </p:nvSpPr>
        <p:spPr>
          <a:xfrm>
            <a:off x="4724400" y="1600200"/>
            <a:ext cx="3962400" cy="457200"/>
          </a:xfrm>
        </p:spPr>
        <p:txBody>
          <a:bodyPr/>
          <a:lstStyle/>
          <a:p>
            <a:pPr marL="0" indent="0" eaLnBrk="1" hangingPunct="1">
              <a:buNone/>
            </a:pPr>
            <a:r>
              <a:rPr lang="en-US" altLang="en-US" sz="2400" b="1">
                <a:solidFill>
                  <a:srgbClr val="006E96"/>
                </a:solidFill>
              </a:rPr>
              <a:t>Project Scope Document</a:t>
            </a:r>
          </a:p>
        </p:txBody>
      </p:sp>
      <p:sp>
        <p:nvSpPr>
          <p:cNvPr id="6" name="Content Placeholder 4"/>
          <p:cNvSpPr>
            <a:spLocks noGrp="1"/>
          </p:cNvSpPr>
          <p:nvPr>
            <p:ph idx="11"/>
          </p:nvPr>
        </p:nvSpPr>
        <p:spPr>
          <a:xfrm>
            <a:off x="457200" y="2133600"/>
            <a:ext cx="3886200" cy="3505200"/>
          </a:xfrm>
        </p:spPr>
        <p:txBody>
          <a:bodyPr/>
          <a:lstStyle/>
          <a:p>
            <a:pPr eaLnBrk="1" hangingPunct="1">
              <a:buFont typeface="Arial" charset="0"/>
              <a:buChar char="•"/>
            </a:pPr>
            <a:r>
              <a:rPr lang="en-US" altLang="en-US" sz="2400"/>
              <a:t>Defines what needs done</a:t>
            </a:r>
          </a:p>
          <a:p>
            <a:pPr eaLnBrk="1" hangingPunct="1">
              <a:buFont typeface="Arial" charset="0"/>
              <a:buChar char="•"/>
            </a:pPr>
            <a:r>
              <a:rPr lang="en-US" altLang="en-US" sz="2400"/>
              <a:t>Includes </a:t>
            </a:r>
          </a:p>
          <a:p>
            <a:pPr lvl="1" eaLnBrk="1" hangingPunct="1"/>
            <a:r>
              <a:rPr lang="en-US" altLang="en-US" sz="2000"/>
              <a:t>Items contained in project charter, RFP, proposal</a:t>
            </a:r>
          </a:p>
          <a:p>
            <a:pPr lvl="1" eaLnBrk="1" hangingPunct="1"/>
            <a:r>
              <a:rPr lang="en-US" altLang="en-US" sz="2000"/>
              <a:t>More detail</a:t>
            </a:r>
          </a:p>
          <a:p>
            <a:pPr eaLnBrk="1" hangingPunct="1">
              <a:buFont typeface="Arial" charset="0"/>
              <a:buChar char="•"/>
            </a:pPr>
            <a:r>
              <a:rPr lang="en-US" altLang="en-US" sz="2400"/>
              <a:t>Establishes common understanding of scope with stakeholders</a:t>
            </a:r>
          </a:p>
        </p:txBody>
      </p:sp>
      <p:sp>
        <p:nvSpPr>
          <p:cNvPr id="7" name="Content Placeholder 5"/>
          <p:cNvSpPr>
            <a:spLocks noGrp="1"/>
          </p:cNvSpPr>
          <p:nvPr>
            <p:ph idx="12"/>
          </p:nvPr>
        </p:nvSpPr>
        <p:spPr>
          <a:xfrm>
            <a:off x="4724400" y="2133600"/>
            <a:ext cx="3733800" cy="3657600"/>
          </a:xfrm>
        </p:spPr>
        <p:txBody>
          <a:bodyPr/>
          <a:lstStyle/>
          <a:p>
            <a:pPr eaLnBrk="1" hangingPunct="1">
              <a:buFont typeface="Arial" charset="0"/>
              <a:buChar char="•"/>
            </a:pPr>
            <a:r>
              <a:rPr lang="en-US" altLang="en-US" sz="2400"/>
              <a:t>Usually contains</a:t>
            </a:r>
          </a:p>
          <a:p>
            <a:pPr lvl="1" eaLnBrk="1" hangingPunct="1">
              <a:buFont typeface="Arial" charset="0"/>
              <a:buChar char="•"/>
            </a:pPr>
            <a:r>
              <a:rPr lang="en-US" altLang="en-US" sz="2000"/>
              <a:t>Customer requirements</a:t>
            </a:r>
          </a:p>
          <a:p>
            <a:pPr lvl="1" eaLnBrk="1" hangingPunct="1">
              <a:buFont typeface="Arial" charset="0"/>
              <a:buChar char="•"/>
            </a:pPr>
            <a:r>
              <a:rPr lang="en-US" altLang="en-US" sz="2000"/>
              <a:t>Statement of Work</a:t>
            </a:r>
          </a:p>
          <a:p>
            <a:pPr lvl="1" eaLnBrk="1" hangingPunct="1">
              <a:buFont typeface="Arial" charset="0"/>
              <a:buChar char="•"/>
            </a:pPr>
            <a:r>
              <a:rPr lang="en-US" altLang="en-US" sz="2000"/>
              <a:t>Deliverables</a:t>
            </a:r>
          </a:p>
          <a:p>
            <a:pPr lvl="1" eaLnBrk="1" hangingPunct="1">
              <a:buFont typeface="Arial" charset="0"/>
              <a:buChar char="•"/>
            </a:pPr>
            <a:r>
              <a:rPr lang="en-US" altLang="en-US" sz="2000"/>
              <a:t>Acceptance Criteria</a:t>
            </a:r>
          </a:p>
          <a:p>
            <a:pPr lvl="1" eaLnBrk="1" hangingPunct="1">
              <a:buFont typeface="Arial" charset="0"/>
              <a:buChar char="•"/>
            </a:pPr>
            <a:r>
              <a:rPr lang="en-US" altLang="en-US" sz="2000"/>
              <a:t>Work Breakdown Structure</a:t>
            </a:r>
          </a:p>
          <a:p>
            <a:pPr eaLnBrk="1" hangingPunct="1">
              <a:buFont typeface="Arial" charset="0"/>
              <a:buChar char="•"/>
            </a:pPr>
            <a:r>
              <a:rPr lang="en-US" altLang="en-US" sz="2400"/>
              <a:t>Establishes baseline</a:t>
            </a:r>
          </a:p>
          <a:p>
            <a:pPr eaLnBrk="1" hangingPunct="1">
              <a:buFont typeface="Arial" charset="0"/>
              <a:buChar char="•"/>
            </a:pPr>
            <a:r>
              <a:rPr lang="en-US" altLang="en-US" sz="2400"/>
              <a:t>Change control system to avoid scope creep</a:t>
            </a:r>
          </a:p>
        </p:txBody>
      </p:sp>
    </p:spTree>
    <p:extLst>
      <p:ext uri="{BB962C8B-B14F-4D97-AF65-F5344CB8AC3E}">
        <p14:creationId xmlns:p14="http://schemas.microsoft.com/office/powerpoint/2010/main" val="2507415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Plan for Quality</a:t>
            </a:r>
            <a:endParaRPr lang="en-US"/>
          </a:p>
        </p:txBody>
      </p:sp>
      <p:sp>
        <p:nvSpPr>
          <p:cNvPr id="3" name="Content Placeholder 2"/>
          <p:cNvSpPr>
            <a:spLocks noGrp="1"/>
          </p:cNvSpPr>
          <p:nvPr>
            <p:ph idx="1"/>
          </p:nvPr>
        </p:nvSpPr>
        <p:spPr/>
        <p:txBody>
          <a:bodyPr/>
          <a:lstStyle/>
          <a:p>
            <a:pPr eaLnBrk="1" hangingPunct="1"/>
            <a:r>
              <a:rPr lang="en-US" altLang="en-US" sz="2600"/>
              <a:t>Complete work according to specifications and standards</a:t>
            </a:r>
          </a:p>
          <a:p>
            <a:pPr eaLnBrk="1" hangingPunct="1"/>
            <a:r>
              <a:rPr lang="en-US" altLang="en-US" sz="2600"/>
              <a:t>Plan for assuring quality as project progresses</a:t>
            </a:r>
          </a:p>
          <a:p>
            <a:pPr eaLnBrk="1" hangingPunct="1"/>
            <a:r>
              <a:rPr lang="en-US" altLang="en-US" sz="2600"/>
              <a:t>Include</a:t>
            </a:r>
          </a:p>
          <a:p>
            <a:pPr lvl="1" eaLnBrk="1" hangingPunct="1">
              <a:buFont typeface="Arial" panose="020B0604020202020204" pitchFamily="34" charset="0"/>
              <a:buChar char="•"/>
            </a:pPr>
            <a:r>
              <a:rPr lang="en-US" altLang="en-US"/>
              <a:t>References for specifications and standards</a:t>
            </a:r>
          </a:p>
          <a:p>
            <a:pPr lvl="1" eaLnBrk="1" hangingPunct="1">
              <a:buFont typeface="Arial" panose="020B0604020202020204" pitchFamily="34" charset="0"/>
              <a:buChar char="•"/>
            </a:pPr>
            <a:r>
              <a:rPr lang="en-US" altLang="en-US"/>
              <a:t>Written procedures for quality tools and techniques</a:t>
            </a:r>
          </a:p>
          <a:p>
            <a:pPr eaLnBrk="1" hangingPunct="1"/>
            <a:r>
              <a:rPr lang="en-US" altLang="en-US" sz="2600"/>
              <a:t>Key aspects</a:t>
            </a:r>
          </a:p>
          <a:p>
            <a:pPr lvl="1" eaLnBrk="1" hangingPunct="1">
              <a:buFont typeface="Arial" panose="020B0604020202020204" pitchFamily="34" charset="0"/>
              <a:buChar char="•"/>
            </a:pPr>
            <a:r>
              <a:rPr lang="en-US" altLang="en-US"/>
              <a:t>Monitor as the project progresses</a:t>
            </a:r>
          </a:p>
          <a:p>
            <a:pPr lvl="1" eaLnBrk="1" hangingPunct="1">
              <a:buFont typeface="Arial" panose="020B0604020202020204" pitchFamily="34" charset="0"/>
              <a:buChar char="•"/>
            </a:pPr>
            <a:r>
              <a:rPr lang="en-US" altLang="en-US"/>
              <a:t>Do work right the first time rather than rework</a:t>
            </a:r>
          </a:p>
        </p:txBody>
      </p:sp>
    </p:spTree>
    <p:extLst>
      <p:ext uri="{BB962C8B-B14F-4D97-AF65-F5344CB8AC3E}">
        <p14:creationId xmlns:p14="http://schemas.microsoft.com/office/powerpoint/2010/main" val="1799625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Create Work Breakdown Structure</a:t>
            </a:r>
            <a:endParaRPr lang="en-US"/>
          </a:p>
        </p:txBody>
      </p:sp>
      <p:sp>
        <p:nvSpPr>
          <p:cNvPr id="3" name="Content Placeholder 2"/>
          <p:cNvSpPr>
            <a:spLocks noGrp="1"/>
          </p:cNvSpPr>
          <p:nvPr>
            <p:ph idx="1"/>
          </p:nvPr>
        </p:nvSpPr>
        <p:spPr/>
        <p:txBody>
          <a:bodyPr/>
          <a:lstStyle/>
          <a:p>
            <a:pPr eaLnBrk="1" hangingPunct="1"/>
            <a:r>
              <a:rPr lang="en-US" altLang="en-US" sz="2600"/>
              <a:t>Deliverable-oriented hierarchical decomposition </a:t>
            </a:r>
          </a:p>
          <a:p>
            <a:pPr eaLnBrk="1" hangingPunct="1"/>
            <a:r>
              <a:rPr lang="en-US" altLang="en-US" sz="2600"/>
              <a:t>Organize project work and deliverables</a:t>
            </a:r>
          </a:p>
          <a:p>
            <a:pPr eaLnBrk="1" hangingPunct="1"/>
            <a:r>
              <a:rPr lang="en-US" altLang="en-US" sz="2600"/>
              <a:t>Create logical groupings</a:t>
            </a:r>
          </a:p>
          <a:p>
            <a:pPr eaLnBrk="1" hangingPunct="1"/>
            <a:r>
              <a:rPr lang="en-US" altLang="en-US" sz="2600"/>
              <a:t>Subdivide into more manageable components</a:t>
            </a:r>
          </a:p>
          <a:p>
            <a:pPr lvl="1" eaLnBrk="1" hangingPunct="1">
              <a:buFont typeface="Arial" panose="020B0604020202020204" pitchFamily="34" charset="0"/>
              <a:buChar char="•"/>
            </a:pPr>
            <a:r>
              <a:rPr lang="en-US" altLang="en-US"/>
              <a:t>Deliverable is output of work package</a:t>
            </a:r>
          </a:p>
          <a:p>
            <a:pPr lvl="1" eaLnBrk="1" hangingPunct="1">
              <a:buFont typeface="Arial" panose="020B0604020202020204" pitchFamily="34" charset="0"/>
              <a:buChar char="•"/>
            </a:pPr>
            <a:r>
              <a:rPr lang="en-US" altLang="en-US"/>
              <a:t>Resource requirements and durations can be assigned</a:t>
            </a:r>
          </a:p>
          <a:p>
            <a:pPr lvl="1" eaLnBrk="1" hangingPunct="1">
              <a:buFont typeface="Arial" panose="020B0604020202020204" pitchFamily="34" charset="0"/>
              <a:buChar char="•"/>
            </a:pPr>
            <a:r>
              <a:rPr lang="en-US" altLang="en-US"/>
              <a:t>Accountability can be assigned</a:t>
            </a:r>
          </a:p>
          <a:p>
            <a:pPr lvl="1" eaLnBrk="1" hangingPunct="1">
              <a:buFont typeface="Arial" panose="020B0604020202020204" pitchFamily="34" charset="0"/>
              <a:buChar char="•"/>
            </a:pPr>
            <a:r>
              <a:rPr lang="en-US" altLang="en-US"/>
              <a:t>Project manager can monitor and control</a:t>
            </a:r>
            <a:endParaRPr lang="en-US" altLang="en-US" sz="2000"/>
          </a:p>
          <a:p>
            <a:pPr eaLnBrk="1" hangingPunct="1"/>
            <a:r>
              <a:rPr lang="en-US" altLang="en-US" sz="2600"/>
              <a:t>Graphic chart or indentured list</a:t>
            </a:r>
          </a:p>
        </p:txBody>
      </p:sp>
    </p:spTree>
    <p:extLst>
      <p:ext uri="{BB962C8B-B14F-4D97-AF65-F5344CB8AC3E}">
        <p14:creationId xmlns:p14="http://schemas.microsoft.com/office/powerpoint/2010/main" val="2775711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WBS with Breakdown to Different Levels</a:t>
            </a:r>
            <a:endParaRPr lang="en-US"/>
          </a:p>
        </p:txBody>
      </p:sp>
      <p:pic>
        <p:nvPicPr>
          <p:cNvPr id="1026" name="Picture 2" descr="A graphic chart depicts the work breakdown structure for festive project.&#10;&#10;The chart shows Festival (Lynn) at the top as level 0. At the level 1 the 7 branches are 1. Promotion (Lynn), 2. Volunteers (Beth), 3. Games (Steve), 4. Rides (Pat), 5. Entertainment (Jeff), 6. Food (Bill), and 7. Services (Jack). At level, each branch (except branch 2) of level 1 is further divided into sub branches as 1.1 Newspaper Ads (Lynn), 1.2 Posters (Keith), 1.3 Tickets (Andrea), 3.1 Booths (Jim), 3.2 Games (Steve), 3.3 Prize (Jeff), 4.1 Amusement Contractor (Pat), 4.2 Permits (Neil), 5.1 Performers (Jeff), 5.2 Grandstand (Jim), 6.1 Food (Bill), 6.2 Facilities (Chris), 7.1 Parking (Steve), 7.2 Clean up (Tyler), 7.3 Restroom facilities (Jack), and 7.4 Securities (Rose). At level 3 some branches are further divided into sub branches as 5.2.1 Stage (Jim), 5.2.2 Audio and Lighting (Joe), 5.2.3 Seating (Jim), 6.2.1 Food Booths (Chris), 6.2.2 Cooking equipment (Bill), 6.2.3 Eating Areas (Jim), 7.2.1 Container (Tyler), 7.2.2 Contractor (Damian), 7.3.1 Restrooms (Jack), and 7.3.2 First Aid Station (Beth)."/>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524000"/>
            <a:ext cx="8229600" cy="4473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225017"/>
      </p:ext>
    </p:extLst>
  </p:cSld>
  <p:clrMapOvr>
    <a:masterClrMapping/>
  </p:clrMapOvr>
</p:sld>
</file>

<file path=ppt/theme/theme1.xml><?xml version="1.0" encoding="utf-8"?>
<a:theme xmlns:a="http://schemas.openxmlformats.org/drawingml/2006/main" name="68347_Ppp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A31BA118F8A142A7D3E547CF248573" ma:contentTypeVersion="6" ma:contentTypeDescription="Create a new document." ma:contentTypeScope="" ma:versionID="82236b2ef7bf14ca360078722ca52a7e">
  <xsd:schema xmlns:xsd="http://www.w3.org/2001/XMLSchema" xmlns:xs="http://www.w3.org/2001/XMLSchema" xmlns:p="http://schemas.microsoft.com/office/2006/metadata/properties" xmlns:ns2="a098d574-5fae-42c7-a488-899181fcb23a" xmlns:ns3="1f9aca00-3300-4ed4-9d0d-3035f4e80f16" targetNamespace="http://schemas.microsoft.com/office/2006/metadata/properties" ma:root="true" ma:fieldsID="452d3196cc951b8b31812ba886389eac" ns2:_="" ns3:_="">
    <xsd:import namespace="a098d574-5fae-42c7-a488-899181fcb23a"/>
    <xsd:import namespace="1f9aca00-3300-4ed4-9d0d-3035f4e80f1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98d574-5fae-42c7-a488-899181fcb23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f9aca00-3300-4ed4-9d0d-3035f4e80f1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3832E0-D16A-4B63-B0F4-B80B0A208E79}"/>
</file>

<file path=customXml/itemProps2.xml><?xml version="1.0" encoding="utf-8"?>
<ds:datastoreItem xmlns:ds="http://schemas.openxmlformats.org/officeDocument/2006/customXml" ds:itemID="{89435808-22D8-425D-8A2C-EA2EE3863E1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5BA8481-340A-42AE-A4BD-17AD05276BD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68347_Pppt_template</Template>
  <Application>Microsoft Office PowerPoint</Application>
  <PresentationFormat>On-screen Show (4:3)</PresentationFormat>
  <Slides>26</Slides>
  <Notes>26</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68347_Pppt_template</vt:lpstr>
      <vt:lpstr>CHAPTER 4</vt:lpstr>
      <vt:lpstr>Chapter Concepts</vt:lpstr>
      <vt:lpstr>Learning Outcomes</vt:lpstr>
      <vt:lpstr>Project Integration Management Project Scope Management Project Quality Management Project Resource Management Project Schedule Management</vt:lpstr>
      <vt:lpstr>Establish Project Objective</vt:lpstr>
      <vt:lpstr>Define Project Scope</vt:lpstr>
      <vt:lpstr>Plan for Quality</vt:lpstr>
      <vt:lpstr>Create Work Breakdown Structure</vt:lpstr>
      <vt:lpstr>WBS with Breakdown to Different Levels</vt:lpstr>
      <vt:lpstr>WBS</vt:lpstr>
      <vt:lpstr>Assign Responsibility</vt:lpstr>
      <vt:lpstr>Define Activities</vt:lpstr>
      <vt:lpstr>Sequence Activities</vt:lpstr>
      <vt:lpstr>Network Principles</vt:lpstr>
      <vt:lpstr>Loops</vt:lpstr>
      <vt:lpstr>Laddering</vt:lpstr>
      <vt:lpstr>Create Network Diagram</vt:lpstr>
      <vt:lpstr>Planning  for Information Systems Development</vt:lpstr>
      <vt:lpstr>An IS Example: Internet Applications Development for ABC Office Designs</vt:lpstr>
      <vt:lpstr>IS Example: WBS follows SDLC</vt:lpstr>
      <vt:lpstr>IS Example: Responsibility Assignment Matrix</vt:lpstr>
      <vt:lpstr>IS Example: Task List and Predecessors</vt:lpstr>
      <vt:lpstr>IS Example: Network Diagram</vt:lpstr>
      <vt:lpstr>Project Management Information Systems</vt:lpstr>
      <vt:lpstr>Critical Success Factors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Rose</dc:creator>
  <cp:revision>1</cp:revision>
  <dcterms:created xsi:type="dcterms:W3CDTF">2010-12-13T04:11:14Z</dcterms:created>
  <dcterms:modified xsi:type="dcterms:W3CDTF">2024-02-29T06:45:16Z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0x010100E7A31BA118F8A142A7D3E547CF248573</vt:lpwstr>
  </property>
</Properties>
</file>