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31.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47.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8.xml" ContentType="application/vnd.openxmlformats-officedocument.presentationml.slide+xml"/>
  <Override PartName="/ppt/slides/slide35.xml" ContentType="application/vnd.openxmlformats-officedocument.presentationml.slide+xml"/>
  <Override PartName="/ppt/slides/slide40.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Masters/slideMaster1.xml" ContentType="application/vnd.openxmlformats-officedocument.presentationml.slideMaster+xml"/>
  <Override PartName="/ppt/notesSlides/notesSlide15.xml" ContentType="application/vnd.openxmlformats-officedocument.presentationml.notesSlide+xml"/>
  <Override PartName="/ppt/notesSlides/notesSlide32.xml" ContentType="application/vnd.openxmlformats-officedocument.presentationml.notesSlide+xml"/>
  <Override PartName="/ppt/notesSlides/notesSlide5.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6.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4.xml" ContentType="application/vnd.openxmlformats-officedocument.presentationml.notesSlide+xml"/>
  <Override PartName="/ppt/notesSlides/notesSlide33.xml" ContentType="application/vnd.openxmlformats-officedocument.presentationml.notesSlide+xml"/>
  <Override PartName="/ppt/notesSlides/notesSlide3.xml" ContentType="application/vnd.openxmlformats-officedocument.presentationml.notesSlide+xml"/>
  <Override PartName="/ppt/notesSlides/notesSlide14.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1.xml" ContentType="application/vnd.openxmlformats-officedocument.presentationml.notesSlide+xml"/>
  <Override PartName="/ppt/notesSlides/notesSlide34.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27.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40.xml" ContentType="application/vnd.openxmlformats-officedocument.presentationml.notesSlide+xml"/>
  <Override PartName="/ppt/slideLayouts/slideLayout5.xml" ContentType="application/vnd.openxmlformats-officedocument.presentationml.slideLayout+xml"/>
  <Override PartName="/ppt/notesSlides/notesSlide54.xml" ContentType="application/vnd.openxmlformats-officedocument.presentationml.notesSlide+xml"/>
  <Override PartName="/ppt/slideLayouts/slideLayout6.xml" ContentType="application/vnd.openxmlformats-officedocument.presentationml.slideLayout+xml"/>
  <Override PartName="/ppt/notesSlides/notesSlide53.xml" ContentType="application/vnd.openxmlformats-officedocument.presentationml.notesSlide+xml"/>
  <Override PartName="/ppt/slideLayouts/slideLayout7.xml" ContentType="application/vnd.openxmlformats-officedocument.presentationml.slideLayout+xml"/>
  <Override PartName="/ppt/notesSlides/notesSlide52.xml" ContentType="application/vnd.openxmlformats-officedocument.presentationml.notesSlide+xml"/>
  <Override PartName="/ppt/slideLayouts/slideLayout16.xml" ContentType="application/vnd.openxmlformats-officedocument.presentationml.slideLayout+xml"/>
  <Override PartName="/ppt/notesSlides/notesSlide51.xml" ContentType="application/vnd.openxmlformats-officedocument.presentationml.notesSlide+xml"/>
  <Override PartName="/ppt/notesSlides/notesSlide55.xml" ContentType="application/vnd.openxmlformats-officedocument.presentationml.notesSlide+xml"/>
  <Override PartName="/ppt/slideLayouts/slideLayout4.xml" ContentType="application/vnd.openxmlformats-officedocument.presentationml.slideLayout+xml"/>
  <Override PartName="/ppt/notesSlides/notesSlide5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notesSlides/notesSlide61.xml" ContentType="application/vnd.openxmlformats-officedocument.presentationml.notesSlide+xml"/>
  <Override PartName="/ppt/notesSlides/notesSlide60.xml" ContentType="application/vnd.openxmlformats-officedocument.presentationml.notesSlide+xml"/>
  <Override PartName="/ppt/notesSlides/notesSlide59.xml" ContentType="application/vnd.openxmlformats-officedocument.presentationml.notesSlide+xml"/>
  <Override PartName="/ppt/notesSlides/notesSlide58.xml" ContentType="application/vnd.openxmlformats-officedocument.presentationml.notesSlide+xml"/>
  <Override PartName="/ppt/notesSlides/notesSlide57.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notesSlides/notesSlide50.xml" ContentType="application/vnd.openxmlformats-officedocument.presentationml.notesSlide+xml"/>
  <Override PartName="/ppt/notesSlides/notesSlide44.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42.xml" ContentType="application/vnd.openxmlformats-officedocument.presentationml.notesSlide+xml"/>
  <Override PartName="/ppt/slideLayouts/slideLayout15.xml" ContentType="application/vnd.openxmlformats-officedocument.presentationml.slideLayout+xml"/>
  <Override PartName="/ppt/notesSlides/notesSlide41.xml" ContentType="application/vnd.openxmlformats-officedocument.presentationml.notesSlide+xml"/>
  <Override PartName="/ppt/slideLayouts/slideLayout12.xml" ContentType="application/vnd.openxmlformats-officedocument.presentationml.slideLayout+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0"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3" r:id="rId38"/>
    <p:sldId id="290" r:id="rId39"/>
    <p:sldId id="294" r:id="rId40"/>
    <p:sldId id="295" r:id="rId41"/>
    <p:sldId id="296" r:id="rId42"/>
    <p:sldId id="297" r:id="rId43"/>
    <p:sldId id="298" r:id="rId44"/>
    <p:sldId id="299" r:id="rId45"/>
    <p:sldId id="300" r:id="rId46"/>
    <p:sldId id="301" r:id="rId47"/>
    <p:sldId id="317" r:id="rId48"/>
    <p:sldId id="303" r:id="rId49"/>
    <p:sldId id="304" r:id="rId50"/>
    <p:sldId id="305" r:id="rId51"/>
    <p:sldId id="306" r:id="rId52"/>
    <p:sldId id="307" r:id="rId53"/>
    <p:sldId id="308" r:id="rId54"/>
    <p:sldId id="309" r:id="rId55"/>
    <p:sldId id="310" r:id="rId56"/>
    <p:sldId id="311" r:id="rId57"/>
    <p:sldId id="318" r:id="rId58"/>
    <p:sldId id="313" r:id="rId59"/>
    <p:sldId id="314" r:id="rId60"/>
    <p:sldId id="315" r:id="rId61"/>
    <p:sldId id="316"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464"/>
    <a:srgbClr val="006E96"/>
    <a:srgbClr val="898989"/>
    <a:srgbClr val="6877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67" autoAdjust="0"/>
    <p:restoredTop sz="83651" autoAdjust="0"/>
  </p:normalViewPr>
  <p:slideViewPr>
    <p:cSldViewPr>
      <p:cViewPr varScale="1">
        <p:scale>
          <a:sx n="81" d="100"/>
          <a:sy n="81" d="100"/>
        </p:scale>
        <p:origin x="-324" y="-90"/>
      </p:cViewPr>
      <p:guideLst>
        <p:guide orient="horz" pos="2160"/>
        <p:guide pos="2880"/>
      </p:guideLst>
    </p:cSldViewPr>
  </p:slideViewPr>
  <p:outlineViewPr>
    <p:cViewPr>
      <p:scale>
        <a:sx n="33" d="100"/>
        <a:sy n="33" d="100"/>
      </p:scale>
      <p:origin x="0" y="505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789813DD-CCA9-4678-8E1C-ADAA2B8B7701}" type="datetimeFigureOut">
              <a:rPr lang="en-US"/>
              <a:pPr>
                <a:defRPr/>
              </a:pPr>
              <a:t>11/22/2018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3D6EE74B-4ACE-42AE-92AD-ABCC72BAB749}" type="slidenum">
              <a:rPr lang="en-US" altLang="en-US"/>
              <a:pPr>
                <a:defRPr/>
              </a:pPr>
              <a:t>‹#›</a:t>
            </a:fld>
            <a:endParaRPr lang="en-US" altLang="en-US"/>
          </a:p>
        </p:txBody>
      </p:sp>
    </p:spTree>
    <p:extLst>
      <p:ext uri="{BB962C8B-B14F-4D97-AF65-F5344CB8AC3E}">
        <p14:creationId xmlns:p14="http://schemas.microsoft.com/office/powerpoint/2010/main" val="21902588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77500" lnSpcReduction="20000"/>
          </a:bodyPr>
          <a:lstStyle/>
          <a:p>
            <a:pPr eaLnBrk="1">
              <a:spcBef>
                <a:spcPct val="0"/>
              </a:spcBef>
              <a:defRPr/>
            </a:pPr>
            <a:r>
              <a:rPr lang="en-US" b="1" u="sng" dirty="0" smtClean="0"/>
              <a:t>Teaching Strategies</a:t>
            </a:r>
          </a:p>
          <a:p>
            <a:pPr marL="171450" indent="-171450" eaLnBrk="1">
              <a:spcBef>
                <a:spcPct val="0"/>
              </a:spcBef>
              <a:buFont typeface="Arial" pitchFamily="34" charset="0"/>
              <a:buChar char="•"/>
              <a:defRPr/>
            </a:pPr>
            <a:r>
              <a:rPr lang="en-US" dirty="0" smtClean="0"/>
              <a:t>There are two vignettes featured in this chapter. </a:t>
            </a:r>
            <a:r>
              <a:rPr lang="en-US" b="1" dirty="0" smtClean="0"/>
              <a:t>(See </a:t>
            </a:r>
            <a:r>
              <a:rPr lang="en-US" b="1" dirty="0" smtClean="0">
                <a:solidFill>
                  <a:srgbClr val="FF0000"/>
                </a:solidFill>
              </a:rPr>
              <a:t>Premium Deck for Slides.</a:t>
            </a:r>
            <a:r>
              <a:rPr lang="en-US" b="1" dirty="0" smtClean="0"/>
              <a:t>)</a:t>
            </a:r>
          </a:p>
          <a:p>
            <a:pPr marL="171450" indent="-171450" eaLnBrk="1">
              <a:spcBef>
                <a:spcPct val="0"/>
              </a:spcBef>
              <a:buFont typeface="Arial" pitchFamily="34" charset="0"/>
              <a:buChar char="•"/>
              <a:defRPr/>
            </a:pPr>
            <a:r>
              <a:rPr lang="en-US" dirty="0" smtClean="0"/>
              <a:t>The first vignette reinforces the need to interact with community members and key stakeholders when planning the schedule. Sometimes part of the solution of the project is the creation of other beneficial projects to help with buy in. </a:t>
            </a:r>
          </a:p>
          <a:p>
            <a:pPr marL="171450" indent="-171450" eaLnBrk="1">
              <a:spcBef>
                <a:spcPct val="0"/>
              </a:spcBef>
              <a:buFont typeface="Arial" pitchFamily="34" charset="0"/>
              <a:buChar char="•"/>
              <a:defRPr/>
            </a:pPr>
            <a:r>
              <a:rPr lang="en-US" dirty="0" smtClean="0"/>
              <a:t>The second vignette reinforces that the first design of a project might not be the final plan. Complex projects require creative solutions to keep all the aspects on track and the project to be completed on time and within budget. Even though it had difficulties and a few failures at the start, the complex project was scheduled well.</a:t>
            </a:r>
          </a:p>
          <a:p>
            <a:pPr marL="171450" indent="-171450" eaLnBrk="1">
              <a:spcBef>
                <a:spcPct val="0"/>
              </a:spcBef>
              <a:buFont typeface="Arial" pitchFamily="34" charset="0"/>
              <a:buChar char="•"/>
              <a:defRPr/>
            </a:pPr>
            <a:r>
              <a:rPr lang="en-US" dirty="0" smtClean="0"/>
              <a:t>Sometimes, when planning the schedule, calculated times are for activity completion are not accurate. This can become a problem when no one takes the time to examine the actual time it takes to complete activities. </a:t>
            </a:r>
          </a:p>
          <a:p>
            <a:pPr marL="628650" lvl="1" indent="-171450" eaLnBrk="1">
              <a:spcBef>
                <a:spcPct val="0"/>
              </a:spcBef>
              <a:buFont typeface="Arial" pitchFamily="34" charset="0"/>
              <a:buChar char="•"/>
              <a:defRPr/>
            </a:pPr>
            <a:r>
              <a:rPr lang="en-US" dirty="0" smtClean="0"/>
              <a:t>Have students plan the amount of time that it would take to travel between two cities that are near campus. After they calculate the time to travel, have them think about how they would factor in extenuating circumstances (like a flat tire, the need to refill the fuel tank, the need to stop for food, or a traffic-blocking accident). </a:t>
            </a:r>
          </a:p>
          <a:p>
            <a:pPr marL="628650" lvl="1" indent="-171450" eaLnBrk="1">
              <a:spcBef>
                <a:spcPct val="0"/>
              </a:spcBef>
              <a:buFont typeface="Arial" pitchFamily="34" charset="0"/>
              <a:buChar char="•"/>
              <a:defRPr/>
            </a:pPr>
            <a:r>
              <a:rPr lang="en-US" dirty="0" smtClean="0"/>
              <a:t>Have students calculate the ES, EF, LS, and LF times in class to be sure they understand what it means to calculate forward and to calculate backward.</a:t>
            </a:r>
          </a:p>
          <a:p>
            <a:pPr marL="171450" indent="-171450" eaLnBrk="1">
              <a:spcBef>
                <a:spcPct val="0"/>
              </a:spcBef>
              <a:buFont typeface="Arial" pitchFamily="34" charset="0"/>
              <a:buChar char="•"/>
              <a:defRPr/>
            </a:pPr>
            <a:r>
              <a:rPr lang="en-US" dirty="0" smtClean="0"/>
              <a:t>The ES, EF, LS, LF times on the network diagram for the consumer market study are included in the chapter materials. Have the students compare the textbook diagram with the schedule table in Microsoft Project. </a:t>
            </a:r>
          </a:p>
          <a:p>
            <a:pPr marL="628650" lvl="1" indent="-171450" eaLnBrk="1">
              <a:spcBef>
                <a:spcPct val="0"/>
              </a:spcBef>
              <a:buFont typeface="Arial" pitchFamily="34" charset="0"/>
              <a:buChar char="•"/>
              <a:defRPr/>
            </a:pPr>
            <a:r>
              <a:rPr lang="en-US" dirty="0" smtClean="0"/>
              <a:t>Have the students report on the similarities and the differences.</a:t>
            </a:r>
            <a:endParaRPr 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itchFamily="34" charset="0"/>
              </a:defRPr>
            </a:lvl1pPr>
            <a:lvl2pPr marL="742950" indent="-285750">
              <a:spcBef>
                <a:spcPct val="30000"/>
              </a:spcBef>
              <a:defRPr sz="1200">
                <a:solidFill>
                  <a:schemeClr val="tx1"/>
                </a:solidFill>
                <a:latin typeface="Calibri" pitchFamily="34" charset="0"/>
              </a:defRPr>
            </a:lvl2pPr>
            <a:lvl3pPr marL="1143000" indent="-228600">
              <a:spcBef>
                <a:spcPct val="30000"/>
              </a:spcBef>
              <a:defRPr sz="1200">
                <a:solidFill>
                  <a:schemeClr val="tx1"/>
                </a:solidFill>
                <a:latin typeface="Calibri" pitchFamily="34" charset="0"/>
              </a:defRPr>
            </a:lvl3pPr>
            <a:lvl4pPr marL="1600200" indent="-228600">
              <a:spcBef>
                <a:spcPct val="30000"/>
              </a:spcBef>
              <a:defRPr sz="1200">
                <a:solidFill>
                  <a:schemeClr val="tx1"/>
                </a:solidFill>
                <a:latin typeface="Calibri" pitchFamily="34" charset="0"/>
              </a:defRPr>
            </a:lvl4pPr>
            <a:lvl5pPr marL="2057400" indent="-228600">
              <a:spcBef>
                <a:spcPct val="30000"/>
              </a:spcBef>
              <a:defRPr sz="1200">
                <a:solidFill>
                  <a:schemeClr val="tx1"/>
                </a:solidFill>
                <a:latin typeface="Calibri" pitchFamily="34" charset="0"/>
              </a:defRPr>
            </a:lvl5pPr>
            <a:lvl6pPr marL="2514600" indent="-228600" eaLnBrk="0" fontAlgn="base" hangingPunct="0">
              <a:spcBef>
                <a:spcPct val="30000"/>
              </a:spcBef>
              <a:spcAft>
                <a:spcPct val="0"/>
              </a:spcAft>
              <a:defRPr sz="1200">
                <a:solidFill>
                  <a:schemeClr val="tx1"/>
                </a:solidFill>
                <a:latin typeface="Calibri" pitchFamily="34" charset="0"/>
              </a:defRPr>
            </a:lvl6pPr>
            <a:lvl7pPr marL="2971800" indent="-228600" eaLnBrk="0" fontAlgn="base" hangingPunct="0">
              <a:spcBef>
                <a:spcPct val="30000"/>
              </a:spcBef>
              <a:spcAft>
                <a:spcPct val="0"/>
              </a:spcAft>
              <a:defRPr sz="1200">
                <a:solidFill>
                  <a:schemeClr val="tx1"/>
                </a:solidFill>
                <a:latin typeface="Calibri" pitchFamily="34" charset="0"/>
              </a:defRPr>
            </a:lvl7pPr>
            <a:lvl8pPr marL="3429000" indent="-228600" eaLnBrk="0" fontAlgn="base" hangingPunct="0">
              <a:spcBef>
                <a:spcPct val="30000"/>
              </a:spcBef>
              <a:spcAft>
                <a:spcPct val="0"/>
              </a:spcAft>
              <a:defRPr sz="1200">
                <a:solidFill>
                  <a:schemeClr val="tx1"/>
                </a:solidFill>
                <a:latin typeface="Calibri" pitchFamily="34" charset="0"/>
              </a:defRPr>
            </a:lvl8pPr>
            <a:lvl9pPr marL="3886200" indent="-228600" eaLnBrk="0" fontAlgn="base" hangingPunct="0">
              <a:spcBef>
                <a:spcPct val="30000"/>
              </a:spcBef>
              <a:spcAft>
                <a:spcPct val="0"/>
              </a:spcAft>
              <a:defRPr sz="1200">
                <a:solidFill>
                  <a:schemeClr val="tx1"/>
                </a:solidFill>
                <a:latin typeface="Calibri" pitchFamily="34" charset="0"/>
              </a:defRPr>
            </a:lvl9pPr>
          </a:lstStyle>
          <a:p>
            <a:pPr>
              <a:spcBef>
                <a:spcPct val="0"/>
              </a:spcBef>
            </a:pPr>
            <a:fld id="{8F0D450B-5FF6-4DA1-9A1E-2ECB4AEFBFD6}" type="slidenum">
              <a:rPr lang="en-US" altLang="en-US">
                <a:latin typeface="Arial" charset="0"/>
              </a:rPr>
              <a:pPr>
                <a:spcBef>
                  <a:spcPct val="0"/>
                </a:spcBef>
              </a:pPr>
              <a:t>1</a:t>
            </a:fld>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dirty="0" smtClean="0"/>
              <a:t>A. Earliest Start and Finish Times</a:t>
            </a:r>
          </a:p>
          <a:p>
            <a:pPr eaLnBrk="1" fontAlgn="auto">
              <a:spcBef>
                <a:spcPts val="0"/>
              </a:spcBef>
              <a:spcAft>
                <a:spcPts val="0"/>
              </a:spcAft>
              <a:defRPr/>
            </a:pPr>
            <a:r>
              <a:rPr lang="en-US" i="1" dirty="0" smtClean="0"/>
              <a:t>Earliest start time (ES) </a:t>
            </a:r>
            <a:r>
              <a:rPr lang="en-US" dirty="0" smtClean="0"/>
              <a:t>is the earliest time at which a specific activity can </a:t>
            </a:r>
            <a:r>
              <a:rPr lang="en-US" i="1" dirty="0" smtClean="0"/>
              <a:t>begin</a:t>
            </a:r>
          </a:p>
          <a:p>
            <a:pPr marL="171450" indent="-171450" eaLnBrk="1" fontAlgn="auto">
              <a:spcBef>
                <a:spcPts val="0"/>
              </a:spcBef>
              <a:spcAft>
                <a:spcPts val="0"/>
              </a:spcAft>
              <a:buFont typeface="Arial" pitchFamily="34" charset="0"/>
              <a:buChar char="•"/>
              <a:defRPr/>
            </a:pPr>
            <a:r>
              <a:rPr lang="en-US" dirty="0" smtClean="0"/>
              <a:t>It is calculated on the basis of the project estimated start time and the estimated durations of preceding activities.</a:t>
            </a:r>
          </a:p>
          <a:p>
            <a:pPr eaLnBrk="1" fontAlgn="auto">
              <a:spcBef>
                <a:spcPts val="0"/>
              </a:spcBef>
              <a:spcAft>
                <a:spcPts val="0"/>
              </a:spcAft>
              <a:defRPr/>
            </a:pPr>
            <a:endParaRPr lang="en-US" i="1" dirty="0" smtClean="0"/>
          </a:p>
          <a:p>
            <a:pPr eaLnBrk="1" fontAlgn="auto">
              <a:spcBef>
                <a:spcPts val="0"/>
              </a:spcBef>
              <a:spcAft>
                <a:spcPts val="0"/>
              </a:spcAft>
              <a:defRPr/>
            </a:pPr>
            <a:r>
              <a:rPr lang="en-US" i="1" dirty="0" smtClean="0"/>
              <a:t>Earliest finish time (EF) </a:t>
            </a:r>
            <a:r>
              <a:rPr lang="en-US" dirty="0" smtClean="0"/>
              <a:t>is the earliest time by which a specific activity can be </a:t>
            </a:r>
            <a:r>
              <a:rPr lang="en-US" i="1" dirty="0" smtClean="0"/>
              <a:t>completed</a:t>
            </a:r>
          </a:p>
          <a:p>
            <a:pPr marL="171450" indent="-171450" eaLnBrk="1" fontAlgn="auto">
              <a:spcBef>
                <a:spcPts val="0"/>
              </a:spcBef>
              <a:spcAft>
                <a:spcPts val="0"/>
              </a:spcAft>
              <a:buFont typeface="Arial" pitchFamily="34" charset="0"/>
              <a:buChar char="•"/>
              <a:defRPr/>
            </a:pPr>
            <a:r>
              <a:rPr lang="en-US" dirty="0" smtClean="0"/>
              <a:t>It is calculated by adding the activity’s estimated duration to the activity’s earliest start time</a:t>
            </a:r>
          </a:p>
          <a:p>
            <a:pPr eaLnBrk="1" fontAlgn="auto">
              <a:spcBef>
                <a:spcPts val="0"/>
              </a:spcBef>
              <a:spcAft>
                <a:spcPts val="0"/>
              </a:spcAft>
              <a:defRPr/>
            </a:pPr>
            <a:endParaRPr lang="en-US" dirty="0" smtClean="0"/>
          </a:p>
          <a:p>
            <a:pPr eaLnBrk="1" fontAlgn="auto">
              <a:spcBef>
                <a:spcPts val="0"/>
              </a:spcBef>
              <a:spcAft>
                <a:spcPts val="0"/>
              </a:spcAft>
              <a:defRPr/>
            </a:pPr>
            <a:r>
              <a:rPr lang="en-US" dirty="0" smtClean="0"/>
              <a:t>EF = ES + Estimated Duration</a:t>
            </a:r>
          </a:p>
          <a:p>
            <a:pPr marL="171450" indent="-171450" eaLnBrk="1" fontAlgn="auto">
              <a:spcBef>
                <a:spcPts val="0"/>
              </a:spcBef>
              <a:spcAft>
                <a:spcPts val="0"/>
              </a:spcAft>
              <a:buFont typeface="Arial" pitchFamily="34" charset="0"/>
              <a:buChar char="•"/>
              <a:defRPr/>
            </a:pPr>
            <a:r>
              <a:rPr lang="en-US" dirty="0" smtClean="0"/>
              <a:t>Calculate forward through the network diagram from the beginning of the project to the end of the project.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10</a:t>
            </a:fld>
            <a:endParaRPr lang="en-US" altLang="en-US"/>
          </a:p>
        </p:txBody>
      </p:sp>
    </p:spTree>
    <p:extLst>
      <p:ext uri="{BB962C8B-B14F-4D97-AF65-F5344CB8AC3E}">
        <p14:creationId xmlns:p14="http://schemas.microsoft.com/office/powerpoint/2010/main" val="1411270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Earliest Start and Finish Time Calculation</a:t>
            </a:r>
          </a:p>
          <a:p>
            <a:pPr marL="171450" indent="-171450" eaLnBrk="1">
              <a:spcBef>
                <a:spcPct val="0"/>
              </a:spcBef>
              <a:buFontTx/>
              <a:buChar char="•"/>
              <a:defRPr/>
            </a:pPr>
            <a:r>
              <a:rPr lang="en-US" dirty="0" smtClean="0"/>
              <a:t>This figures depicts the three activities that go into the production of a “Dress Rehearsal” for a play. You will note that “Practice Skit” has an EF of day 5; “Make Costumes” has an EF of day 10; and “Make Props” has an EF of day 4. </a:t>
            </a:r>
          </a:p>
          <a:p>
            <a:pPr marL="171450" indent="-171450" eaLnBrk="1">
              <a:spcBef>
                <a:spcPct val="0"/>
              </a:spcBef>
              <a:buFontTx/>
              <a:buChar char="•"/>
              <a:defRPr/>
            </a:pPr>
            <a:r>
              <a:rPr lang="en-US" dirty="0" smtClean="0"/>
              <a:t>“Dress Rehearsal” cannot start until all three of these activities are finished, so the latest of the EFs for these three activities determines the ES for “Dress Rehearsal.” </a:t>
            </a:r>
          </a:p>
          <a:p>
            <a:pPr marL="171450" indent="-171450" eaLnBrk="1">
              <a:spcBef>
                <a:spcPct val="0"/>
              </a:spcBef>
              <a:buFontTx/>
              <a:buChar char="•"/>
              <a:defRPr/>
            </a:pPr>
            <a:r>
              <a:rPr lang="en-US" dirty="0" smtClean="0"/>
              <a:t>The latest of the three EFs is day 10—the earliest finish time for “Make Costumes.” </a:t>
            </a:r>
          </a:p>
          <a:p>
            <a:pPr marL="171450" indent="-171450" eaLnBrk="1">
              <a:spcBef>
                <a:spcPct val="0"/>
              </a:spcBef>
              <a:buFontTx/>
              <a:buChar char="•"/>
              <a:defRPr/>
            </a:pPr>
            <a:r>
              <a:rPr lang="en-US" dirty="0" smtClean="0"/>
              <a:t>Therefore, “Dress Rehearsal” cannot start any earlier than day 10. That is, its ES must be day 10 or later. </a:t>
            </a:r>
          </a:p>
          <a:p>
            <a:pPr marL="171450" indent="-171450" eaLnBrk="1">
              <a:spcBef>
                <a:spcPct val="0"/>
              </a:spcBef>
              <a:buFontTx/>
              <a:buChar char="•"/>
              <a:defRPr/>
            </a:pPr>
            <a:r>
              <a:rPr lang="en-US" dirty="0" smtClean="0"/>
              <a:t>Even though “Practice Skit” and “Make Props” may finish sooner than “Make Costumes,” “Dress Rehearsal” cannot start because the network dependent relationships indicate that all three activities must be finished before “Dress Rehearsal” can start.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11</a:t>
            </a:fld>
            <a:endParaRPr lang="en-US" altLang="en-US"/>
          </a:p>
        </p:txBody>
      </p:sp>
    </p:spTree>
    <p:extLst>
      <p:ext uri="{BB962C8B-B14F-4D97-AF65-F5344CB8AC3E}">
        <p14:creationId xmlns:p14="http://schemas.microsoft.com/office/powerpoint/2010/main" val="1829675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“Identify Target Consumers” </a:t>
            </a:r>
          </a:p>
          <a:p>
            <a:pPr marL="171450" indent="-171450" eaLnBrk="1" fontAlgn="auto">
              <a:spcBef>
                <a:spcPts val="0"/>
              </a:spcBef>
              <a:spcAft>
                <a:spcPts val="0"/>
              </a:spcAft>
              <a:buFont typeface="Arial" pitchFamily="34" charset="0"/>
              <a:buChar char="•"/>
              <a:defRPr/>
            </a:pPr>
            <a:r>
              <a:rPr lang="en-US" dirty="0" smtClean="0"/>
              <a:t>In the following slides we will see the different activities and forward calculations that go into a consumer market study project. </a:t>
            </a:r>
          </a:p>
          <a:p>
            <a:pPr marL="171450" indent="-171450" eaLnBrk="1" fontAlgn="auto">
              <a:spcBef>
                <a:spcPts val="0"/>
              </a:spcBef>
              <a:spcAft>
                <a:spcPts val="0"/>
              </a:spcAft>
              <a:buFont typeface="Arial" pitchFamily="34" charset="0"/>
              <a:buChar char="•"/>
              <a:defRPr/>
            </a:pPr>
            <a:r>
              <a:rPr lang="en-US" dirty="0" smtClean="0"/>
              <a:t>The project estimated start date is 0 and the duration is three days.</a:t>
            </a:r>
          </a:p>
          <a:p>
            <a:pPr marL="171450" indent="-171450" eaLnBrk="1" fontAlgn="auto">
              <a:spcBef>
                <a:spcPts val="0"/>
              </a:spcBef>
              <a:spcAft>
                <a:spcPts val="0"/>
              </a:spcAft>
              <a:buFont typeface="Arial" pitchFamily="34" charset="0"/>
              <a:buChar char="•"/>
              <a:defRPr/>
            </a:pPr>
            <a:r>
              <a:rPr lang="en-US" dirty="0" smtClean="0"/>
              <a:t>Therefore, the earliest “Identify Target Consumers” can start is time 0, and the earliest it can finish is 3 days later (because its estimated duration is 3 days). </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12</a:t>
            </a:fld>
            <a:endParaRPr lang="en-US" altLang="en-US"/>
          </a:p>
        </p:txBody>
      </p:sp>
    </p:spTree>
    <p:extLst>
      <p:ext uri="{BB962C8B-B14F-4D97-AF65-F5344CB8AC3E}">
        <p14:creationId xmlns:p14="http://schemas.microsoft.com/office/powerpoint/2010/main" val="2884844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“Develop Draft Questionnaire”</a:t>
            </a:r>
          </a:p>
          <a:p>
            <a:pPr marL="171450" indent="-171450" eaLnBrk="1" fontAlgn="auto">
              <a:spcBef>
                <a:spcPts val="0"/>
              </a:spcBef>
              <a:spcAft>
                <a:spcPts val="0"/>
              </a:spcAft>
              <a:buFont typeface="Arial" pitchFamily="34" charset="0"/>
              <a:buChar char="•"/>
              <a:defRPr/>
            </a:pPr>
            <a:r>
              <a:rPr lang="en-US" dirty="0" smtClean="0"/>
              <a:t>When “Identify Target Consumers” is finished on day 3, “Develop Draft Questionnaire” can start. It has an estimated duration of 10 days, so its ES is day 3 and its EF is day 13. </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13</a:t>
            </a:fld>
            <a:endParaRPr lang="en-US" altLang="en-US"/>
          </a:p>
        </p:txBody>
      </p:sp>
    </p:spTree>
    <p:extLst>
      <p:ext uri="{BB962C8B-B14F-4D97-AF65-F5344CB8AC3E}">
        <p14:creationId xmlns:p14="http://schemas.microsoft.com/office/powerpoint/2010/main" val="4244671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“Pilot-Test Questionnaire” </a:t>
            </a:r>
          </a:p>
          <a:p>
            <a:pPr marL="171450" indent="-171450" eaLnBrk="1">
              <a:spcBef>
                <a:spcPct val="0"/>
              </a:spcBef>
              <a:buFontTx/>
              <a:buChar char="•"/>
              <a:defRPr/>
            </a:pPr>
            <a:r>
              <a:rPr lang="en-US" dirty="0" smtClean="0"/>
              <a:t>When “Develop Draft Questionnaire” is finished on day 13, “Pilot-Test Questionnaire” can start. It has an estimated duration of 20 days, so its ES is day 13 and its EF is day 33.</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14</a:t>
            </a:fld>
            <a:endParaRPr lang="en-US" altLang="en-US"/>
          </a:p>
        </p:txBody>
      </p:sp>
    </p:spTree>
    <p:extLst>
      <p:ext uri="{BB962C8B-B14F-4D97-AF65-F5344CB8AC3E}">
        <p14:creationId xmlns:p14="http://schemas.microsoft.com/office/powerpoint/2010/main" val="4190238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“Review Comments &amp; Finalize Questionnaire” </a:t>
            </a:r>
          </a:p>
          <a:p>
            <a:pPr marL="171450" indent="-171450" eaLnBrk="1">
              <a:spcBef>
                <a:spcPct val="0"/>
              </a:spcBef>
              <a:buFontTx/>
              <a:buChar char="•"/>
              <a:defRPr/>
            </a:pPr>
            <a:r>
              <a:rPr lang="en-US" dirty="0" smtClean="0"/>
              <a:t>When “Pilot-Test Questionnaire” is finished on day 33, “Review Comments &amp; Finalize Questionnaire” can start. It has an estimated duration of 5 days, so its ES is day 33 and its EF is day 38.</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15</a:t>
            </a:fld>
            <a:endParaRPr lang="en-US" altLang="en-US"/>
          </a:p>
        </p:txBody>
      </p:sp>
    </p:spTree>
    <p:extLst>
      <p:ext uri="{BB962C8B-B14F-4D97-AF65-F5344CB8AC3E}">
        <p14:creationId xmlns:p14="http://schemas.microsoft.com/office/powerpoint/2010/main" val="84929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“Prepare Mailing Labels,” "Print Questionnaire," "Develop Data Analysis Software," and "Develop Software Test Data" </a:t>
            </a:r>
          </a:p>
          <a:p>
            <a:pPr marL="171450" indent="-171450" eaLnBrk="1">
              <a:spcBef>
                <a:spcPct val="0"/>
              </a:spcBef>
              <a:buFontTx/>
              <a:buChar char="•"/>
              <a:defRPr/>
            </a:pPr>
            <a:r>
              <a:rPr lang="en-US" dirty="0" smtClean="0"/>
              <a:t>When “Review Comments &amp; Finalize Questionnaire” is finished on day 38, “Prepare Mailing Labels,” "Print Questionnaire," "Develop Data Analysis Software," and "Develop Software Test Data" can all start.</a:t>
            </a:r>
          </a:p>
          <a:p>
            <a:pPr marL="171450" indent="-171450" eaLnBrk="1">
              <a:spcBef>
                <a:spcPct val="0"/>
              </a:spcBef>
              <a:buFontTx/>
              <a:buChar char="•"/>
              <a:defRPr/>
            </a:pPr>
            <a:r>
              <a:rPr lang="en-US" dirty="0" smtClean="0"/>
              <a:t>The ES for each activity is 38, but they each have different EFs. </a:t>
            </a:r>
          </a:p>
          <a:p>
            <a:pPr marL="171450" indent="-171450" eaLnBrk="1">
              <a:spcBef>
                <a:spcPct val="0"/>
              </a:spcBef>
              <a:buFontTx/>
              <a:buChar char="•"/>
              <a:defRPr/>
            </a:pPr>
            <a:r>
              <a:rPr lang="en-US" dirty="0" smtClean="0"/>
              <a:t>“Prepare Mailing Labels,” has an estimated duration of 2 days, so its EF is day 40. </a:t>
            </a:r>
          </a:p>
          <a:p>
            <a:pPr marL="171450" indent="-171450" eaLnBrk="1">
              <a:spcBef>
                <a:spcPct val="0"/>
              </a:spcBef>
              <a:buFontTx/>
              <a:buChar char="•"/>
              <a:defRPr/>
            </a:pPr>
            <a:r>
              <a:rPr lang="en-US" dirty="0" smtClean="0"/>
              <a:t>"Develop Data Analysis Software" has an estimated duration of 10 days, so its EF is day 48. </a:t>
            </a:r>
          </a:p>
          <a:p>
            <a:pPr marL="171450" indent="-171450" eaLnBrk="1">
              <a:spcBef>
                <a:spcPct val="0"/>
              </a:spcBef>
              <a:buFontTx/>
              <a:buChar char="•"/>
              <a:defRPr/>
            </a:pPr>
            <a:r>
              <a:rPr lang="en-US" dirty="0" smtClean="0"/>
              <a:t>"Develop Data Analysis Software" has an estimated duration of 12 days, so its EF is day 50. </a:t>
            </a:r>
          </a:p>
          <a:p>
            <a:pPr marL="171450" indent="-171450" eaLnBrk="1">
              <a:spcBef>
                <a:spcPct val="0"/>
              </a:spcBef>
              <a:buFontTx/>
              <a:buChar char="•"/>
              <a:defRPr/>
            </a:pPr>
            <a:r>
              <a:rPr lang="en-US" dirty="0" smtClean="0"/>
              <a:t>"Develop Software Test Data" has an estimated duration of 2 days, so its EF is day 40. </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16</a:t>
            </a:fld>
            <a:endParaRPr lang="en-US" altLang="en-US"/>
          </a:p>
        </p:txBody>
      </p:sp>
    </p:spTree>
    <p:extLst>
      <p:ext uri="{BB962C8B-B14F-4D97-AF65-F5344CB8AC3E}">
        <p14:creationId xmlns:p14="http://schemas.microsoft.com/office/powerpoint/2010/main" val="2249565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“Mail Questionnaire &amp; Get Responses” </a:t>
            </a:r>
          </a:p>
          <a:p>
            <a:pPr marL="171450" indent="-171450" eaLnBrk="1">
              <a:spcBef>
                <a:spcPct val="0"/>
              </a:spcBef>
              <a:buFontTx/>
              <a:buChar char="•"/>
              <a:defRPr/>
            </a:pPr>
            <a:r>
              <a:rPr lang="en-US" dirty="0" smtClean="0"/>
              <a:t>When “Prepare Mailing Labels” and "Print Questionnaire" are finished, “Mail Questionnaire &amp; Get Responses” can start. </a:t>
            </a:r>
          </a:p>
          <a:p>
            <a:pPr marL="171450" indent="-171450" eaLnBrk="1">
              <a:spcBef>
                <a:spcPct val="0"/>
              </a:spcBef>
              <a:buFontTx/>
              <a:buChar char="•"/>
              <a:defRPr/>
            </a:pPr>
            <a:r>
              <a:rPr lang="en-US" dirty="0" smtClean="0"/>
              <a:t>The later of the two EF times for “Prepare Mailing Labels” and "Print Questionnaire" is 48, therefore this is the ES. </a:t>
            </a:r>
          </a:p>
          <a:p>
            <a:pPr marL="171450" indent="-171450" eaLnBrk="1">
              <a:spcBef>
                <a:spcPct val="0"/>
              </a:spcBef>
              <a:buFontTx/>
              <a:buChar char="•"/>
              <a:defRPr/>
            </a:pPr>
            <a:r>
              <a:rPr lang="en-US" dirty="0" smtClean="0"/>
              <a:t>“Mail Questionnaire &amp; Get Responses” has an estimated duration of 65 days, so its ES is day 48 and its EF is day 113.</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17</a:t>
            </a:fld>
            <a:endParaRPr lang="en-US" altLang="en-US"/>
          </a:p>
        </p:txBody>
      </p:sp>
    </p:spTree>
    <p:extLst>
      <p:ext uri="{BB962C8B-B14F-4D97-AF65-F5344CB8AC3E}">
        <p14:creationId xmlns:p14="http://schemas.microsoft.com/office/powerpoint/2010/main" val="20829100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“Test Software” </a:t>
            </a:r>
          </a:p>
          <a:p>
            <a:pPr marL="171450" indent="-171450" eaLnBrk="1" fontAlgn="auto">
              <a:spcBef>
                <a:spcPts val="0"/>
              </a:spcBef>
              <a:spcAft>
                <a:spcPts val="0"/>
              </a:spcAft>
              <a:buFont typeface="Arial" pitchFamily="34" charset="0"/>
              <a:buChar char="•"/>
              <a:defRPr/>
            </a:pPr>
            <a:r>
              <a:rPr lang="en-US" dirty="0" smtClean="0"/>
              <a:t>When "Develop Data Analysis Software" and "Develop Software Test Data" are finished, “Test Software” can start. </a:t>
            </a:r>
          </a:p>
          <a:p>
            <a:pPr marL="171450" indent="-171450" eaLnBrk="1" fontAlgn="auto">
              <a:spcBef>
                <a:spcPts val="0"/>
              </a:spcBef>
              <a:spcAft>
                <a:spcPts val="0"/>
              </a:spcAft>
              <a:buFont typeface="Arial" pitchFamily="34" charset="0"/>
              <a:buChar char="•"/>
              <a:defRPr/>
            </a:pPr>
            <a:r>
              <a:rPr lang="en-US" dirty="0" smtClean="0"/>
              <a:t>The later of the two EF times for “Develop Data Analysis Software" and "Develop Software Test Data" is 50. </a:t>
            </a:r>
          </a:p>
          <a:p>
            <a:pPr marL="171450" indent="-171450" eaLnBrk="1" fontAlgn="auto">
              <a:spcBef>
                <a:spcPts val="0"/>
              </a:spcBef>
              <a:spcAft>
                <a:spcPts val="0"/>
              </a:spcAft>
              <a:buFont typeface="Arial" pitchFamily="34" charset="0"/>
              <a:buChar char="•"/>
              <a:defRPr/>
            </a:pPr>
            <a:r>
              <a:rPr lang="en-US" dirty="0" smtClean="0"/>
              <a:t>"Test Software" has an estimated duration of 5 days, so its ES is day 50 and its EF is day 55.</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18</a:t>
            </a:fld>
            <a:endParaRPr lang="en-US" altLang="en-US"/>
          </a:p>
        </p:txBody>
      </p:sp>
    </p:spTree>
    <p:extLst>
      <p:ext uri="{BB962C8B-B14F-4D97-AF65-F5344CB8AC3E}">
        <p14:creationId xmlns:p14="http://schemas.microsoft.com/office/powerpoint/2010/main" val="707562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“Input Response Data” </a:t>
            </a:r>
          </a:p>
          <a:p>
            <a:pPr marL="171450" indent="-171450" eaLnBrk="1">
              <a:spcBef>
                <a:spcPct val="0"/>
              </a:spcBef>
              <a:buFontTx/>
              <a:buChar char="•"/>
              <a:defRPr/>
            </a:pPr>
            <a:r>
              <a:rPr lang="en-US" dirty="0" smtClean="0"/>
              <a:t>When “Mail Questionnaire &amp; Get Responses” and "Test Software" are finished, “Input Response Data” can start. </a:t>
            </a:r>
          </a:p>
          <a:p>
            <a:pPr marL="171450" indent="-171450" eaLnBrk="1">
              <a:spcBef>
                <a:spcPct val="0"/>
              </a:spcBef>
              <a:buFontTx/>
              <a:buChar char="•"/>
              <a:defRPr/>
            </a:pPr>
            <a:r>
              <a:rPr lang="en-US" dirty="0" smtClean="0"/>
              <a:t>The later of the two EF times for “Mail Questionnaire &amp; Get Responses” and "Test Software" is 113. </a:t>
            </a:r>
          </a:p>
          <a:p>
            <a:pPr marL="171450" indent="-171450" eaLnBrk="1">
              <a:spcBef>
                <a:spcPct val="0"/>
              </a:spcBef>
              <a:buFontTx/>
              <a:buChar char="•"/>
              <a:defRPr/>
            </a:pPr>
            <a:r>
              <a:rPr lang="en-US" dirty="0" smtClean="0"/>
              <a:t>"Input Response Data" has an estimated duration of 7 days, so its ES is day 113 and its EF is day 120.</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19</a:t>
            </a:fld>
            <a:endParaRPr lang="en-US" altLang="en-US"/>
          </a:p>
        </p:txBody>
      </p:sp>
    </p:spTree>
    <p:extLst>
      <p:ext uri="{BB962C8B-B14F-4D97-AF65-F5344CB8AC3E}">
        <p14:creationId xmlns:p14="http://schemas.microsoft.com/office/powerpoint/2010/main" val="3338065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fontAlgn="auto">
              <a:spcBef>
                <a:spcPts val="0"/>
              </a:spcBef>
              <a:spcAft>
                <a:spcPts val="0"/>
              </a:spcAft>
              <a:defRPr/>
            </a:pPr>
            <a:r>
              <a:rPr lang="en-US" b="1" u="sng" dirty="0" smtClean="0"/>
              <a:t>Chapter Concepts</a:t>
            </a:r>
          </a:p>
          <a:p>
            <a:pPr marL="171450" indent="-171450" eaLnBrk="1" fontAlgn="auto">
              <a:spcBef>
                <a:spcPts val="0"/>
              </a:spcBef>
              <a:spcAft>
                <a:spcPts val="0"/>
              </a:spcAft>
              <a:buFont typeface="Arial" pitchFamily="34" charset="0"/>
              <a:buChar char="•"/>
              <a:defRPr/>
            </a:pPr>
            <a:r>
              <a:rPr lang="en-US" dirty="0" smtClean="0"/>
              <a:t>This chapter discusses monitoring and controlling the progress of the project, re-planning, and updating the project schedule. </a:t>
            </a:r>
          </a:p>
          <a:p>
            <a:pPr marL="171450" indent="-171450" eaLnBrk="1" fontAlgn="auto">
              <a:spcBef>
                <a:spcPts val="0"/>
              </a:spcBef>
              <a:spcAft>
                <a:spcPts val="0"/>
              </a:spcAft>
              <a:buFont typeface="Arial" pitchFamily="34" charset="0"/>
              <a:buChar char="•"/>
              <a:defRPr/>
            </a:pPr>
            <a:r>
              <a:rPr lang="en-US" dirty="0" smtClean="0"/>
              <a:t>Once a project actually begins, it is necessary to monitor progress to ensure that everything goes according to schedule. This involves measuring actual progress and comparing it to the schedule. </a:t>
            </a:r>
          </a:p>
          <a:p>
            <a:pPr marL="171450" indent="-171450" eaLnBrk="1" fontAlgn="auto">
              <a:spcBef>
                <a:spcPts val="0"/>
              </a:spcBef>
              <a:spcAft>
                <a:spcPts val="0"/>
              </a:spcAft>
              <a:buFont typeface="Arial" pitchFamily="34" charset="0"/>
              <a:buChar char="•"/>
              <a:defRPr/>
            </a:pPr>
            <a:r>
              <a:rPr lang="en-US" dirty="0" smtClean="0"/>
              <a:t>If at any time during the project, it is determined that the project is behind schedule, corrective action must be taken to get back on schedule, which becomes increasingly difficult as a project falls further behind.</a:t>
            </a:r>
          </a:p>
          <a:p>
            <a:pPr eaLnBrk="1" fontAlgn="auto">
              <a:spcBef>
                <a:spcPts val="0"/>
              </a:spcBef>
              <a:spcAft>
                <a:spcPts val="0"/>
              </a:spcAft>
              <a:defRPr/>
            </a:pPr>
            <a:r>
              <a:rPr lang="en-US" dirty="0" smtClean="0"/>
              <a:t> </a:t>
            </a:r>
          </a:p>
          <a:p>
            <a:pPr eaLnBrk="1" fontAlgn="auto">
              <a:spcBef>
                <a:spcPts val="0"/>
              </a:spcBef>
              <a:spcAft>
                <a:spcPts val="0"/>
              </a:spcAft>
              <a:defRPr/>
            </a:pPr>
            <a:r>
              <a:rPr lang="en-US" dirty="0" smtClean="0"/>
              <a:t>Based on the material in this chapter, students will become familiar with:</a:t>
            </a:r>
          </a:p>
          <a:p>
            <a:pPr marL="171450" indent="-171450" eaLnBrk="1" fontAlgn="auto">
              <a:spcBef>
                <a:spcPts val="0"/>
              </a:spcBef>
              <a:spcAft>
                <a:spcPts val="0"/>
              </a:spcAft>
              <a:buFont typeface="Arial" pitchFamily="34" charset="0"/>
              <a:buChar char="•"/>
              <a:defRPr/>
            </a:pPr>
            <a:r>
              <a:rPr lang="en-US" dirty="0" smtClean="0"/>
              <a:t>Estimating the resources required for each activity</a:t>
            </a:r>
          </a:p>
          <a:p>
            <a:pPr marL="171450" indent="-171450" eaLnBrk="1" fontAlgn="auto">
              <a:spcBef>
                <a:spcPts val="0"/>
              </a:spcBef>
              <a:spcAft>
                <a:spcPts val="0"/>
              </a:spcAft>
              <a:buFont typeface="Arial" pitchFamily="34" charset="0"/>
              <a:buChar char="•"/>
              <a:defRPr/>
            </a:pPr>
            <a:r>
              <a:rPr lang="en-US" dirty="0" smtClean="0"/>
              <a:t>Estimating the duration for each activity</a:t>
            </a:r>
          </a:p>
          <a:p>
            <a:pPr marL="171450" indent="-171450" eaLnBrk="1" fontAlgn="auto">
              <a:spcBef>
                <a:spcPts val="0"/>
              </a:spcBef>
              <a:spcAft>
                <a:spcPts val="0"/>
              </a:spcAft>
              <a:buFont typeface="Arial" pitchFamily="34" charset="0"/>
              <a:buChar char="•"/>
              <a:defRPr/>
            </a:pPr>
            <a:r>
              <a:rPr lang="en-US" dirty="0" smtClean="0"/>
              <a:t>Establishing the estimated start time and required completion time for the overall project</a:t>
            </a:r>
          </a:p>
          <a:p>
            <a:pPr marL="171450" indent="-171450" eaLnBrk="1" fontAlgn="auto">
              <a:spcBef>
                <a:spcPts val="0"/>
              </a:spcBef>
              <a:spcAft>
                <a:spcPts val="0"/>
              </a:spcAft>
              <a:buFont typeface="Arial" pitchFamily="34" charset="0"/>
              <a:buChar char="•"/>
              <a:defRPr/>
            </a:pPr>
            <a:r>
              <a:rPr lang="en-US" dirty="0" smtClean="0"/>
              <a:t>Calculating the earliest times at which each activity can start and finish, based on the project estimated start time</a:t>
            </a:r>
          </a:p>
          <a:p>
            <a:pPr marL="171450" indent="-171450" eaLnBrk="1" fontAlgn="auto">
              <a:spcBef>
                <a:spcPts val="0"/>
              </a:spcBef>
              <a:spcAft>
                <a:spcPts val="0"/>
              </a:spcAft>
              <a:buFont typeface="Arial" pitchFamily="34" charset="0"/>
              <a:buChar char="•"/>
              <a:defRPr/>
            </a:pPr>
            <a:r>
              <a:rPr lang="en-US" dirty="0" smtClean="0"/>
              <a:t>Calculating the latest times by which each activity must start and finish in order to complete the project by its required completion time</a:t>
            </a:r>
          </a:p>
          <a:p>
            <a:pPr marL="171450" indent="-171450" eaLnBrk="1" fontAlgn="auto">
              <a:spcBef>
                <a:spcPts val="0"/>
              </a:spcBef>
              <a:spcAft>
                <a:spcPts val="0"/>
              </a:spcAft>
              <a:buFont typeface="Arial" pitchFamily="34" charset="0"/>
              <a:buChar char="•"/>
              <a:defRPr/>
            </a:pPr>
            <a:r>
              <a:rPr lang="en-US" dirty="0" smtClean="0"/>
              <a:t>Determining the amount of positive or negative slack between the time each activity can start or finish and the time it must start or finish</a:t>
            </a:r>
          </a:p>
          <a:p>
            <a:pPr marL="171450" indent="-171450" eaLnBrk="1" fontAlgn="auto">
              <a:spcBef>
                <a:spcPts val="0"/>
              </a:spcBef>
              <a:spcAft>
                <a:spcPts val="0"/>
              </a:spcAft>
              <a:buFont typeface="Arial" pitchFamily="34" charset="0"/>
              <a:buChar char="•"/>
              <a:defRPr/>
            </a:pPr>
            <a:r>
              <a:rPr lang="en-US" dirty="0" smtClean="0"/>
              <a:t>Identifying the critical (longest) path of activities</a:t>
            </a:r>
          </a:p>
          <a:p>
            <a:pPr marL="171450" indent="-171450" eaLnBrk="1" fontAlgn="auto">
              <a:spcBef>
                <a:spcPts val="0"/>
              </a:spcBef>
              <a:spcAft>
                <a:spcPts val="0"/>
              </a:spcAft>
              <a:buFont typeface="Arial" pitchFamily="34" charset="0"/>
              <a:buChar char="•"/>
              <a:defRPr/>
            </a:pPr>
            <a:r>
              <a:rPr lang="en-US" dirty="0" smtClean="0"/>
              <a:t>Performing the steps in the project control process</a:t>
            </a:r>
          </a:p>
          <a:p>
            <a:pPr marL="171450" indent="-171450" eaLnBrk="1" fontAlgn="auto">
              <a:spcBef>
                <a:spcPts val="0"/>
              </a:spcBef>
              <a:spcAft>
                <a:spcPts val="0"/>
              </a:spcAft>
              <a:buFont typeface="Arial" pitchFamily="34" charset="0"/>
              <a:buChar char="•"/>
              <a:defRPr/>
            </a:pPr>
            <a:r>
              <a:rPr lang="en-US" dirty="0" smtClean="0"/>
              <a:t>Determining the effects of actual schedule performance on the project schedule</a:t>
            </a:r>
          </a:p>
          <a:p>
            <a:pPr marL="171450" indent="-171450" eaLnBrk="1" fontAlgn="auto">
              <a:spcBef>
                <a:spcPts val="0"/>
              </a:spcBef>
              <a:spcAft>
                <a:spcPts val="0"/>
              </a:spcAft>
              <a:buFont typeface="Arial" pitchFamily="34" charset="0"/>
              <a:buChar char="•"/>
              <a:defRPr/>
            </a:pPr>
            <a:r>
              <a:rPr lang="en-US" dirty="0" smtClean="0"/>
              <a:t>Incorporating changes into the schedule</a:t>
            </a:r>
          </a:p>
          <a:p>
            <a:pPr marL="171450" indent="-171450" eaLnBrk="1" fontAlgn="auto">
              <a:spcBef>
                <a:spcPts val="0"/>
              </a:spcBef>
              <a:spcAft>
                <a:spcPts val="0"/>
              </a:spcAft>
              <a:buFont typeface="Arial" pitchFamily="34" charset="0"/>
              <a:buChar char="•"/>
              <a:defRPr/>
            </a:pPr>
            <a:r>
              <a:rPr lang="en-US" dirty="0" smtClean="0"/>
              <a:t>Developing an updated project schedule</a:t>
            </a:r>
          </a:p>
          <a:p>
            <a:pPr marL="171450" indent="-171450" eaLnBrk="1" fontAlgn="auto">
              <a:spcBef>
                <a:spcPts val="0"/>
              </a:spcBef>
              <a:spcAft>
                <a:spcPts val="0"/>
              </a:spcAft>
              <a:buFont typeface="Arial" pitchFamily="34" charset="0"/>
              <a:buChar char="•"/>
              <a:defRPr/>
            </a:pPr>
            <a:r>
              <a:rPr lang="en-US" dirty="0" smtClean="0"/>
              <a:t>Determining approaches to controlling the project schedule</a:t>
            </a:r>
          </a:p>
          <a:p>
            <a:pPr marL="171450" indent="-171450" eaLnBrk="1" fontAlgn="auto">
              <a:spcBef>
                <a:spcPts val="0"/>
              </a:spcBef>
              <a:spcAft>
                <a:spcPts val="0"/>
              </a:spcAft>
              <a:buFont typeface="Arial" pitchFamily="34" charset="0"/>
              <a:buChar char="•"/>
              <a:defRPr/>
            </a:pPr>
            <a:r>
              <a:rPr lang="en-US" dirty="0" smtClean="0"/>
              <a:t>Implementing agile project management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a:t>
            </a:fld>
            <a:endParaRPr lang="en-US" altLang="en-US"/>
          </a:p>
        </p:txBody>
      </p:sp>
    </p:spTree>
    <p:extLst>
      <p:ext uri="{BB962C8B-B14F-4D97-AF65-F5344CB8AC3E}">
        <p14:creationId xmlns:p14="http://schemas.microsoft.com/office/powerpoint/2010/main" val="11865285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“Analyze Results” </a:t>
            </a:r>
          </a:p>
          <a:p>
            <a:pPr marL="171450" indent="-171450" eaLnBrk="1">
              <a:spcBef>
                <a:spcPct val="0"/>
              </a:spcBef>
              <a:buFontTx/>
              <a:buChar char="•"/>
              <a:defRPr/>
            </a:pPr>
            <a:r>
              <a:rPr lang="en-US" dirty="0" smtClean="0"/>
              <a:t>When “Input Response Data” is finished on day 120, “Analyze Results” can start. </a:t>
            </a:r>
          </a:p>
          <a:p>
            <a:pPr marL="171450" indent="-171450" eaLnBrk="1">
              <a:spcBef>
                <a:spcPct val="0"/>
              </a:spcBef>
              <a:buFontTx/>
              <a:buChar char="•"/>
              <a:defRPr/>
            </a:pPr>
            <a:r>
              <a:rPr lang="en-US" dirty="0" smtClean="0"/>
              <a:t>It has an estimated duration of 8 days, so its ES is day 120 and its EF is day 128.</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20</a:t>
            </a:fld>
            <a:endParaRPr lang="en-US" altLang="en-US"/>
          </a:p>
        </p:txBody>
      </p:sp>
    </p:spTree>
    <p:extLst>
      <p:ext uri="{BB962C8B-B14F-4D97-AF65-F5344CB8AC3E}">
        <p14:creationId xmlns:p14="http://schemas.microsoft.com/office/powerpoint/2010/main" val="3909825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“Prepare Report” </a:t>
            </a:r>
          </a:p>
          <a:p>
            <a:pPr marL="171450" indent="-171450" eaLnBrk="1" fontAlgn="auto">
              <a:spcBef>
                <a:spcPts val="0"/>
              </a:spcBef>
              <a:spcAft>
                <a:spcPts val="0"/>
              </a:spcAft>
              <a:buFont typeface="Arial" pitchFamily="34" charset="0"/>
              <a:buChar char="•"/>
              <a:defRPr/>
            </a:pPr>
            <a:r>
              <a:rPr lang="en-US" dirty="0" smtClean="0"/>
              <a:t>When “Analyze Results” is finished on day 128, “Prepare Report” can start. </a:t>
            </a:r>
          </a:p>
          <a:p>
            <a:pPr marL="171450" indent="-171450" eaLnBrk="1" fontAlgn="auto">
              <a:spcBef>
                <a:spcPts val="0"/>
              </a:spcBef>
              <a:spcAft>
                <a:spcPts val="0"/>
              </a:spcAft>
              <a:buFont typeface="Arial" pitchFamily="34" charset="0"/>
              <a:buChar char="•"/>
              <a:defRPr/>
            </a:pPr>
            <a:r>
              <a:rPr lang="en-US" dirty="0" smtClean="0"/>
              <a:t>It has an estimated duration of 10 days, so its ES is day 128 and its EF is day 138.</a:t>
            </a:r>
          </a:p>
          <a:p>
            <a:pPr marL="171450" indent="-171450" eaLnBrk="1" fontAlgn="auto">
              <a:spcBef>
                <a:spcPts val="0"/>
              </a:spcBef>
              <a:spcAft>
                <a:spcPts val="0"/>
              </a:spcAft>
              <a:buFont typeface="Arial" pitchFamily="34" charset="0"/>
              <a:buChar char="•"/>
              <a:defRPr/>
            </a:pPr>
            <a:endParaRPr lang="en-US" dirty="0" smtClean="0"/>
          </a:p>
          <a:p>
            <a:pPr marL="171450" indent="-171450" eaLnBrk="1" fontAlgn="auto">
              <a:spcBef>
                <a:spcPts val="0"/>
              </a:spcBef>
              <a:spcAft>
                <a:spcPts val="0"/>
              </a:spcAft>
              <a:buFont typeface="Arial" pitchFamily="34" charset="0"/>
              <a:buChar char="•"/>
              <a:defRPr/>
            </a:pPr>
            <a:r>
              <a:rPr lang="en-US" dirty="0" smtClean="0"/>
              <a:t>The required completion time for this entire project is 130 days. 138 days is 8 days beyond the required completion time, therefore the project was not completed in the required time.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21</a:t>
            </a:fld>
            <a:endParaRPr lang="en-US" altLang="en-US"/>
          </a:p>
        </p:txBody>
      </p:sp>
    </p:spTree>
    <p:extLst>
      <p:ext uri="{BB962C8B-B14F-4D97-AF65-F5344CB8AC3E}">
        <p14:creationId xmlns:p14="http://schemas.microsoft.com/office/powerpoint/2010/main" val="389650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Schedule Table ES and EF</a:t>
            </a:r>
          </a:p>
          <a:p>
            <a:pPr eaLnBrk="1" fontAlgn="auto">
              <a:spcBef>
                <a:spcPts val="0"/>
              </a:spcBef>
              <a:spcAft>
                <a:spcPts val="0"/>
              </a:spcAft>
              <a:buFont typeface="Arial" pitchFamily="34" charset="0"/>
              <a:buNone/>
              <a:defRPr/>
            </a:pPr>
            <a:r>
              <a:rPr lang="en-US" dirty="0" smtClean="0"/>
              <a:t>This figure depicts the ES and EF times for the consumer market study project we just analyzed, in a schedule table format.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22</a:t>
            </a:fld>
            <a:endParaRPr lang="en-US" altLang="en-US"/>
          </a:p>
        </p:txBody>
      </p:sp>
    </p:spTree>
    <p:extLst>
      <p:ext uri="{BB962C8B-B14F-4D97-AF65-F5344CB8AC3E}">
        <p14:creationId xmlns:p14="http://schemas.microsoft.com/office/powerpoint/2010/main" val="3873202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Latest Start and Finish Times</a:t>
            </a:r>
          </a:p>
          <a:p>
            <a:pPr eaLnBrk="1">
              <a:spcBef>
                <a:spcPct val="0"/>
              </a:spcBef>
              <a:buFont typeface="Arial" pitchFamily="34" charset="0"/>
              <a:buNone/>
              <a:defRPr/>
            </a:pPr>
            <a:r>
              <a:rPr lang="en-US" i="1" dirty="0" smtClean="0"/>
              <a:t>Latest start time (LS) </a:t>
            </a:r>
            <a:r>
              <a:rPr lang="en-US" dirty="0" smtClean="0"/>
              <a:t>is the latest time by which a specific activity must be </a:t>
            </a:r>
            <a:r>
              <a:rPr lang="en-US" i="1" dirty="0" smtClean="0"/>
              <a:t>started</a:t>
            </a:r>
            <a:r>
              <a:rPr lang="en-US" dirty="0" smtClean="0"/>
              <a:t> in order for the entire project to be finished by its required completion time. </a:t>
            </a:r>
          </a:p>
          <a:p>
            <a:pPr marL="171450" indent="-171450" eaLnBrk="1">
              <a:spcBef>
                <a:spcPct val="0"/>
              </a:spcBef>
              <a:buFont typeface="Arial" pitchFamily="34" charset="0"/>
              <a:buChar char="•"/>
              <a:defRPr/>
            </a:pPr>
            <a:r>
              <a:rPr lang="en-US" dirty="0" smtClean="0"/>
              <a:t>It is calculated by subtracting the activity’s estimated duration from the activity’s latest finish time.</a:t>
            </a:r>
          </a:p>
          <a:p>
            <a:pPr marL="171450" indent="-171450" eaLnBrk="1">
              <a:spcBef>
                <a:spcPct val="0"/>
              </a:spcBef>
              <a:buFont typeface="Arial" pitchFamily="34" charset="0"/>
              <a:buChar char="•"/>
              <a:defRPr/>
            </a:pPr>
            <a:endParaRPr lang="en-US" dirty="0" smtClean="0"/>
          </a:p>
          <a:p>
            <a:pPr eaLnBrk="1">
              <a:spcBef>
                <a:spcPct val="0"/>
              </a:spcBef>
              <a:buFont typeface="Arial" pitchFamily="34" charset="0"/>
              <a:buNone/>
              <a:defRPr/>
            </a:pPr>
            <a:r>
              <a:rPr lang="en-US" i="1" dirty="0" smtClean="0"/>
              <a:t>Latest finish time (LF) </a:t>
            </a:r>
            <a:r>
              <a:rPr lang="en-US" dirty="0" smtClean="0"/>
              <a:t>is the latest time by which a specific activity must be </a:t>
            </a:r>
            <a:r>
              <a:rPr lang="en-US" i="1" dirty="0" smtClean="0"/>
              <a:t>completed</a:t>
            </a:r>
            <a:r>
              <a:rPr lang="en-US" dirty="0" smtClean="0"/>
              <a:t> in order for the entire project to be finished by its required completion time. </a:t>
            </a:r>
          </a:p>
          <a:p>
            <a:pPr marL="171450" indent="-171450" eaLnBrk="1">
              <a:spcBef>
                <a:spcPct val="0"/>
              </a:spcBef>
              <a:buFont typeface="Arial" pitchFamily="34" charset="0"/>
              <a:buChar char="•"/>
              <a:defRPr/>
            </a:pPr>
            <a:r>
              <a:rPr lang="en-US" dirty="0" smtClean="0"/>
              <a:t>It is calculated on the basis of the project required completion time and the estimated durations of succeeding activities. </a:t>
            </a:r>
          </a:p>
          <a:p>
            <a:pPr eaLnBrk="1">
              <a:spcBef>
                <a:spcPct val="0"/>
              </a:spcBef>
              <a:buFont typeface="Arial" pitchFamily="34" charset="0"/>
              <a:buNone/>
              <a:defRPr/>
            </a:pPr>
            <a:endParaRPr lang="en-US" dirty="0" smtClean="0"/>
          </a:p>
          <a:p>
            <a:pPr eaLnBrk="1">
              <a:spcBef>
                <a:spcPct val="0"/>
              </a:spcBef>
              <a:buFont typeface="Arial" pitchFamily="34" charset="0"/>
              <a:buNone/>
              <a:defRPr/>
            </a:pPr>
            <a:r>
              <a:rPr lang="en-US" dirty="0" smtClean="0"/>
              <a:t>LS = LF– Estimated Duration</a:t>
            </a:r>
          </a:p>
          <a:p>
            <a:pPr marL="171450" indent="-171450" eaLnBrk="1">
              <a:spcBef>
                <a:spcPct val="0"/>
              </a:spcBef>
              <a:buFont typeface="Arial" pitchFamily="34" charset="0"/>
              <a:buChar char="•"/>
              <a:defRPr/>
            </a:pPr>
            <a:r>
              <a:rPr lang="en-US" dirty="0" smtClean="0"/>
              <a:t>Calculate backward through the network diagram from the end of the project to the beginning of the project.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23</a:t>
            </a:fld>
            <a:endParaRPr lang="en-US" altLang="en-US"/>
          </a:p>
        </p:txBody>
      </p:sp>
    </p:spTree>
    <p:extLst>
      <p:ext uri="{BB962C8B-B14F-4D97-AF65-F5344CB8AC3E}">
        <p14:creationId xmlns:p14="http://schemas.microsoft.com/office/powerpoint/2010/main" val="29129924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Latest Start and Finish Times Calculation</a:t>
            </a:r>
          </a:p>
          <a:p>
            <a:pPr eaLnBrk="1">
              <a:spcBef>
                <a:spcPct val="0"/>
              </a:spcBef>
              <a:defRPr/>
            </a:pPr>
            <a:r>
              <a:rPr lang="en-US" dirty="0" smtClean="0"/>
              <a:t>These figures show two activities that emerge directly from an activity labeled, “Print Posters &amp; Brochures.”</a:t>
            </a:r>
          </a:p>
          <a:p>
            <a:pPr marL="171450" indent="-171450" eaLnBrk="1">
              <a:spcBef>
                <a:spcPct val="0"/>
              </a:spcBef>
              <a:buFont typeface="Arial" pitchFamily="34" charset="0"/>
              <a:buChar char="•"/>
              <a:defRPr/>
            </a:pPr>
            <a:r>
              <a:rPr lang="en-US" dirty="0" smtClean="0"/>
              <a:t>This project is required to be completed by day 30. Therefore, “Distribute Posters” must be started by day 20 because it has an estimated duration of 10 days, and “Mail Brochures” must be started by day 25 because it has an estimated duration of 5 days. </a:t>
            </a:r>
          </a:p>
          <a:p>
            <a:pPr marL="171450" indent="-171450" eaLnBrk="1">
              <a:spcBef>
                <a:spcPct val="0"/>
              </a:spcBef>
              <a:buFont typeface="Arial" pitchFamily="34" charset="0"/>
              <a:buChar char="•"/>
              <a:defRPr/>
            </a:pPr>
            <a:r>
              <a:rPr lang="en-US" dirty="0" smtClean="0"/>
              <a:t>The earlier of these two LSs is day 20. Therefore, the latest that “Print Posters &amp; Brochures” can finish is day 20, so that “Distribute Posters” can start by day 20. </a:t>
            </a:r>
          </a:p>
          <a:p>
            <a:pPr eaLnBrk="1">
              <a:spcBef>
                <a:spcPct val="0"/>
              </a:spcBef>
              <a:defRPr/>
            </a:pPr>
            <a:endParaRPr lang="en-US" dirty="0" smtClean="0"/>
          </a:p>
          <a:p>
            <a:pPr marL="171450" indent="-171450" eaLnBrk="1">
              <a:spcBef>
                <a:spcPct val="0"/>
              </a:spcBef>
              <a:buFont typeface="Arial" pitchFamily="34" charset="0"/>
              <a:buChar char="•"/>
              <a:defRPr/>
            </a:pPr>
            <a:r>
              <a:rPr lang="en-US" dirty="0" smtClean="0"/>
              <a:t>Even though “Mail Brochures” does not have to start until day 25, “Print Posters &amp; Brochures” must finish by day 20, or else the entire project will be delayed. </a:t>
            </a:r>
          </a:p>
          <a:p>
            <a:pPr marL="171450" indent="-171450" eaLnBrk="1">
              <a:spcBef>
                <a:spcPct val="0"/>
              </a:spcBef>
              <a:buFont typeface="Arial" pitchFamily="34" charset="0"/>
              <a:buChar char="•"/>
              <a:defRPr/>
            </a:pPr>
            <a:r>
              <a:rPr lang="en-US" dirty="0" smtClean="0"/>
              <a:t>If “Print Posters &amp; Brochures” does not finish until day 25, then “Distribute Brochures” will not be able to start until day 25. </a:t>
            </a:r>
          </a:p>
          <a:p>
            <a:pPr marL="171450" indent="-171450" eaLnBrk="1">
              <a:spcBef>
                <a:spcPct val="0"/>
              </a:spcBef>
              <a:buFont typeface="Arial" pitchFamily="34" charset="0"/>
              <a:buChar char="•"/>
              <a:defRPr/>
            </a:pPr>
            <a:r>
              <a:rPr lang="en-US" dirty="0" smtClean="0"/>
              <a:t>Because “Distribute Brochures” has an estimated duration of 10 days, it will not finish until day 35, which is 5 days beyond the project required completion time.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24</a:t>
            </a:fld>
            <a:endParaRPr lang="en-US" altLang="en-US"/>
          </a:p>
        </p:txBody>
      </p:sp>
    </p:spTree>
    <p:extLst>
      <p:ext uri="{BB962C8B-B14F-4D97-AF65-F5344CB8AC3E}">
        <p14:creationId xmlns:p14="http://schemas.microsoft.com/office/powerpoint/2010/main" val="1626582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“Prepare Report” </a:t>
            </a:r>
          </a:p>
          <a:p>
            <a:pPr eaLnBrk="1">
              <a:spcBef>
                <a:spcPct val="0"/>
              </a:spcBef>
              <a:defRPr/>
            </a:pPr>
            <a:r>
              <a:rPr lang="en-US" dirty="0" smtClean="0"/>
              <a:t>Now let us look at how to set up the backward calculations for the consumer market study project we just analyzed.</a:t>
            </a:r>
          </a:p>
          <a:p>
            <a:pPr marL="171450" indent="-171450" eaLnBrk="1">
              <a:spcBef>
                <a:spcPct val="0"/>
              </a:spcBef>
              <a:buFont typeface="Arial" pitchFamily="34" charset="0"/>
              <a:buChar char="•"/>
              <a:defRPr/>
            </a:pPr>
            <a:r>
              <a:rPr lang="en-US" dirty="0" smtClean="0"/>
              <a:t>The required completion time for the project is 130 working days. </a:t>
            </a:r>
          </a:p>
          <a:p>
            <a:pPr marL="628650" lvl="1" indent="-171450" eaLnBrk="1">
              <a:spcBef>
                <a:spcPct val="0"/>
              </a:spcBef>
              <a:buFont typeface="Arial" pitchFamily="34" charset="0"/>
              <a:buChar char="•"/>
              <a:defRPr/>
            </a:pPr>
            <a:r>
              <a:rPr lang="en-US" dirty="0" smtClean="0"/>
              <a:t>Therefore, the latest that “Prepare Report,” the last activity, can finish is day 130, and the latest that it can start is day 120 because its estimated duration is 10 days.</a:t>
            </a:r>
          </a:p>
          <a:p>
            <a:pPr marL="171450" indent="-171450" eaLnBrk="1">
              <a:spcBef>
                <a:spcPct val="0"/>
              </a:spcBef>
              <a:buFont typeface="Arial" pitchFamily="34" charset="0"/>
              <a:buChar char="•"/>
              <a:defRPr/>
            </a:pPr>
            <a:r>
              <a:rPr lang="en-US" dirty="0" smtClean="0"/>
              <a:t>In order for “Prepare Report” to start on day 120, the latest that “Analyze Results” can finish is day 120. If the LF for “Analyze Results” is day 120, then its LS is day 112 because its estimated duration is 8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25</a:t>
            </a:fld>
            <a:endParaRPr lang="en-US" altLang="en-US"/>
          </a:p>
        </p:txBody>
      </p:sp>
    </p:spTree>
    <p:extLst>
      <p:ext uri="{BB962C8B-B14F-4D97-AF65-F5344CB8AC3E}">
        <p14:creationId xmlns:p14="http://schemas.microsoft.com/office/powerpoint/2010/main" val="3642016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“Analyze Results” </a:t>
            </a:r>
          </a:p>
          <a:p>
            <a:pPr marL="171450" indent="-171450" eaLnBrk="1">
              <a:spcBef>
                <a:spcPct val="0"/>
              </a:spcBef>
              <a:buFontTx/>
              <a:buChar char="•"/>
              <a:defRPr/>
            </a:pPr>
            <a:r>
              <a:rPr lang="en-US" dirty="0" smtClean="0"/>
              <a:t>In order for “Prepare Report” to start on day 120, the latest that “Analyze Results” can finish is day 120. </a:t>
            </a:r>
          </a:p>
          <a:p>
            <a:pPr marL="628650" lvl="1" indent="-171450" eaLnBrk="1">
              <a:spcBef>
                <a:spcPct val="0"/>
              </a:spcBef>
              <a:buFontTx/>
              <a:buChar char="•"/>
              <a:defRPr/>
            </a:pPr>
            <a:r>
              <a:rPr lang="en-US" dirty="0" smtClean="0"/>
              <a:t>If the LF for “Analyze Results” is day 120, then its LS is day 112 because its estimated duration is 8 days.</a:t>
            </a:r>
          </a:p>
          <a:p>
            <a:pPr marL="171450" indent="-171450" eaLnBrk="1">
              <a:spcBef>
                <a:spcPct val="0"/>
              </a:spcBef>
              <a:buFontTx/>
              <a:buChar char="•"/>
              <a:defRPr/>
            </a:pPr>
            <a:r>
              <a:rPr lang="en-US" dirty="0" smtClean="0"/>
              <a:t>In order for “Analyze Results” to start on day 112, the latest that “Input Response Data” can finish is day 112. </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26</a:t>
            </a:fld>
            <a:endParaRPr lang="en-US" altLang="en-US"/>
          </a:p>
        </p:txBody>
      </p:sp>
    </p:spTree>
    <p:extLst>
      <p:ext uri="{BB962C8B-B14F-4D97-AF65-F5344CB8AC3E}">
        <p14:creationId xmlns:p14="http://schemas.microsoft.com/office/powerpoint/2010/main" val="3421572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eaLnBrk="1">
              <a:spcBef>
                <a:spcPct val="0"/>
              </a:spcBef>
              <a:buFont typeface="Arial" pitchFamily="34" charset="0"/>
              <a:buNone/>
              <a:defRPr/>
            </a:pPr>
            <a:r>
              <a:rPr lang="en-US" b="1" u="sng" dirty="0" smtClean="0"/>
              <a:t>“Input Response Data” </a:t>
            </a:r>
          </a:p>
          <a:p>
            <a:pPr marL="171450" lvl="1" indent="-171450" eaLnBrk="1">
              <a:spcBef>
                <a:spcPct val="0"/>
              </a:spcBef>
              <a:buFont typeface="Arial" pitchFamily="34" charset="0"/>
              <a:buChar char="•"/>
              <a:defRPr/>
            </a:pPr>
            <a:r>
              <a:rPr lang="en-US" dirty="0" smtClean="0"/>
              <a:t>If the LF for “Input Response Data” is day 112, then its LS is day 105 because its estimated duration is 7 days.</a:t>
            </a:r>
          </a:p>
          <a:p>
            <a:pPr marL="171450" indent="-171450" eaLnBrk="1">
              <a:spcBef>
                <a:spcPct val="0"/>
              </a:spcBef>
              <a:buFont typeface="Arial" pitchFamily="34" charset="0"/>
              <a:buChar char="•"/>
              <a:defRPr/>
            </a:pPr>
            <a:r>
              <a:rPr lang="en-US" dirty="0" smtClean="0"/>
              <a:t>In order for “Analyze Results” to start on day 112, the latest that “Input Response Data” can finish is day 112. </a:t>
            </a:r>
          </a:p>
          <a:p>
            <a:pPr marL="628650" lvl="1" indent="-171450" eaLnBrk="1">
              <a:spcBef>
                <a:spcPct val="0"/>
              </a:spcBef>
              <a:buFont typeface="Arial" pitchFamily="34" charset="0"/>
              <a:buChar char="•"/>
              <a:defRPr/>
            </a:pPr>
            <a:r>
              <a:rPr lang="en-US" dirty="0" smtClean="0"/>
              <a:t>If the LF for “Input Response Data” is day 112, then its LS is day 105 because its estimated duration is 7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27</a:t>
            </a:fld>
            <a:endParaRPr lang="en-US" altLang="en-US"/>
          </a:p>
        </p:txBody>
      </p:sp>
    </p:spTree>
    <p:extLst>
      <p:ext uri="{BB962C8B-B14F-4D97-AF65-F5344CB8AC3E}">
        <p14:creationId xmlns:p14="http://schemas.microsoft.com/office/powerpoint/2010/main" val="4258538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“Test Software”  and “Mail Questionnaire &amp; Get Responses” </a:t>
            </a:r>
          </a:p>
          <a:p>
            <a:pPr marL="171450" indent="-171450" eaLnBrk="1">
              <a:spcBef>
                <a:spcPct val="0"/>
              </a:spcBef>
              <a:buFontTx/>
              <a:buChar char="•"/>
              <a:defRPr/>
            </a:pPr>
            <a:r>
              <a:rPr lang="en-US" dirty="0" smtClean="0"/>
              <a:t>In order for “Input Response Data” to start on day 105, the latest that “Mail Questionnaire &amp; Get Responses” and "Test Software" can finish is day 105. </a:t>
            </a:r>
          </a:p>
          <a:p>
            <a:pPr marL="628650" lvl="1" indent="-171450" eaLnBrk="1">
              <a:spcBef>
                <a:spcPct val="0"/>
              </a:spcBef>
              <a:buFontTx/>
              <a:buChar char="•"/>
              <a:defRPr/>
            </a:pPr>
            <a:r>
              <a:rPr lang="en-US" dirty="0" smtClean="0"/>
              <a:t>If the LF for “Mail Questionnaire &amp; Get Responses” is day 105, then its LS is day 40 because its estimated duration is 65 days. If the LF for "Test Software"” is day 105, then its LS is day 100 because its estimated duration is 5 days.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28</a:t>
            </a:fld>
            <a:endParaRPr lang="en-US" altLang="en-US"/>
          </a:p>
        </p:txBody>
      </p:sp>
    </p:spTree>
    <p:extLst>
      <p:ext uri="{BB962C8B-B14F-4D97-AF65-F5344CB8AC3E}">
        <p14:creationId xmlns:p14="http://schemas.microsoft.com/office/powerpoint/2010/main" val="589152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buFont typeface="Arial" pitchFamily="34" charset="0"/>
              <a:buNone/>
              <a:defRPr/>
            </a:pPr>
            <a:r>
              <a:rPr lang="en-US" b="1" u="sng" dirty="0" smtClean="0"/>
              <a:t>"Develop Data Analysis Software" and "Develop Software Test Data" </a:t>
            </a:r>
          </a:p>
          <a:p>
            <a:pPr marL="171450" indent="-171450" eaLnBrk="1">
              <a:spcBef>
                <a:spcPct val="0"/>
              </a:spcBef>
              <a:buFont typeface="Arial" pitchFamily="34" charset="0"/>
              <a:buChar char="•"/>
              <a:defRPr/>
            </a:pPr>
            <a:r>
              <a:rPr lang="en-US" dirty="0" smtClean="0"/>
              <a:t>In order for “Test Software” to start on day 100, the latest that "Develop Data Analysis Software" and "Develop Software Test Data" can finish is day 100. </a:t>
            </a:r>
          </a:p>
          <a:p>
            <a:pPr marL="628650" lvl="1" indent="-171450" eaLnBrk="1">
              <a:spcBef>
                <a:spcPct val="0"/>
              </a:spcBef>
              <a:buFont typeface="Arial" pitchFamily="34" charset="0"/>
              <a:buChar char="•"/>
              <a:defRPr/>
            </a:pPr>
            <a:r>
              <a:rPr lang="en-US" dirty="0" smtClean="0"/>
              <a:t>If the LF for “Develop Data Analysis Software” is day 100, then its LS is day 88 because its estimated duration is 12 days. </a:t>
            </a:r>
          </a:p>
          <a:p>
            <a:pPr marL="628650" lvl="1" indent="-171450" eaLnBrk="1">
              <a:spcBef>
                <a:spcPct val="0"/>
              </a:spcBef>
              <a:buFont typeface="Arial" pitchFamily="34" charset="0"/>
              <a:buChar char="•"/>
              <a:defRPr/>
            </a:pPr>
            <a:r>
              <a:rPr lang="en-US" dirty="0" smtClean="0"/>
              <a:t>If the LF for “Develop Software Test Data” is day 100, then its LS is day 98 because its estimated duration is 2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29</a:t>
            </a:fld>
            <a:endParaRPr lang="en-US" altLang="en-US"/>
          </a:p>
        </p:txBody>
      </p:sp>
    </p:spTree>
    <p:extLst>
      <p:ext uri="{BB962C8B-B14F-4D97-AF65-F5344CB8AC3E}">
        <p14:creationId xmlns:p14="http://schemas.microsoft.com/office/powerpoint/2010/main" val="1267781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Learning Outcomes</a:t>
            </a:r>
          </a:p>
          <a:p>
            <a:pPr eaLnBrk="1" hangingPunct="1">
              <a:spcBef>
                <a:spcPct val="0"/>
              </a:spcBef>
              <a:defRPr/>
            </a:pPr>
            <a:r>
              <a:rPr lang="en-US" dirty="0" smtClean="0"/>
              <a:t>After studying this chapter, students should be able to:</a:t>
            </a:r>
          </a:p>
          <a:p>
            <a:pPr marL="171450" indent="-171450" eaLnBrk="1">
              <a:spcBef>
                <a:spcPct val="0"/>
              </a:spcBef>
              <a:buFont typeface="Arial" pitchFamily="34" charset="0"/>
              <a:buChar char="•"/>
              <a:defRPr/>
            </a:pPr>
            <a:r>
              <a:rPr lang="en-US" dirty="0" smtClean="0"/>
              <a:t>Estimate the resources required for activities</a:t>
            </a:r>
          </a:p>
          <a:p>
            <a:pPr marL="171450" indent="-171450" eaLnBrk="1">
              <a:spcBef>
                <a:spcPct val="0"/>
              </a:spcBef>
              <a:buFont typeface="Arial" pitchFamily="34" charset="0"/>
              <a:buChar char="•"/>
              <a:defRPr/>
            </a:pPr>
            <a:r>
              <a:rPr lang="en-US" dirty="0" smtClean="0"/>
              <a:t>Estimate the duration for an activity</a:t>
            </a:r>
          </a:p>
          <a:p>
            <a:pPr marL="171450" indent="-171450" eaLnBrk="1">
              <a:spcBef>
                <a:spcPct val="0"/>
              </a:spcBef>
              <a:buFont typeface="Arial" pitchFamily="34" charset="0"/>
              <a:buChar char="•"/>
              <a:defRPr/>
            </a:pPr>
            <a:r>
              <a:rPr lang="en-US" dirty="0" smtClean="0"/>
              <a:t>Determine the earliest start and finish times for activities</a:t>
            </a:r>
          </a:p>
          <a:p>
            <a:pPr marL="171450" indent="-171450" eaLnBrk="1">
              <a:spcBef>
                <a:spcPct val="0"/>
              </a:spcBef>
              <a:buFont typeface="Arial" pitchFamily="34" charset="0"/>
              <a:buChar char="•"/>
              <a:defRPr/>
            </a:pPr>
            <a:r>
              <a:rPr lang="en-US" dirty="0" smtClean="0"/>
              <a:t>Determine the latest start and finish times for activities</a:t>
            </a:r>
          </a:p>
          <a:p>
            <a:pPr marL="171450" indent="-171450" eaLnBrk="1">
              <a:spcBef>
                <a:spcPct val="0"/>
              </a:spcBef>
              <a:buFont typeface="Arial" pitchFamily="34" charset="0"/>
              <a:buChar char="•"/>
              <a:defRPr/>
            </a:pPr>
            <a:r>
              <a:rPr lang="en-US" dirty="0" smtClean="0"/>
              <a:t>Explain and determine total slack</a:t>
            </a:r>
          </a:p>
          <a:p>
            <a:pPr marL="171450" indent="-171450" eaLnBrk="1">
              <a:spcBef>
                <a:spcPct val="0"/>
              </a:spcBef>
              <a:buFont typeface="Arial" pitchFamily="34" charset="0"/>
              <a:buChar char="•"/>
              <a:defRPr/>
            </a:pPr>
            <a:r>
              <a:rPr lang="en-US" dirty="0" smtClean="0"/>
              <a:t>Prepare a project schedule</a:t>
            </a:r>
          </a:p>
          <a:p>
            <a:pPr marL="171450" indent="-171450" eaLnBrk="1">
              <a:spcBef>
                <a:spcPct val="0"/>
              </a:spcBef>
              <a:buFont typeface="Arial" pitchFamily="34" charset="0"/>
              <a:buChar char="•"/>
              <a:defRPr/>
            </a:pPr>
            <a:r>
              <a:rPr lang="en-US" dirty="0" smtClean="0"/>
              <a:t>Identify and explain the critical path</a:t>
            </a:r>
          </a:p>
          <a:p>
            <a:pPr marL="171450" indent="-171450" eaLnBrk="1">
              <a:spcBef>
                <a:spcPct val="0"/>
              </a:spcBef>
              <a:buFont typeface="Arial" pitchFamily="34" charset="0"/>
              <a:buChar char="•"/>
              <a:defRPr/>
            </a:pPr>
            <a:r>
              <a:rPr lang="en-US" dirty="0" smtClean="0"/>
              <a:t>Discuss the project control process</a:t>
            </a:r>
          </a:p>
          <a:p>
            <a:pPr marL="171450" indent="-171450" eaLnBrk="1">
              <a:spcBef>
                <a:spcPct val="0"/>
              </a:spcBef>
              <a:buFont typeface="Arial" pitchFamily="34" charset="0"/>
              <a:buChar char="•"/>
              <a:defRPr/>
            </a:pPr>
            <a:r>
              <a:rPr lang="en-US" dirty="0" smtClean="0"/>
              <a:t>Develop updated schedules based on actual progress and changes</a:t>
            </a:r>
          </a:p>
          <a:p>
            <a:pPr marL="171450" indent="-171450" eaLnBrk="1">
              <a:spcBef>
                <a:spcPct val="0"/>
              </a:spcBef>
              <a:buFont typeface="Arial" pitchFamily="34" charset="0"/>
              <a:buChar char="•"/>
              <a:defRPr/>
            </a:pPr>
            <a:r>
              <a:rPr lang="en-US" dirty="0" smtClean="0"/>
              <a:t>Discuss and apply approaches to control the project schedule</a:t>
            </a:r>
          </a:p>
          <a:p>
            <a:pPr marL="171450" indent="-171450" eaLnBrk="1">
              <a:spcBef>
                <a:spcPct val="0"/>
              </a:spcBef>
              <a:buFont typeface="Arial" pitchFamily="34" charset="0"/>
              <a:buChar char="•"/>
              <a:defRPr/>
            </a:pPr>
            <a:r>
              <a:rPr lang="en-US" dirty="0" smtClean="0"/>
              <a:t>Explain agile project management </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a:t>
            </a:fld>
            <a:endParaRPr lang="en-US" altLang="en-US"/>
          </a:p>
        </p:txBody>
      </p:sp>
    </p:spTree>
    <p:extLst>
      <p:ext uri="{BB962C8B-B14F-4D97-AF65-F5344CB8AC3E}">
        <p14:creationId xmlns:p14="http://schemas.microsoft.com/office/powerpoint/2010/main" val="2594284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buFont typeface="Arial" pitchFamily="34" charset="0"/>
              <a:buNone/>
              <a:defRPr/>
            </a:pPr>
            <a:r>
              <a:rPr lang="en-US" b="1" u="sng" dirty="0" smtClean="0"/>
              <a:t>“Prepare Mailing Labels” and "Print Questionnaire”</a:t>
            </a:r>
          </a:p>
          <a:p>
            <a:pPr marL="171450" indent="-171450" eaLnBrk="1">
              <a:spcBef>
                <a:spcPct val="0"/>
              </a:spcBef>
              <a:buFont typeface="Arial" pitchFamily="34" charset="0"/>
              <a:buChar char="•"/>
              <a:defRPr/>
            </a:pPr>
            <a:r>
              <a:rPr lang="en-US" dirty="0" smtClean="0"/>
              <a:t>In order for “Mail Questionnaire &amp; Get Responses” to start on day 40, the latest that “Prepare Mailing Labels” and "Print Questionnaire" can finish is day 40. </a:t>
            </a:r>
          </a:p>
          <a:p>
            <a:pPr marL="628650" lvl="1" indent="-171450" eaLnBrk="1">
              <a:spcBef>
                <a:spcPct val="0"/>
              </a:spcBef>
              <a:buFont typeface="Arial" pitchFamily="34" charset="0"/>
              <a:buChar char="•"/>
              <a:defRPr/>
            </a:pPr>
            <a:r>
              <a:rPr lang="en-US" dirty="0" smtClean="0"/>
              <a:t>If the LF for “Prepare Mailing Labels” is day 40, then its LS is day 38 because its estimated duration is 2 days. </a:t>
            </a:r>
          </a:p>
          <a:p>
            <a:pPr marL="628650" lvl="1" indent="-171450" eaLnBrk="1">
              <a:spcBef>
                <a:spcPct val="0"/>
              </a:spcBef>
              <a:buFont typeface="Arial" pitchFamily="34" charset="0"/>
              <a:buChar char="•"/>
              <a:defRPr/>
            </a:pPr>
            <a:r>
              <a:rPr lang="en-US" dirty="0" smtClean="0"/>
              <a:t>If the LF for “Print Questionnaire” is day 40, then its LS is day 30 because its estimated duration is 10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30</a:t>
            </a:fld>
            <a:endParaRPr lang="en-US" altLang="en-US"/>
          </a:p>
        </p:txBody>
      </p:sp>
    </p:spTree>
    <p:extLst>
      <p:ext uri="{BB962C8B-B14F-4D97-AF65-F5344CB8AC3E}">
        <p14:creationId xmlns:p14="http://schemas.microsoft.com/office/powerpoint/2010/main" val="2428590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“Review Comments &amp; Finalize Questionnaire” </a:t>
            </a:r>
          </a:p>
          <a:p>
            <a:pPr marL="171450" indent="-171450" eaLnBrk="1">
              <a:spcBef>
                <a:spcPct val="0"/>
              </a:spcBef>
              <a:buFontTx/>
              <a:buChar char="•"/>
              <a:defRPr/>
            </a:pPr>
            <a:r>
              <a:rPr lang="en-US" dirty="0" smtClean="0"/>
              <a:t>Look at “Review Comments &amp; Finalize Questionnaire.” </a:t>
            </a:r>
          </a:p>
          <a:p>
            <a:pPr marL="628650" lvl="1" indent="-171450" eaLnBrk="1">
              <a:spcBef>
                <a:spcPct val="0"/>
              </a:spcBef>
              <a:buFontTx/>
              <a:buChar char="•"/>
              <a:defRPr/>
            </a:pPr>
            <a:r>
              <a:rPr lang="en-US" dirty="0" smtClean="0"/>
              <a:t>In order for the four activities emerging from this activity to start by their LS times (so that the project can finish by its required completion time of 130 days), “Review Comments &amp; Finalize Questionnaire” must be finished by the earliest LS of all four activities, according to Rule 2. </a:t>
            </a:r>
          </a:p>
          <a:p>
            <a:pPr marL="628650" lvl="1" indent="-171450" eaLnBrk="1">
              <a:spcBef>
                <a:spcPct val="0"/>
              </a:spcBef>
              <a:buFontTx/>
              <a:buChar char="•"/>
              <a:defRPr/>
            </a:pPr>
            <a:r>
              <a:rPr lang="en-US" dirty="0" smtClean="0"/>
              <a:t>The earliest of the four LSs is day 30, the latest time by which “Print Questionnaire” must start. </a:t>
            </a:r>
          </a:p>
          <a:p>
            <a:pPr marL="628650" lvl="1" indent="-171450" eaLnBrk="1">
              <a:spcBef>
                <a:spcPct val="0"/>
              </a:spcBef>
              <a:buFontTx/>
              <a:buChar char="•"/>
              <a:defRPr/>
            </a:pPr>
            <a:r>
              <a:rPr lang="en-US" dirty="0" smtClean="0"/>
              <a:t>Therefore, the latest that “Review Comments &amp; Finalize Questionnaire” can finish is day 30. </a:t>
            </a:r>
          </a:p>
          <a:p>
            <a:pPr marL="628650" lvl="1" indent="-171450" eaLnBrk="1">
              <a:spcBef>
                <a:spcPct val="0"/>
              </a:spcBef>
              <a:buFontTx/>
              <a:buChar char="•"/>
              <a:defRPr/>
            </a:pPr>
            <a:r>
              <a:rPr lang="en-US" dirty="0" smtClean="0"/>
              <a:t>If the LF for “Review Comments &amp; Finalize Questionnaire” is day 30, then its LS is day 25 because its estimated duration is 5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31</a:t>
            </a:fld>
            <a:endParaRPr lang="en-US" altLang="en-US"/>
          </a:p>
        </p:txBody>
      </p:sp>
    </p:spTree>
    <p:extLst>
      <p:ext uri="{BB962C8B-B14F-4D97-AF65-F5344CB8AC3E}">
        <p14:creationId xmlns:p14="http://schemas.microsoft.com/office/powerpoint/2010/main" val="3158413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buFont typeface="Arial" pitchFamily="34" charset="0"/>
              <a:buNone/>
              <a:defRPr/>
            </a:pPr>
            <a:r>
              <a:rPr lang="en-US" b="1" u="sng" dirty="0" smtClean="0"/>
              <a:t>“Pilot-Test Questionnaire” </a:t>
            </a:r>
          </a:p>
          <a:p>
            <a:pPr marL="171450" indent="-171450" eaLnBrk="1">
              <a:spcBef>
                <a:spcPct val="0"/>
              </a:spcBef>
              <a:buFont typeface="Arial" pitchFamily="34" charset="0"/>
              <a:buChar char="•"/>
              <a:defRPr/>
            </a:pPr>
            <a:r>
              <a:rPr lang="en-US" dirty="0" smtClean="0"/>
              <a:t>In order for “Review Comments &amp; Finalize Questionnaire” to start on day 25, the latest that “Pilot-Test Questionnaire” can finish is day 25. </a:t>
            </a:r>
          </a:p>
          <a:p>
            <a:pPr marL="628650" lvl="1" indent="-171450" eaLnBrk="1">
              <a:spcBef>
                <a:spcPct val="0"/>
              </a:spcBef>
              <a:buFont typeface="Arial" pitchFamily="34" charset="0"/>
              <a:buChar char="•"/>
              <a:defRPr/>
            </a:pPr>
            <a:r>
              <a:rPr lang="en-US" dirty="0" smtClean="0"/>
              <a:t>If the LF for “Pilot-Test Questionnaire” is day 25, then its LS is day 5 because its estimated duration is 20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32</a:t>
            </a:fld>
            <a:endParaRPr lang="en-US" altLang="en-US"/>
          </a:p>
        </p:txBody>
      </p:sp>
    </p:spTree>
    <p:extLst>
      <p:ext uri="{BB962C8B-B14F-4D97-AF65-F5344CB8AC3E}">
        <p14:creationId xmlns:p14="http://schemas.microsoft.com/office/powerpoint/2010/main" val="139541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“Develop Draft Questionnaire”</a:t>
            </a:r>
          </a:p>
          <a:p>
            <a:pPr marL="171450" indent="-171450" eaLnBrk="1" fontAlgn="auto">
              <a:spcBef>
                <a:spcPts val="0"/>
              </a:spcBef>
              <a:spcAft>
                <a:spcPts val="0"/>
              </a:spcAft>
              <a:buFont typeface="Arial" pitchFamily="34" charset="0"/>
              <a:buChar char="•"/>
              <a:defRPr/>
            </a:pPr>
            <a:r>
              <a:rPr lang="en-US" dirty="0" smtClean="0"/>
              <a:t>In order for “Pilot-Test Questionnaire” to start on day 5, the latest that “Develop Draft Questionnaire” can finish is day 5. </a:t>
            </a:r>
          </a:p>
          <a:p>
            <a:pPr marL="628650" lvl="1" indent="-171450" eaLnBrk="1" fontAlgn="auto">
              <a:spcBef>
                <a:spcPts val="0"/>
              </a:spcBef>
              <a:spcAft>
                <a:spcPts val="0"/>
              </a:spcAft>
              <a:buFont typeface="Arial" pitchFamily="34" charset="0"/>
              <a:buChar char="•"/>
              <a:defRPr/>
            </a:pPr>
            <a:r>
              <a:rPr lang="en-US" dirty="0" smtClean="0"/>
              <a:t>If the LF for “Develop Draft Questionnaire” is day 5, then its LS is day -5 because its estimated duration is10 days.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33</a:t>
            </a:fld>
            <a:endParaRPr lang="en-US" altLang="en-US"/>
          </a:p>
        </p:txBody>
      </p:sp>
    </p:spTree>
    <p:extLst>
      <p:ext uri="{BB962C8B-B14F-4D97-AF65-F5344CB8AC3E}">
        <p14:creationId xmlns:p14="http://schemas.microsoft.com/office/powerpoint/2010/main" val="2799221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buFont typeface="Arial" pitchFamily="34" charset="0"/>
              <a:buNone/>
              <a:defRPr/>
            </a:pPr>
            <a:r>
              <a:rPr lang="en-US" b="1" u="sng" dirty="0" smtClean="0"/>
              <a:t>“Identify Target Consumers” </a:t>
            </a:r>
          </a:p>
          <a:p>
            <a:pPr marL="171450" indent="-171450" eaLnBrk="1" fontAlgn="auto">
              <a:spcBef>
                <a:spcPts val="0"/>
              </a:spcBef>
              <a:spcAft>
                <a:spcPts val="0"/>
              </a:spcAft>
              <a:buFont typeface="Arial" pitchFamily="34" charset="0"/>
              <a:buChar char="•"/>
              <a:defRPr/>
            </a:pPr>
            <a:r>
              <a:rPr lang="en-US" dirty="0" smtClean="0"/>
              <a:t>In order for “Develop Draft Questionnaire” to start on day -5, the latest that “Identify Target Consumers” can finish is day -5. </a:t>
            </a:r>
          </a:p>
          <a:p>
            <a:pPr marL="628650" lvl="1" indent="-171450" eaLnBrk="1" fontAlgn="auto">
              <a:spcBef>
                <a:spcPts val="0"/>
              </a:spcBef>
              <a:spcAft>
                <a:spcPts val="0"/>
              </a:spcAft>
              <a:buFont typeface="Arial" pitchFamily="34" charset="0"/>
              <a:buChar char="•"/>
              <a:defRPr/>
            </a:pPr>
            <a:r>
              <a:rPr lang="en-US" dirty="0" smtClean="0"/>
              <a:t>If the LF for “Input Response Data” is day -5, then its LS is day -8 because its estimated duration is 3 days.</a:t>
            </a:r>
          </a:p>
          <a:p>
            <a:pPr marL="171450" indent="-171450" eaLnBrk="1" fontAlgn="auto">
              <a:spcBef>
                <a:spcPts val="0"/>
              </a:spcBef>
              <a:spcAft>
                <a:spcPts val="0"/>
              </a:spcAft>
              <a:buFont typeface="Arial" pitchFamily="34" charset="0"/>
              <a:buChar char="•"/>
              <a:defRPr/>
            </a:pPr>
            <a:endParaRPr lang="en-US" dirty="0" smtClean="0"/>
          </a:p>
          <a:p>
            <a:pPr marL="171450" indent="-171450" eaLnBrk="1" fontAlgn="auto">
              <a:spcBef>
                <a:spcPts val="0"/>
              </a:spcBef>
              <a:spcAft>
                <a:spcPts val="0"/>
              </a:spcAft>
              <a:buFont typeface="Arial" pitchFamily="34" charset="0"/>
              <a:buChar char="•"/>
              <a:defRPr/>
            </a:pPr>
            <a:r>
              <a:rPr lang="en-US" dirty="0" smtClean="0"/>
              <a:t>Therefore, the consumer market study project must start 8 days earlier than the planned start date in order to finish in the required 130 days.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34</a:t>
            </a:fld>
            <a:endParaRPr lang="en-US" altLang="en-US"/>
          </a:p>
        </p:txBody>
      </p:sp>
    </p:spTree>
    <p:extLst>
      <p:ext uri="{BB962C8B-B14F-4D97-AF65-F5344CB8AC3E}">
        <p14:creationId xmlns:p14="http://schemas.microsoft.com/office/powerpoint/2010/main" val="1201648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pPr>
            <a:r>
              <a:rPr lang="en-US" altLang="en-US" b="1" u="sng" dirty="0" smtClean="0"/>
              <a:t>Schedule Table LS and LF</a:t>
            </a:r>
          </a:p>
          <a:p>
            <a:pPr eaLnBrk="1">
              <a:spcBef>
                <a:spcPct val="0"/>
              </a:spcBef>
            </a:pPr>
            <a:r>
              <a:rPr lang="en-US" altLang="en-US" dirty="0" smtClean="0"/>
              <a:t>Here you see a figure that depicts the schedule table with the LS and LF values added.</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35</a:t>
            </a:fld>
            <a:endParaRPr lang="en-US" altLang="en-US"/>
          </a:p>
        </p:txBody>
      </p:sp>
    </p:spTree>
    <p:extLst>
      <p:ext uri="{BB962C8B-B14F-4D97-AF65-F5344CB8AC3E}">
        <p14:creationId xmlns:p14="http://schemas.microsoft.com/office/powerpoint/2010/main" val="21855384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Total Slack</a:t>
            </a:r>
          </a:p>
          <a:p>
            <a:pPr marL="171450" indent="-171450" eaLnBrk="1">
              <a:spcBef>
                <a:spcPct val="0"/>
              </a:spcBef>
              <a:buFont typeface="Arial" pitchFamily="34" charset="0"/>
              <a:buChar char="•"/>
              <a:defRPr/>
            </a:pPr>
            <a:r>
              <a:rPr lang="en-US" i="1" dirty="0" smtClean="0"/>
              <a:t>Total slack </a:t>
            </a:r>
            <a:r>
              <a:rPr lang="en-US" dirty="0" smtClean="0"/>
              <a:t>is sometimes called </a:t>
            </a:r>
            <a:r>
              <a:rPr lang="en-US" i="1" dirty="0" smtClean="0"/>
              <a:t>float</a:t>
            </a:r>
            <a:r>
              <a:rPr lang="en-US" dirty="0" smtClean="0"/>
              <a:t>.</a:t>
            </a:r>
          </a:p>
          <a:p>
            <a:pPr marL="628650" lvl="1" indent="-171450" eaLnBrk="1">
              <a:spcBef>
                <a:spcPct val="0"/>
              </a:spcBef>
              <a:buFont typeface="Arial" pitchFamily="34" charset="0"/>
              <a:buChar char="•"/>
              <a:defRPr/>
            </a:pPr>
            <a:r>
              <a:rPr lang="en-US" dirty="0" smtClean="0"/>
              <a:t>It is the difference between EF time of last activity and the project required completion time.</a:t>
            </a:r>
          </a:p>
          <a:p>
            <a:pPr marL="171450" indent="-171450" eaLnBrk="1">
              <a:spcBef>
                <a:spcPct val="0"/>
              </a:spcBef>
              <a:buFont typeface="Arial" pitchFamily="34" charset="0"/>
              <a:buChar char="•"/>
              <a:defRPr/>
            </a:pPr>
            <a:r>
              <a:rPr lang="en-US" dirty="0" smtClean="0"/>
              <a:t>Total slack is calculated for each of the activities by finding the difference between the EF time of the activity and the LF of the activity.</a:t>
            </a:r>
          </a:p>
          <a:p>
            <a:pPr marL="628650" lvl="1" indent="-171450" eaLnBrk="1">
              <a:spcBef>
                <a:spcPct val="0"/>
              </a:spcBef>
              <a:buFont typeface="Arial" pitchFamily="34" charset="0"/>
              <a:buChar char="•"/>
              <a:defRPr/>
            </a:pPr>
            <a:r>
              <a:rPr lang="en-US" dirty="0" smtClean="0"/>
              <a:t>You also look at the difference between the ES and LS of the activity.</a:t>
            </a:r>
          </a:p>
          <a:p>
            <a:pPr marL="171450" indent="-171450" eaLnBrk="1">
              <a:spcBef>
                <a:spcPct val="0"/>
              </a:spcBef>
              <a:buFont typeface="Arial" pitchFamily="34" charset="0"/>
              <a:buChar char="•"/>
              <a:defRPr/>
            </a:pPr>
            <a:r>
              <a:rPr lang="en-US" i="1" dirty="0" smtClean="0"/>
              <a:t>Negative slack </a:t>
            </a:r>
            <a:r>
              <a:rPr lang="en-US" dirty="0" smtClean="0"/>
              <a:t>indicates:</a:t>
            </a:r>
          </a:p>
          <a:p>
            <a:pPr marL="628650" lvl="1" indent="-171450" eaLnBrk="1">
              <a:spcBef>
                <a:spcPct val="0"/>
              </a:spcBef>
              <a:buFont typeface="Arial" pitchFamily="34" charset="0"/>
              <a:buChar char="•"/>
              <a:defRPr/>
            </a:pPr>
            <a:r>
              <a:rPr lang="en-US" dirty="0" smtClean="0"/>
              <a:t>A lack of slack over the entire project</a:t>
            </a:r>
          </a:p>
          <a:p>
            <a:pPr marL="628650" lvl="1" indent="-171450" eaLnBrk="1">
              <a:spcBef>
                <a:spcPct val="0"/>
              </a:spcBef>
              <a:buFont typeface="Arial" pitchFamily="34" charset="0"/>
              <a:buChar char="•"/>
              <a:defRPr/>
            </a:pPr>
            <a:r>
              <a:rPr lang="en-US" dirty="0" smtClean="0"/>
              <a:t>The amount of time an activity must be accelerated to complete the project by the required completion time</a:t>
            </a:r>
          </a:p>
          <a:p>
            <a:pPr marL="171450" indent="-171450" eaLnBrk="1">
              <a:spcBef>
                <a:spcPct val="0"/>
              </a:spcBef>
              <a:buFont typeface="Arial" pitchFamily="34" charset="0"/>
              <a:buChar char="•"/>
              <a:defRPr/>
            </a:pPr>
            <a:r>
              <a:rPr lang="en-US" i="1" dirty="0" smtClean="0"/>
              <a:t>Positive slack</a:t>
            </a:r>
            <a:r>
              <a:rPr lang="en-US" dirty="0" smtClean="0"/>
              <a:t> indicates the maximum amount of time that the activities on a particular path can be delayed without jeopardizing completion of the project by the required completion time.</a:t>
            </a:r>
          </a:p>
          <a:p>
            <a:pPr marL="628650" lvl="1" indent="-171450" eaLnBrk="1">
              <a:spcBef>
                <a:spcPct val="0"/>
              </a:spcBef>
              <a:buFont typeface="Arial" pitchFamily="34" charset="0"/>
              <a:buChar char="•"/>
              <a:defRPr/>
            </a:pPr>
            <a:r>
              <a:rPr lang="en-US" dirty="0" smtClean="0"/>
              <a:t>If the total slack is zero, the activities on the path do not need to be accelerated, but cannot be delayed.</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36</a:t>
            </a:fld>
            <a:endParaRPr lang="en-US" altLang="en-US"/>
          </a:p>
        </p:txBody>
      </p:sp>
    </p:spTree>
    <p:extLst>
      <p:ext uri="{BB962C8B-B14F-4D97-AF65-F5344CB8AC3E}">
        <p14:creationId xmlns:p14="http://schemas.microsoft.com/office/powerpoint/2010/main" val="1221278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Critical Path</a:t>
            </a:r>
          </a:p>
          <a:p>
            <a:pPr marL="171450" indent="-171450" eaLnBrk="1">
              <a:spcBef>
                <a:spcPct val="0"/>
              </a:spcBef>
              <a:buFont typeface="Arial" pitchFamily="34" charset="0"/>
              <a:buChar char="•"/>
              <a:defRPr/>
            </a:pPr>
            <a:r>
              <a:rPr lang="en-US" dirty="0" smtClean="0"/>
              <a:t>The </a:t>
            </a:r>
            <a:r>
              <a:rPr lang="en-US" i="1" dirty="0" smtClean="0"/>
              <a:t>critical path </a:t>
            </a:r>
            <a:r>
              <a:rPr lang="en-US" dirty="0" smtClean="0"/>
              <a:t>is this longest path in the overall network diagram.</a:t>
            </a:r>
          </a:p>
          <a:p>
            <a:pPr marL="171450" indent="-171450" eaLnBrk="1">
              <a:spcBef>
                <a:spcPct val="0"/>
              </a:spcBef>
              <a:buFont typeface="Arial" pitchFamily="34" charset="0"/>
              <a:buChar char="•"/>
              <a:defRPr/>
            </a:pPr>
            <a:r>
              <a:rPr lang="en-US" dirty="0" smtClean="0"/>
              <a:t>One way to determine which activities make up the critical path is to find which ones have the least amount of slack.</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37</a:t>
            </a:fld>
            <a:endParaRPr lang="en-US" altLang="en-US"/>
          </a:p>
        </p:txBody>
      </p:sp>
    </p:spTree>
    <p:extLst>
      <p:ext uri="{BB962C8B-B14F-4D97-AF65-F5344CB8AC3E}">
        <p14:creationId xmlns:p14="http://schemas.microsoft.com/office/powerpoint/2010/main" val="2745765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buFont typeface="Arial" pitchFamily="34" charset="0"/>
              <a:buNone/>
              <a:defRPr/>
            </a:pPr>
            <a:r>
              <a:rPr lang="en-US" b="1" u="sng" dirty="0" smtClean="0"/>
              <a:t>Critical Path Through a Project</a:t>
            </a:r>
          </a:p>
          <a:p>
            <a:pPr marL="171450" indent="-171450" eaLnBrk="1">
              <a:spcBef>
                <a:spcPct val="0"/>
              </a:spcBef>
              <a:buFont typeface="Arial" pitchFamily="34" charset="0"/>
              <a:buChar char="•"/>
              <a:defRPr/>
            </a:pPr>
            <a:r>
              <a:rPr lang="en-US" dirty="0" smtClean="0"/>
              <a:t>This table shows slack values for each activity in the consumer market study project we just analyzed.</a:t>
            </a:r>
          </a:p>
          <a:p>
            <a:pPr marL="628650" lvl="1" indent="-171450" eaLnBrk="1">
              <a:spcBef>
                <a:spcPct val="0"/>
              </a:spcBef>
              <a:buFont typeface="Arial" pitchFamily="34" charset="0"/>
              <a:buChar char="•"/>
              <a:defRPr/>
            </a:pPr>
            <a:r>
              <a:rPr lang="en-US" dirty="0" smtClean="0"/>
              <a:t>Those with -8 as the total slack are the activities on the critical path.</a:t>
            </a:r>
          </a:p>
          <a:p>
            <a:pPr marL="171450" indent="-171450" eaLnBrk="1">
              <a:spcBef>
                <a:spcPct val="0"/>
              </a:spcBef>
              <a:buFont typeface="Arial" pitchFamily="34" charset="0"/>
              <a:buChar char="•"/>
              <a:defRPr/>
            </a:pPr>
            <a:endParaRPr lang="en-US" dirty="0" smtClean="0"/>
          </a:p>
          <a:p>
            <a:pPr marL="171450" indent="-171450" eaLnBrk="1">
              <a:spcBef>
                <a:spcPct val="0"/>
              </a:spcBef>
              <a:buFont typeface="Arial" pitchFamily="34" charset="0"/>
              <a:buChar char="•"/>
              <a:defRPr/>
            </a:pPr>
            <a:r>
              <a:rPr lang="en-US" dirty="0" smtClean="0"/>
              <a:t>The figure on the bottom of the slide depicts the critical path through the network diagram for the consumer market study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38</a:t>
            </a:fld>
            <a:endParaRPr lang="en-US" altLang="en-US"/>
          </a:p>
        </p:txBody>
      </p:sp>
    </p:spTree>
    <p:extLst>
      <p:ext uri="{BB962C8B-B14F-4D97-AF65-F5344CB8AC3E}">
        <p14:creationId xmlns:p14="http://schemas.microsoft.com/office/powerpoint/2010/main" val="1117742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Change in Slack for Critical Path</a:t>
            </a:r>
          </a:p>
          <a:p>
            <a:pPr eaLnBrk="1">
              <a:spcBef>
                <a:spcPct val="0"/>
              </a:spcBef>
              <a:defRPr/>
            </a:pPr>
            <a:r>
              <a:rPr lang="en-US" dirty="0" smtClean="0"/>
              <a:t>This figure depicts the change in the critical path if the estimated duration of the Mail Questionnaire &amp; Get Responses task is reduced from 65 days to 55 days. </a:t>
            </a:r>
          </a:p>
          <a:p>
            <a:pPr marL="171450" indent="-171450" eaLnBrk="1">
              <a:spcBef>
                <a:spcPct val="0"/>
              </a:spcBef>
              <a:buFont typeface="Arial" pitchFamily="34" charset="0"/>
              <a:buChar char="•"/>
              <a:defRPr/>
            </a:pPr>
            <a:r>
              <a:rPr lang="en-US" dirty="0" smtClean="0"/>
              <a:t>Note that the tasks on the critical path now have a total slack of 2, the least amount slack in the project.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39</a:t>
            </a:fld>
            <a:endParaRPr lang="en-US" altLang="en-US"/>
          </a:p>
        </p:txBody>
      </p:sp>
    </p:spTree>
    <p:extLst>
      <p:ext uri="{BB962C8B-B14F-4D97-AF65-F5344CB8AC3E}">
        <p14:creationId xmlns:p14="http://schemas.microsoft.com/office/powerpoint/2010/main" val="64432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pPr>
            <a:r>
              <a:rPr lang="en-US" altLang="en-US" b="1" u="sng" dirty="0" smtClean="0"/>
              <a:t>Project Management Knowledge Areas from PMBOK® Guide</a:t>
            </a:r>
          </a:p>
          <a:p>
            <a:pPr eaLnBrk="1" hangingPunct="1">
              <a:spcBef>
                <a:spcPct val="0"/>
              </a:spcBef>
            </a:pPr>
            <a:r>
              <a:rPr lang="en-US" altLang="en-US" dirty="0" smtClean="0"/>
              <a:t>Concepts in this chapter support the following Project Management Knowledge Areas of </a:t>
            </a:r>
            <a:r>
              <a:rPr lang="en-US" altLang="en-US" i="1" dirty="0" smtClean="0"/>
              <a:t>the PMI Guide to the Project Management Body of Knowledge (PMBOK</a:t>
            </a:r>
            <a:r>
              <a:rPr lang="en-US" altLang="en-US" i="1" baseline="30000" dirty="0" smtClean="0"/>
              <a:t>®</a:t>
            </a:r>
            <a:r>
              <a:rPr lang="en-US" altLang="en-US" i="1" dirty="0" smtClean="0"/>
              <a:t> Guide</a:t>
            </a:r>
            <a:r>
              <a:rPr lang="en-US" altLang="en-US" dirty="0" smtClean="0"/>
              <a:t>):</a:t>
            </a:r>
          </a:p>
          <a:p>
            <a:pPr eaLnBrk="1">
              <a:spcBef>
                <a:spcPct val="0"/>
              </a:spcBef>
            </a:pPr>
            <a:r>
              <a:rPr lang="en-US" altLang="en-US" dirty="0" smtClean="0"/>
              <a:t>Project Integration Management</a:t>
            </a:r>
          </a:p>
          <a:p>
            <a:pPr eaLnBrk="1">
              <a:spcBef>
                <a:spcPct val="0"/>
              </a:spcBef>
            </a:pPr>
            <a:r>
              <a:rPr lang="en-US" altLang="en-US" dirty="0" smtClean="0"/>
              <a:t>Project Resource Management</a:t>
            </a:r>
            <a:br>
              <a:rPr lang="en-US" altLang="en-US" dirty="0" smtClean="0"/>
            </a:br>
            <a:r>
              <a:rPr lang="en-US" altLang="en-US" dirty="0" smtClean="0"/>
              <a:t>Project Schedule Management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a:t>
            </a:fld>
            <a:endParaRPr lang="en-US" altLang="en-US"/>
          </a:p>
        </p:txBody>
      </p:sp>
    </p:spTree>
    <p:extLst>
      <p:ext uri="{BB962C8B-B14F-4D97-AF65-F5344CB8AC3E}">
        <p14:creationId xmlns:p14="http://schemas.microsoft.com/office/powerpoint/2010/main" val="3869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Free Slack</a:t>
            </a:r>
          </a:p>
          <a:p>
            <a:pPr eaLnBrk="1">
              <a:spcBef>
                <a:spcPct val="0"/>
              </a:spcBef>
              <a:buFont typeface="Arial" pitchFamily="34" charset="0"/>
              <a:buNone/>
              <a:defRPr/>
            </a:pPr>
            <a:r>
              <a:rPr lang="en-US" i="1" dirty="0" smtClean="0"/>
              <a:t>Free slack </a:t>
            </a:r>
            <a:r>
              <a:rPr lang="en-US" dirty="0" smtClean="0"/>
              <a:t>is the amount of time a specific activity can be postponed without delaying the earliest start time of its immediately succeeding activities.</a:t>
            </a:r>
          </a:p>
          <a:p>
            <a:pPr marL="171450" indent="-171450" eaLnBrk="1">
              <a:spcBef>
                <a:spcPct val="0"/>
              </a:spcBef>
              <a:buFont typeface="Arial" pitchFamily="34" charset="0"/>
              <a:buChar char="•"/>
              <a:defRPr/>
            </a:pPr>
            <a:endParaRPr lang="en-US" dirty="0" smtClean="0"/>
          </a:p>
          <a:p>
            <a:pPr eaLnBrk="1">
              <a:spcBef>
                <a:spcPct val="0"/>
              </a:spcBef>
              <a:buFont typeface="Arial" pitchFamily="34" charset="0"/>
              <a:buNone/>
              <a:defRPr/>
            </a:pPr>
            <a:r>
              <a:rPr lang="en-US" dirty="0" smtClean="0"/>
              <a:t>Free slack is calculated by: </a:t>
            </a:r>
          </a:p>
          <a:p>
            <a:pPr marL="171450" indent="-171450" eaLnBrk="1">
              <a:spcBef>
                <a:spcPct val="0"/>
              </a:spcBef>
              <a:buFont typeface="Arial" pitchFamily="34" charset="0"/>
              <a:buChar char="•"/>
              <a:defRPr/>
            </a:pPr>
            <a:r>
              <a:rPr lang="en-US" dirty="0" smtClean="0"/>
              <a:t>Finding the lowest of the values of total slack for all the activities entering into a specific activity </a:t>
            </a:r>
          </a:p>
          <a:p>
            <a:pPr marL="171450" indent="-171450" eaLnBrk="1">
              <a:spcBef>
                <a:spcPct val="0"/>
              </a:spcBef>
              <a:buFont typeface="Arial" pitchFamily="34" charset="0"/>
              <a:buChar char="•"/>
              <a:defRPr/>
            </a:pPr>
            <a:r>
              <a:rPr lang="en-US" dirty="0" smtClean="0"/>
              <a:t>Then subtracting that value from the values of total slack for the other activities also entering into that same activity</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40</a:t>
            </a:fld>
            <a:endParaRPr lang="en-US" altLang="en-US"/>
          </a:p>
        </p:txBody>
      </p:sp>
    </p:spTree>
    <p:extLst>
      <p:ext uri="{BB962C8B-B14F-4D97-AF65-F5344CB8AC3E}">
        <p14:creationId xmlns:p14="http://schemas.microsoft.com/office/powerpoint/2010/main" val="27888703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b="1" u="sng" dirty="0" smtClean="0"/>
              <a:t>Total Slack compared to Free Slack</a:t>
            </a:r>
          </a:p>
          <a:p>
            <a:pPr eaLnBrk="1" hangingPunct="1">
              <a:spcBef>
                <a:spcPct val="0"/>
              </a:spcBef>
              <a:defRPr/>
            </a:pPr>
            <a:r>
              <a:rPr lang="en-US" dirty="0" smtClean="0"/>
              <a:t>Let’s look at an example of free slack.</a:t>
            </a:r>
          </a:p>
          <a:p>
            <a:pPr marL="171450" indent="-171450" eaLnBrk="1" hangingPunct="1">
              <a:spcBef>
                <a:spcPct val="0"/>
              </a:spcBef>
              <a:buFont typeface="Arial" pitchFamily="34" charset="0"/>
              <a:buChar char="•"/>
              <a:defRPr/>
            </a:pPr>
            <a:r>
              <a:rPr lang="en-US" dirty="0" smtClean="0"/>
              <a:t>Activities 7 and 8 are predecessors for Activity 10 in the figure above. </a:t>
            </a:r>
          </a:p>
          <a:p>
            <a:pPr marL="171450" indent="-171450" eaLnBrk="1" hangingPunct="1">
              <a:spcBef>
                <a:spcPct val="0"/>
              </a:spcBef>
              <a:buFont typeface="Arial" pitchFamily="34" charset="0"/>
              <a:buChar char="•"/>
              <a:defRPr/>
            </a:pPr>
            <a:r>
              <a:rPr lang="en-US" dirty="0" smtClean="0"/>
              <a:t>The values of total slack for activities 7 and 8 are 50 and 60 days, respectively. </a:t>
            </a:r>
          </a:p>
          <a:p>
            <a:pPr marL="171450" indent="-171450" eaLnBrk="1" hangingPunct="1">
              <a:spcBef>
                <a:spcPct val="0"/>
              </a:spcBef>
              <a:buFont typeface="Arial" pitchFamily="34" charset="0"/>
              <a:buChar char="•"/>
              <a:defRPr/>
            </a:pPr>
            <a:r>
              <a:rPr lang="en-US" dirty="0" smtClean="0"/>
              <a:t>The lesser of these two values is 50 days. </a:t>
            </a:r>
          </a:p>
          <a:p>
            <a:pPr marL="171450" indent="-171450" eaLnBrk="1" hangingPunct="1">
              <a:spcBef>
                <a:spcPct val="0"/>
              </a:spcBef>
              <a:buFont typeface="Arial" pitchFamily="34" charset="0"/>
              <a:buChar char="•"/>
              <a:defRPr/>
            </a:pPr>
            <a:r>
              <a:rPr lang="en-US" dirty="0" smtClean="0"/>
              <a:t>Therefore, activity 8, “Develop Software Test Data,” has a free slack of 10 days (60 – 50 = 10) and can slip by up to that amount without delaying the earliest start time of activity 10, “Test Software.”</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41</a:t>
            </a:fld>
            <a:endParaRPr lang="en-US" altLang="en-US"/>
          </a:p>
        </p:txBody>
      </p:sp>
    </p:spTree>
    <p:extLst>
      <p:ext uri="{BB962C8B-B14F-4D97-AF65-F5344CB8AC3E}">
        <p14:creationId xmlns:p14="http://schemas.microsoft.com/office/powerpoint/2010/main" val="34486165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Bar Chart Format</a:t>
            </a:r>
          </a:p>
          <a:p>
            <a:pPr marL="171450" indent="-171450" eaLnBrk="1">
              <a:spcBef>
                <a:spcPct val="0"/>
              </a:spcBef>
              <a:buFont typeface="Arial" pitchFamily="34" charset="0"/>
              <a:buChar char="•"/>
              <a:defRPr/>
            </a:pPr>
            <a:r>
              <a:rPr lang="en-US" dirty="0" smtClean="0"/>
              <a:t>A Gantt chart is the name commonly used for the type of bar chart tool employed in planning and scheduling.</a:t>
            </a:r>
          </a:p>
          <a:p>
            <a:pPr marL="628650" lvl="1" indent="-171450" eaLnBrk="1">
              <a:spcBef>
                <a:spcPct val="0"/>
              </a:spcBef>
              <a:buFont typeface="Arial" pitchFamily="34" charset="0"/>
              <a:buChar char="•"/>
              <a:defRPr/>
            </a:pPr>
            <a:r>
              <a:rPr lang="en-US" dirty="0" smtClean="0"/>
              <a:t>As you can see in the Gantt chart on this slide, the activities are listed on the left-hand side and there is a time scale along the bottom or the top. </a:t>
            </a:r>
          </a:p>
          <a:p>
            <a:pPr marL="628650" lvl="1" indent="-171450" eaLnBrk="1">
              <a:spcBef>
                <a:spcPct val="0"/>
              </a:spcBef>
              <a:buFont typeface="Arial" pitchFamily="34" charset="0"/>
              <a:buChar char="•"/>
              <a:defRPr/>
            </a:pPr>
            <a:r>
              <a:rPr lang="en-US" dirty="0" smtClean="0"/>
              <a:t>The estimated duration for each activity is indicated by a bar spanning the period during which the activity is expected to be accomplished. </a:t>
            </a:r>
          </a:p>
          <a:p>
            <a:pPr marL="171450" indent="-171450" eaLnBrk="1">
              <a:spcBef>
                <a:spcPct val="0"/>
              </a:spcBef>
              <a:buFont typeface="Arial" pitchFamily="34" charset="0"/>
              <a:buChar char="•"/>
              <a:defRPr/>
            </a:pPr>
            <a:r>
              <a:rPr lang="en-US" dirty="0" smtClean="0"/>
              <a:t>Gantt charts often also have a column that indicates who is responsible for each task.</a:t>
            </a:r>
          </a:p>
          <a:p>
            <a:pPr marL="171450" indent="-171450" eaLnBrk="1">
              <a:spcBef>
                <a:spcPct val="0"/>
              </a:spcBef>
              <a:buFont typeface="Arial" pitchFamily="34" charset="0"/>
              <a:buChar char="•"/>
              <a:defRPr/>
            </a:pPr>
            <a:r>
              <a:rPr lang="en-US" dirty="0" smtClean="0"/>
              <a:t>This Gantt chart depicts the consumer market study project that we have been analyzing.</a:t>
            </a:r>
          </a:p>
          <a:p>
            <a:pPr marL="628650" lvl="1" indent="-171450" eaLnBrk="1">
              <a:spcBef>
                <a:spcPct val="0"/>
              </a:spcBef>
              <a:buFont typeface="Arial" pitchFamily="34" charset="0"/>
              <a:buChar char="•"/>
              <a:defRPr/>
            </a:pPr>
            <a:r>
              <a:rPr lang="en-US" dirty="0" smtClean="0"/>
              <a:t>You can probably see how this is an easy way to visually represent when activities are scheduled to occur during a project.</a:t>
            </a:r>
          </a:p>
          <a:p>
            <a:pPr marL="171450" indent="-171450" eaLnBrk="1">
              <a:spcBef>
                <a:spcPct val="0"/>
              </a:spcBef>
              <a:buFont typeface="Arial" pitchFamily="34" charset="0"/>
              <a:buChar char="•"/>
              <a:defRPr/>
            </a:pPr>
            <a:r>
              <a:rPr lang="en-US" dirty="0" smtClean="0"/>
              <a:t>A Gantt chart is a traditional bar chart in that it does not graphically display the dependent relationships of activities. </a:t>
            </a:r>
          </a:p>
          <a:p>
            <a:pPr marL="171450" indent="-171450" eaLnBrk="1">
              <a:spcBef>
                <a:spcPct val="0"/>
              </a:spcBef>
              <a:buFont typeface="Arial" pitchFamily="34" charset="0"/>
              <a:buChar char="•"/>
              <a:defRPr/>
            </a:pPr>
            <a:r>
              <a:rPr lang="en-US" dirty="0" smtClean="0"/>
              <a:t>Be sure to create the network diagram and connect the bars in the Gantt chart with arrows to show relationships.</a:t>
            </a:r>
          </a:p>
          <a:p>
            <a:pPr marL="171450" indent="-171450" eaLnBrk="1">
              <a:spcBef>
                <a:spcPct val="0"/>
              </a:spcBef>
              <a:buFont typeface="Arial" pitchFamily="34" charset="0"/>
              <a:buChar char="•"/>
              <a:defRPr/>
            </a:pPr>
            <a:r>
              <a:rPr lang="en-US" dirty="0" smtClean="0"/>
              <a:t>Project management software can automatically generate a time-scaled bar chart from the schedule table that is based on the network diagram.</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42</a:t>
            </a:fld>
            <a:endParaRPr lang="en-US" altLang="en-US"/>
          </a:p>
        </p:txBody>
      </p:sp>
    </p:spTree>
    <p:extLst>
      <p:ext uri="{BB962C8B-B14F-4D97-AF65-F5344CB8AC3E}">
        <p14:creationId xmlns:p14="http://schemas.microsoft.com/office/powerpoint/2010/main" val="10492677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eaLnBrk="1">
              <a:spcBef>
                <a:spcPct val="0"/>
              </a:spcBef>
              <a:defRPr/>
            </a:pPr>
            <a:r>
              <a:rPr lang="en-US" b="1" u="sng" dirty="0" smtClean="0"/>
              <a:t>Project Control Process</a:t>
            </a:r>
          </a:p>
          <a:p>
            <a:pPr eaLnBrk="1">
              <a:spcBef>
                <a:spcPct val="0"/>
              </a:spcBef>
              <a:buFont typeface="Arial" pitchFamily="34" charset="0"/>
              <a:buNone/>
              <a:defRPr/>
            </a:pPr>
            <a:r>
              <a:rPr lang="en-US" dirty="0" smtClean="0"/>
              <a:t>Here you see a figure that illustrates the steps in the project control process. </a:t>
            </a:r>
          </a:p>
          <a:p>
            <a:pPr marL="171450" indent="-171450" eaLnBrk="1">
              <a:spcBef>
                <a:spcPct val="0"/>
              </a:spcBef>
              <a:buFont typeface="Arial" pitchFamily="34" charset="0"/>
              <a:buChar char="•"/>
              <a:defRPr/>
            </a:pPr>
            <a:r>
              <a:rPr lang="en-US" dirty="0" smtClean="0"/>
              <a:t>The project control process starts with establishing a baseline plan that shows how the project scope will be accomplished on schedule and within budget. </a:t>
            </a:r>
          </a:p>
          <a:p>
            <a:pPr marL="171450" indent="-171450" eaLnBrk="1">
              <a:spcBef>
                <a:spcPct val="0"/>
              </a:spcBef>
              <a:buFont typeface="Arial" pitchFamily="34" charset="0"/>
              <a:buChar char="•"/>
              <a:defRPr/>
            </a:pPr>
            <a:r>
              <a:rPr lang="en-US" dirty="0" smtClean="0"/>
              <a:t>Once this baseline plan is agreed upon by the customer and the contractor or project team, the project work can be performed. </a:t>
            </a:r>
          </a:p>
          <a:p>
            <a:pPr marL="171450" indent="-171450" eaLnBrk="1">
              <a:spcBef>
                <a:spcPct val="0"/>
              </a:spcBef>
              <a:buFont typeface="Arial" pitchFamily="34" charset="0"/>
              <a:buChar char="•"/>
              <a:defRPr/>
            </a:pPr>
            <a:r>
              <a:rPr lang="en-US" dirty="0" smtClean="0"/>
              <a:t>It is necessary to monitor the progress to ensure that everything is going according to the plan. </a:t>
            </a:r>
          </a:p>
          <a:p>
            <a:pPr marL="171450" indent="-171450" eaLnBrk="1">
              <a:spcBef>
                <a:spcPct val="0"/>
              </a:spcBef>
              <a:buFont typeface="Arial" pitchFamily="34" charset="0"/>
              <a:buChar char="•"/>
              <a:defRPr/>
            </a:pPr>
            <a:r>
              <a:rPr lang="en-US" dirty="0" smtClean="0"/>
              <a:t>The project control process involves regularly gathering data on project performance, comparing actual performance to planned performance, and taking corrective action immediately if actual performance lags behind planned performance. </a:t>
            </a:r>
          </a:p>
          <a:p>
            <a:pPr marL="628650" lvl="1" indent="-171450" eaLnBrk="1">
              <a:spcBef>
                <a:spcPct val="0"/>
              </a:spcBef>
              <a:buFont typeface="Arial" pitchFamily="34" charset="0"/>
              <a:buChar char="•"/>
              <a:defRPr/>
            </a:pPr>
            <a:r>
              <a:rPr lang="en-US" dirty="0" smtClean="0"/>
              <a:t>This process must occur regularly throughout the project.</a:t>
            </a:r>
          </a:p>
          <a:p>
            <a:pPr marL="171450" indent="-171450" eaLnBrk="1">
              <a:spcBef>
                <a:spcPct val="0"/>
              </a:spcBef>
              <a:buFont typeface="Arial" pitchFamily="34" charset="0"/>
              <a:buChar char="•"/>
              <a:defRPr/>
            </a:pPr>
            <a:r>
              <a:rPr lang="en-US" dirty="0" smtClean="0"/>
              <a:t>Establish regular reporting meetings to compare actual to planned progress.</a:t>
            </a:r>
          </a:p>
          <a:p>
            <a:pPr marL="171450" indent="-171450" eaLnBrk="1">
              <a:spcBef>
                <a:spcPct val="0"/>
              </a:spcBef>
              <a:buFont typeface="Arial" pitchFamily="34" charset="0"/>
              <a:buChar char="•"/>
              <a:defRPr/>
            </a:pPr>
            <a:r>
              <a:rPr lang="en-US" dirty="0" smtClean="0"/>
              <a:t>Gather data on actual performance.</a:t>
            </a:r>
          </a:p>
          <a:p>
            <a:pPr marL="171450" indent="-171450" eaLnBrk="1">
              <a:spcBef>
                <a:spcPct val="0"/>
              </a:spcBef>
              <a:buFont typeface="Arial" pitchFamily="34" charset="0"/>
              <a:buChar char="•"/>
              <a:defRPr/>
            </a:pPr>
            <a:r>
              <a:rPr lang="en-US" dirty="0" smtClean="0"/>
              <a:t>Record information on changes to the project scope, schedule, and budget.</a:t>
            </a:r>
          </a:p>
          <a:p>
            <a:pPr marL="171450" indent="-171450" eaLnBrk="1">
              <a:spcBef>
                <a:spcPct val="0"/>
              </a:spcBef>
              <a:buFont typeface="Arial" pitchFamily="34" charset="0"/>
              <a:buChar char="•"/>
              <a:defRPr/>
            </a:pPr>
            <a:endParaRPr lang="en-US" dirty="0" smtClean="0"/>
          </a:p>
          <a:p>
            <a:pPr marL="171450" indent="-171450" eaLnBrk="1">
              <a:spcBef>
                <a:spcPct val="0"/>
              </a:spcBef>
              <a:buFont typeface="Arial" pitchFamily="34" charset="0"/>
              <a:buChar char="•"/>
              <a:defRPr/>
            </a:pPr>
            <a:r>
              <a:rPr lang="en-US" dirty="0" smtClean="0"/>
              <a:t>The key to effective project control is measuring actual progress and comparing it to planned progress on a timely and regular basis and taking any needed corrective action immediately.</a:t>
            </a:r>
          </a:p>
          <a:p>
            <a:pPr marL="171450" indent="-171450" eaLnBrk="1">
              <a:spcBef>
                <a:spcPct val="0"/>
              </a:spcBef>
              <a:buFont typeface="Arial" pitchFamily="34" charset="0"/>
              <a:buChar char="•"/>
              <a:defRPr/>
            </a:pPr>
            <a:r>
              <a:rPr lang="en-US" dirty="0" smtClean="0"/>
              <a:t>Project management is a proactive approach to controlling a project to ensure that the project objective is accomplished, even when things do not go according to plan.</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43</a:t>
            </a:fld>
            <a:endParaRPr lang="en-US" altLang="en-US"/>
          </a:p>
        </p:txBody>
      </p:sp>
    </p:spTree>
    <p:extLst>
      <p:ext uri="{BB962C8B-B14F-4D97-AF65-F5344CB8AC3E}">
        <p14:creationId xmlns:p14="http://schemas.microsoft.com/office/powerpoint/2010/main" val="8089189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a:spcBef>
                <a:spcPct val="0"/>
              </a:spcBef>
              <a:buFont typeface="Arial" pitchFamily="34" charset="0"/>
              <a:buNone/>
              <a:defRPr/>
            </a:pPr>
            <a:r>
              <a:rPr lang="en-US" b="1" u="sng" dirty="0" smtClean="0"/>
              <a:t>Effects of Actual Schedule Performance</a:t>
            </a:r>
          </a:p>
          <a:p>
            <a:pPr eaLnBrk="1">
              <a:spcBef>
                <a:spcPct val="0"/>
              </a:spcBef>
              <a:buFont typeface="Arial" pitchFamily="34" charset="0"/>
              <a:buNone/>
              <a:defRPr/>
            </a:pPr>
            <a:r>
              <a:rPr lang="en-US" dirty="0" smtClean="0"/>
              <a:t>As you probably know from real-life experience, some activities get completed on time, some are finished ahead of schedule, and others are completed later than scheduled.</a:t>
            </a:r>
          </a:p>
          <a:p>
            <a:pPr marL="171450" indent="-171450" eaLnBrk="1">
              <a:spcBef>
                <a:spcPct val="0"/>
              </a:spcBef>
              <a:buFont typeface="Arial" pitchFamily="34" charset="0"/>
              <a:buChar char="•"/>
              <a:defRPr/>
            </a:pPr>
            <a:r>
              <a:rPr lang="en-US" dirty="0" smtClean="0"/>
              <a:t>The </a:t>
            </a:r>
            <a:r>
              <a:rPr lang="en-US" i="1" dirty="0" smtClean="0"/>
              <a:t>actual finish times (AFs) </a:t>
            </a:r>
            <a:r>
              <a:rPr lang="en-US" dirty="0" smtClean="0"/>
              <a:t>of completed activities will determine the earliest start and earliest finish times for the remaining activities in the network diagram, as well as the total slack.</a:t>
            </a:r>
          </a:p>
          <a:p>
            <a:pPr marL="171450" indent="-171450" eaLnBrk="1">
              <a:spcBef>
                <a:spcPct val="0"/>
              </a:spcBef>
              <a:buFont typeface="Arial" pitchFamily="34" charset="0"/>
              <a:buChar char="•"/>
              <a:defRPr/>
            </a:pPr>
            <a:r>
              <a:rPr lang="en-US" dirty="0" smtClean="0"/>
              <a:t>This figure depicts the planned and actual performance of a project to remove old wallpaper and install new wallpaper.</a:t>
            </a:r>
          </a:p>
          <a:p>
            <a:pPr marL="171450" indent="-171450" eaLnBrk="1">
              <a:spcBef>
                <a:spcPct val="0"/>
              </a:spcBef>
              <a:buFont typeface="Arial" pitchFamily="34" charset="0"/>
              <a:buChar char="•"/>
              <a:defRPr/>
            </a:pPr>
            <a:r>
              <a:rPr lang="en-US" dirty="0" smtClean="0"/>
              <a:t>Part (a) of the figure is a network diagram for a simple project. It shows that the earliest the project can finish is day 15 (the sum of the estimated durations of the three activities, 7 + 5 + 3). </a:t>
            </a:r>
          </a:p>
          <a:p>
            <a:pPr marL="628650" lvl="1" indent="-171450" eaLnBrk="1">
              <a:spcBef>
                <a:spcPct val="0"/>
              </a:spcBef>
              <a:buFont typeface="Arial" pitchFamily="34" charset="0"/>
              <a:buChar char="•"/>
              <a:defRPr/>
            </a:pPr>
            <a:r>
              <a:rPr lang="en-US" dirty="0" smtClean="0"/>
              <a:t>Since the required completion time is day 20, the project has a total slack of +5 days. </a:t>
            </a:r>
          </a:p>
          <a:p>
            <a:pPr marL="628650" lvl="1" indent="-171450" eaLnBrk="1">
              <a:spcBef>
                <a:spcPct val="0"/>
              </a:spcBef>
              <a:buFont typeface="Arial" pitchFamily="34" charset="0"/>
              <a:buChar char="•"/>
              <a:defRPr/>
            </a:pPr>
            <a:r>
              <a:rPr lang="en-US" dirty="0" smtClean="0"/>
              <a:t>Suppose that activity 1, “Remove Old Wallpaper,” is actually finished on day 10, rather than on day 7 as planned, because it turns out to be more difficult than anticipated. </a:t>
            </a:r>
          </a:p>
          <a:p>
            <a:pPr marL="171450" indent="-171450" eaLnBrk="1">
              <a:spcBef>
                <a:spcPct val="0"/>
              </a:spcBef>
              <a:buFont typeface="Arial" pitchFamily="34" charset="0"/>
              <a:buChar char="•"/>
              <a:defRPr/>
            </a:pPr>
            <a:r>
              <a:rPr lang="en-US" dirty="0" smtClean="0"/>
              <a:t>Part (b) of the figure depicts this deviation from the original plan. </a:t>
            </a:r>
          </a:p>
          <a:p>
            <a:pPr marL="628650" lvl="1" indent="-171450" eaLnBrk="1">
              <a:spcBef>
                <a:spcPct val="0"/>
              </a:spcBef>
              <a:buFont typeface="Arial" pitchFamily="34" charset="0"/>
              <a:buChar char="•"/>
              <a:defRPr/>
            </a:pPr>
            <a:r>
              <a:rPr lang="en-US" dirty="0" smtClean="0"/>
              <a:t>The earliest start and finish times for activities 2 and 3 will be 3 days later than on the original schedule. </a:t>
            </a:r>
          </a:p>
          <a:p>
            <a:pPr marL="628650" lvl="1" indent="-171450" eaLnBrk="1">
              <a:spcBef>
                <a:spcPct val="0"/>
              </a:spcBef>
              <a:buFont typeface="Arial" pitchFamily="34" charset="0"/>
              <a:buChar char="•"/>
              <a:defRPr/>
            </a:pPr>
            <a:r>
              <a:rPr lang="en-US" dirty="0" smtClean="0"/>
              <a:t>Because “Remove Old Wallpaper” is actually finished on day 10, the ES for “Patch Walls” will be day 10 and its EF will be day 15. </a:t>
            </a:r>
          </a:p>
          <a:p>
            <a:pPr marL="171450" indent="-171450" eaLnBrk="1">
              <a:spcBef>
                <a:spcPct val="0"/>
              </a:spcBef>
              <a:buFont typeface="Arial" pitchFamily="34" charset="0"/>
              <a:buChar char="•"/>
              <a:defRPr/>
            </a:pPr>
            <a:r>
              <a:rPr lang="en-US" dirty="0" smtClean="0"/>
              <a:t>Following through with the forward calculations, we find that “Put Up New Wallpaper” will have an ES of day 15 and an EF of day 18. </a:t>
            </a:r>
          </a:p>
          <a:p>
            <a:pPr marL="628650" lvl="1" indent="-171450" eaLnBrk="1">
              <a:spcBef>
                <a:spcPct val="0"/>
              </a:spcBef>
              <a:buFont typeface="Arial" pitchFamily="34" charset="0"/>
              <a:buChar char="•"/>
              <a:defRPr/>
            </a:pPr>
            <a:r>
              <a:rPr lang="en-US" dirty="0" smtClean="0"/>
              <a:t>Comparing this new EF of the last activity to the required completion time of day 20, we find a difference of 2 days. The total slack got worse—it changed in a negative direction, from +5 days to +2 days. </a:t>
            </a:r>
          </a:p>
          <a:p>
            <a:pPr marL="171450" indent="-171450" eaLnBrk="1">
              <a:spcBef>
                <a:spcPct val="0"/>
              </a:spcBef>
              <a:buFont typeface="Arial" pitchFamily="34" charset="0"/>
              <a:buChar char="•"/>
              <a:defRPr/>
            </a:pPr>
            <a:r>
              <a:rPr lang="en-US" dirty="0" smtClean="0"/>
              <a:t>This example illustrates how the actual finish times of activities have a ripple effect, altering the remaining activities’ earliest start and finish times and the total slack.</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44</a:t>
            </a:fld>
            <a:endParaRPr lang="en-US" altLang="en-US"/>
          </a:p>
        </p:txBody>
      </p:sp>
    </p:spTree>
    <p:extLst>
      <p:ext uri="{BB962C8B-B14F-4D97-AF65-F5344CB8AC3E}">
        <p14:creationId xmlns:p14="http://schemas.microsoft.com/office/powerpoint/2010/main" val="12242395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Incorporate Changes into Schedule </a:t>
            </a:r>
          </a:p>
          <a:p>
            <a:pPr eaLnBrk="1">
              <a:spcBef>
                <a:spcPct val="0"/>
              </a:spcBef>
              <a:buFont typeface="Arial" pitchFamily="34" charset="0"/>
              <a:buNone/>
              <a:defRPr/>
            </a:pPr>
            <a:r>
              <a:rPr lang="en-US" dirty="0" smtClean="0"/>
              <a:t>Throughout a project, changes may occur that impact the schedule.</a:t>
            </a:r>
          </a:p>
          <a:p>
            <a:pPr marL="171450" indent="-171450" eaLnBrk="1">
              <a:spcBef>
                <a:spcPct val="0"/>
              </a:spcBef>
              <a:buFont typeface="Arial" pitchFamily="34" charset="0"/>
              <a:buChar char="•"/>
              <a:defRPr/>
            </a:pPr>
            <a:r>
              <a:rPr lang="en-US" dirty="0" smtClean="0"/>
              <a:t>Changes might be initiated by the customer or the project team, or they might be the result of an unanticipated occurrence.</a:t>
            </a:r>
          </a:p>
          <a:p>
            <a:pPr marL="171450" indent="-171450" eaLnBrk="1">
              <a:spcBef>
                <a:spcPct val="0"/>
              </a:spcBef>
              <a:buFont typeface="Arial" pitchFamily="34" charset="0"/>
              <a:buChar char="•"/>
              <a:defRPr/>
            </a:pPr>
            <a:r>
              <a:rPr lang="en-US" dirty="0" smtClean="0"/>
              <a:t>Changes requested early in the project may have less of an impact on schedule and budget than those requested later in the project.</a:t>
            </a:r>
          </a:p>
          <a:p>
            <a:pPr marL="171450" indent="-171450" eaLnBrk="1">
              <a:spcBef>
                <a:spcPct val="0"/>
              </a:spcBef>
              <a:buFont typeface="Arial" pitchFamily="34" charset="0"/>
              <a:buChar char="•"/>
              <a:defRPr/>
            </a:pPr>
            <a:r>
              <a:rPr lang="en-US" dirty="0" smtClean="0"/>
              <a:t>When the customer requests a change, the contractor or project team should estimate the impact on the project schedule and budget and then obtain customer approval before proceeding. </a:t>
            </a:r>
          </a:p>
          <a:p>
            <a:pPr marL="628650" lvl="1" indent="-171450" eaLnBrk="1">
              <a:spcBef>
                <a:spcPct val="0"/>
              </a:spcBef>
              <a:buFont typeface="Arial" pitchFamily="34" charset="0"/>
              <a:buChar char="•"/>
              <a:defRPr/>
            </a:pPr>
            <a:r>
              <a:rPr lang="en-US" dirty="0" smtClean="0"/>
              <a:t>If the customer approves the proposed revisions to the project schedule and budget, then any additional activities, revised estimated durations, and revised estimated resources and associated costs should be incorporated into the project schedule and budget.</a:t>
            </a:r>
          </a:p>
          <a:p>
            <a:pPr marL="171450" indent="-171450" eaLnBrk="1">
              <a:spcBef>
                <a:spcPct val="0"/>
              </a:spcBef>
              <a:buFont typeface="Arial" pitchFamily="34" charset="0"/>
              <a:buChar char="•"/>
              <a:defRPr/>
            </a:pPr>
            <a:r>
              <a:rPr lang="en-US" dirty="0" smtClean="0"/>
              <a:t>With respect to the project schedule, changes can result in the addition or deletion of activities, re-sequencing of activities, changes to estimated durations for specific activities, or a new required completion time for the project.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45</a:t>
            </a:fld>
            <a:endParaRPr lang="en-US" altLang="en-US"/>
          </a:p>
        </p:txBody>
      </p:sp>
    </p:spTree>
    <p:extLst>
      <p:ext uri="{BB962C8B-B14F-4D97-AF65-F5344CB8AC3E}">
        <p14:creationId xmlns:p14="http://schemas.microsoft.com/office/powerpoint/2010/main" val="3728034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a:spcBef>
                <a:spcPts val="0"/>
              </a:spcBef>
              <a:spcAft>
                <a:spcPts val="0"/>
              </a:spcAft>
              <a:defRPr/>
            </a:pPr>
            <a:r>
              <a:rPr lang="en-US" b="1" u="sng" dirty="0" smtClean="0"/>
              <a:t>Update Project Schedule </a:t>
            </a:r>
          </a:p>
          <a:p>
            <a:pPr eaLnBrk="1" fontAlgn="auto">
              <a:spcBef>
                <a:spcPts val="0"/>
              </a:spcBef>
              <a:spcAft>
                <a:spcPts val="0"/>
              </a:spcAft>
              <a:defRPr/>
            </a:pPr>
            <a:r>
              <a:rPr lang="en-US" dirty="0" smtClean="0"/>
              <a:t>An updated project schedule should be generated regularly that forecasts whether the project will finish ahead of or behind its required completion time, or on time.</a:t>
            </a:r>
          </a:p>
          <a:p>
            <a:pPr marL="171450" indent="-171450" eaLnBrk="1" fontAlgn="auto">
              <a:spcBef>
                <a:spcPts val="0"/>
              </a:spcBef>
              <a:spcAft>
                <a:spcPts val="0"/>
              </a:spcAft>
              <a:buFont typeface="Arial" pitchFamily="34" charset="0"/>
              <a:buChar char="•"/>
              <a:defRPr/>
            </a:pPr>
            <a:r>
              <a:rPr lang="en-US" dirty="0" smtClean="0"/>
              <a:t>Once data have been collected on the actual finish times of completed activities and the effects of any project changes, an updated project schedule can be calculated.</a:t>
            </a:r>
          </a:p>
          <a:p>
            <a:pPr marL="171450" indent="-171450" eaLnBrk="1" fontAlgn="auto">
              <a:spcBef>
                <a:spcPts val="0"/>
              </a:spcBef>
              <a:spcAft>
                <a:spcPts val="0"/>
              </a:spcAft>
              <a:buFont typeface="Arial" pitchFamily="34" charset="0"/>
              <a:buChar char="•"/>
              <a:defRPr/>
            </a:pPr>
            <a:r>
              <a:rPr lang="en-US" dirty="0" smtClean="0"/>
              <a:t>Earliest start and finish times for the remaining, uncompleted, activities are calculated by working forward through the network.</a:t>
            </a:r>
          </a:p>
          <a:p>
            <a:pPr marL="628650" lvl="1" indent="-171450" eaLnBrk="1" fontAlgn="auto">
              <a:spcBef>
                <a:spcPts val="0"/>
              </a:spcBef>
              <a:spcAft>
                <a:spcPts val="0"/>
              </a:spcAft>
              <a:buFont typeface="Arial" pitchFamily="34" charset="0"/>
              <a:buChar char="•"/>
              <a:defRPr/>
            </a:pPr>
            <a:r>
              <a:rPr lang="en-US" dirty="0" smtClean="0"/>
              <a:t>They are based on the actual finish times of completed activities and the estimated durations of the uncompleted activities.</a:t>
            </a:r>
          </a:p>
          <a:p>
            <a:pPr marL="171450" indent="-171450" eaLnBrk="1" fontAlgn="auto">
              <a:spcBef>
                <a:spcPts val="0"/>
              </a:spcBef>
              <a:spcAft>
                <a:spcPts val="0"/>
              </a:spcAft>
              <a:buFont typeface="Arial" pitchFamily="34" charset="0"/>
              <a:buChar char="•"/>
              <a:defRPr/>
            </a:pPr>
            <a:r>
              <a:rPr lang="en-US" dirty="0" smtClean="0"/>
              <a:t>The latest start and finish times for the uncompleted activities are calculated by working backward through the network.</a:t>
            </a:r>
          </a:p>
          <a:p>
            <a:pPr marL="171450" indent="-171450" eaLnBrk="1" fontAlgn="auto">
              <a:spcBef>
                <a:spcPts val="0"/>
              </a:spcBef>
              <a:spcAft>
                <a:spcPts val="0"/>
              </a:spcAft>
              <a:buFont typeface="Arial" pitchFamily="34" charset="0"/>
              <a:buChar char="•"/>
              <a:defRPr/>
            </a:pPr>
            <a:r>
              <a:rPr lang="en-US" dirty="0" smtClean="0"/>
              <a:t>An important part of updating project schedules is determining if any changes have occurred on the critical path.</a:t>
            </a:r>
          </a:p>
          <a:p>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46</a:t>
            </a:fld>
            <a:endParaRPr lang="en-US" altLang="en-US"/>
          </a:p>
        </p:txBody>
      </p:sp>
    </p:spTree>
    <p:extLst>
      <p:ext uri="{BB962C8B-B14F-4D97-AF65-F5344CB8AC3E}">
        <p14:creationId xmlns:p14="http://schemas.microsoft.com/office/powerpoint/2010/main" val="3980578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Control Schedule</a:t>
            </a:r>
          </a:p>
          <a:p>
            <a:pPr eaLnBrk="1">
              <a:spcBef>
                <a:spcPct val="0"/>
              </a:spcBef>
              <a:defRPr/>
            </a:pPr>
            <a:r>
              <a:rPr lang="en-US" dirty="0" smtClean="0"/>
              <a:t>Schedule control involves four steps:</a:t>
            </a:r>
          </a:p>
          <a:p>
            <a:pPr marL="228600" indent="-228600" eaLnBrk="1">
              <a:spcBef>
                <a:spcPct val="0"/>
              </a:spcBef>
              <a:buFont typeface="+mj-lt"/>
              <a:buAutoNum type="arabicPeriod"/>
              <a:defRPr/>
            </a:pPr>
            <a:r>
              <a:rPr lang="en-US" dirty="0" smtClean="0"/>
              <a:t>Analyzing the schedule to determine which areas may need corrective action</a:t>
            </a:r>
          </a:p>
          <a:p>
            <a:pPr marL="228600" indent="-228600" eaLnBrk="1">
              <a:spcBef>
                <a:spcPct val="0"/>
              </a:spcBef>
              <a:buFont typeface="+mj-lt"/>
              <a:buAutoNum type="arabicPeriod"/>
              <a:defRPr/>
            </a:pPr>
            <a:r>
              <a:rPr lang="en-US" dirty="0" smtClean="0"/>
              <a:t>Deciding what specific corrective actions should be taken</a:t>
            </a:r>
          </a:p>
          <a:p>
            <a:pPr marL="228600" indent="-228600" eaLnBrk="1">
              <a:spcBef>
                <a:spcPct val="0"/>
              </a:spcBef>
              <a:buFont typeface="+mj-lt"/>
              <a:buAutoNum type="arabicPeriod"/>
              <a:defRPr/>
            </a:pPr>
            <a:r>
              <a:rPr lang="en-US" dirty="0" smtClean="0"/>
              <a:t>Revising the plan to incorporate the chosen corrective actions</a:t>
            </a:r>
          </a:p>
          <a:p>
            <a:pPr marL="228600" indent="-228600" eaLnBrk="1">
              <a:spcBef>
                <a:spcPct val="0"/>
              </a:spcBef>
              <a:buFont typeface="+mj-lt"/>
              <a:buAutoNum type="arabicPeriod"/>
              <a:defRPr/>
            </a:pPr>
            <a:r>
              <a:rPr lang="en-US" dirty="0" smtClean="0"/>
              <a:t>Recalculating the schedule to evaluate the effects of the planned corrective actions</a:t>
            </a:r>
          </a:p>
          <a:p>
            <a:pPr marL="171450" indent="-171450" eaLnBrk="1">
              <a:spcBef>
                <a:spcPct val="0"/>
              </a:spcBef>
              <a:buFont typeface="Arial" pitchFamily="34" charset="0"/>
              <a:buChar char="•"/>
              <a:defRPr/>
            </a:pPr>
            <a:endParaRPr lang="en-US" dirty="0" smtClean="0"/>
          </a:p>
          <a:p>
            <a:pPr marL="171450" indent="-171450" eaLnBrk="1">
              <a:spcBef>
                <a:spcPct val="0"/>
              </a:spcBef>
              <a:buFont typeface="Arial" pitchFamily="34" charset="0"/>
              <a:buChar char="•"/>
              <a:defRPr/>
            </a:pPr>
            <a:r>
              <a:rPr lang="en-US" dirty="0" smtClean="0"/>
              <a:t>If the planned corrective actions do not result in an acceptable schedule, these steps need to be repeated.</a:t>
            </a:r>
          </a:p>
          <a:p>
            <a:pPr marL="171450" indent="-171450" eaLnBrk="1">
              <a:spcBef>
                <a:spcPct val="0"/>
              </a:spcBef>
              <a:buFont typeface="Arial" pitchFamily="34" charset="0"/>
              <a:buChar char="•"/>
              <a:defRPr/>
            </a:pPr>
            <a:r>
              <a:rPr lang="en-US" dirty="0" smtClean="0"/>
              <a:t>A concentrated effort to accelerate project progress must be applied to the paths with negative slack.</a:t>
            </a:r>
          </a:p>
          <a:p>
            <a:pPr marL="628650" lvl="1" indent="-171450" eaLnBrk="1">
              <a:spcBef>
                <a:spcPct val="0"/>
              </a:spcBef>
              <a:buFont typeface="Arial" pitchFamily="34" charset="0"/>
              <a:buChar char="•"/>
              <a:defRPr/>
            </a:pPr>
            <a:r>
              <a:rPr lang="en-US" dirty="0" smtClean="0"/>
              <a:t>Activities that are near term (that is, that are in progress or to be started in the immediate future)</a:t>
            </a:r>
          </a:p>
          <a:p>
            <a:pPr marL="628650" lvl="1" indent="-171450" eaLnBrk="1">
              <a:spcBef>
                <a:spcPct val="0"/>
              </a:spcBef>
              <a:buFont typeface="Arial" pitchFamily="34" charset="0"/>
              <a:buChar char="•"/>
              <a:defRPr/>
            </a:pPr>
            <a:r>
              <a:rPr lang="en-US" dirty="0" smtClean="0"/>
              <a:t>Activities that have long estimated durations</a:t>
            </a:r>
          </a:p>
          <a:p>
            <a:pPr marL="171450" indent="-171450" eaLnBrk="1">
              <a:spcBef>
                <a:spcPct val="0"/>
              </a:spcBef>
              <a:buFont typeface="Arial" pitchFamily="34" charset="0"/>
              <a:buChar char="•"/>
              <a:defRPr/>
            </a:pPr>
            <a:r>
              <a:rPr lang="en-US" dirty="0" smtClean="0"/>
              <a:t>The amount of slack should determine the priority with which these concentrated efforts are applied.</a:t>
            </a:r>
          </a:p>
          <a:p>
            <a:pPr marL="171450" indent="-171450" eaLnBrk="1">
              <a:spcBef>
                <a:spcPct val="0"/>
              </a:spcBef>
              <a:buFont typeface="Arial" pitchFamily="34" charset="0"/>
              <a:buChar char="•"/>
              <a:defRPr/>
            </a:pPr>
            <a:r>
              <a:rPr lang="en-US" dirty="0" smtClean="0"/>
              <a:t>A change in the estimated duration of any activity on that path will cause a corresponding change in the slack for that path and may shift the critical path.</a:t>
            </a:r>
          </a:p>
          <a:p>
            <a:pPr marL="171450" indent="-171450" eaLnBrk="1">
              <a:spcBef>
                <a:spcPct val="0"/>
              </a:spcBef>
              <a:buFont typeface="Arial" pitchFamily="34" charset="0"/>
              <a:buChar char="•"/>
              <a:defRPr/>
            </a:pPr>
            <a:r>
              <a:rPr lang="en-US" dirty="0" smtClean="0"/>
              <a:t>Eliminating negative slack by reducing durations of activities will involve a trade-off in the form of an increase in costs or a reduction in the scope of the project.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47</a:t>
            </a:fld>
            <a:endParaRPr lang="en-US" altLang="en-US"/>
          </a:p>
        </p:txBody>
      </p:sp>
    </p:spTree>
    <p:extLst>
      <p:ext uri="{BB962C8B-B14F-4D97-AF65-F5344CB8AC3E}">
        <p14:creationId xmlns:p14="http://schemas.microsoft.com/office/powerpoint/2010/main" val="42638461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Scheduling for Information Systems Development</a:t>
            </a:r>
          </a:p>
          <a:p>
            <a:pPr eaLnBrk="1">
              <a:spcBef>
                <a:spcPct val="0"/>
              </a:spcBef>
              <a:defRPr/>
            </a:pPr>
            <a:r>
              <a:rPr lang="en-US" dirty="0" smtClean="0"/>
              <a:t>Scheduling the development of an information system is a challenging process. </a:t>
            </a:r>
          </a:p>
          <a:p>
            <a:pPr marL="171450" indent="-171450" eaLnBrk="1">
              <a:spcBef>
                <a:spcPct val="0"/>
              </a:spcBef>
              <a:buFont typeface="Arial" pitchFamily="34" charset="0"/>
              <a:buChar char="•"/>
              <a:defRPr/>
            </a:pPr>
            <a:r>
              <a:rPr lang="en-US" dirty="0" smtClean="0"/>
              <a:t>Scheduling is often done in a haphazard manner, and, as a result, a large number of IS projects are finished much later than originally promised– or never finished at all.</a:t>
            </a:r>
          </a:p>
          <a:p>
            <a:pPr eaLnBrk="1">
              <a:spcBef>
                <a:spcPct val="0"/>
              </a:spcBef>
              <a:defRPr/>
            </a:pPr>
            <a:endParaRPr lang="en-US" dirty="0" smtClean="0"/>
          </a:p>
          <a:p>
            <a:pPr eaLnBrk="1">
              <a:spcBef>
                <a:spcPct val="0"/>
              </a:spcBef>
              <a:defRPr/>
            </a:pPr>
            <a:r>
              <a:rPr lang="en-US" dirty="0" smtClean="0"/>
              <a:t>Among the common problems that often push IS development projects beyond their required completion time are:</a:t>
            </a:r>
          </a:p>
          <a:p>
            <a:pPr marL="171450" indent="-171450" eaLnBrk="1">
              <a:spcBef>
                <a:spcPct val="0"/>
              </a:spcBef>
              <a:buFont typeface="Arial" pitchFamily="34" charset="0"/>
              <a:buChar char="•"/>
              <a:defRPr/>
            </a:pPr>
            <a:r>
              <a:rPr lang="en-US" dirty="0" smtClean="0"/>
              <a:t>Failure to identify all user requirements</a:t>
            </a:r>
          </a:p>
          <a:p>
            <a:pPr marL="171450" indent="-171450" eaLnBrk="1">
              <a:spcBef>
                <a:spcPct val="0"/>
              </a:spcBef>
              <a:buFont typeface="Arial" pitchFamily="34" charset="0"/>
              <a:buChar char="•"/>
              <a:defRPr/>
            </a:pPr>
            <a:r>
              <a:rPr lang="en-US" dirty="0" smtClean="0"/>
              <a:t>Failure to identify user requirements properly</a:t>
            </a:r>
          </a:p>
          <a:p>
            <a:pPr marL="171450" indent="-171450" eaLnBrk="1">
              <a:spcBef>
                <a:spcPct val="0"/>
              </a:spcBef>
              <a:buFont typeface="Arial" pitchFamily="34" charset="0"/>
              <a:buChar char="•"/>
              <a:defRPr/>
            </a:pPr>
            <a:r>
              <a:rPr lang="en-US" dirty="0" smtClean="0"/>
              <a:t>Continuing growth of project scope</a:t>
            </a:r>
          </a:p>
          <a:p>
            <a:pPr marL="171450" indent="-171450" eaLnBrk="1">
              <a:spcBef>
                <a:spcPct val="0"/>
              </a:spcBef>
              <a:buFont typeface="Arial" pitchFamily="34" charset="0"/>
              <a:buChar char="•"/>
              <a:defRPr/>
            </a:pPr>
            <a:r>
              <a:rPr lang="en-US" dirty="0" smtClean="0"/>
              <a:t>Underestimating learning curves for new software packages</a:t>
            </a:r>
          </a:p>
          <a:p>
            <a:pPr marL="171450" indent="-171450" eaLnBrk="1">
              <a:spcBef>
                <a:spcPct val="0"/>
              </a:spcBef>
              <a:buFont typeface="Arial" pitchFamily="34" charset="0"/>
              <a:buChar char="•"/>
              <a:defRPr/>
            </a:pPr>
            <a:r>
              <a:rPr lang="en-US" dirty="0" smtClean="0"/>
              <a:t>Incompatible hardware</a:t>
            </a:r>
          </a:p>
          <a:p>
            <a:pPr marL="171450" indent="-171450" eaLnBrk="1">
              <a:spcBef>
                <a:spcPct val="0"/>
              </a:spcBef>
              <a:buFont typeface="Arial" pitchFamily="34" charset="0"/>
              <a:buChar char="•"/>
              <a:defRPr/>
            </a:pPr>
            <a:r>
              <a:rPr lang="en-US" dirty="0" smtClean="0"/>
              <a:t>Logical design flaws</a:t>
            </a:r>
          </a:p>
          <a:p>
            <a:pPr marL="171450" indent="-171450" eaLnBrk="1">
              <a:spcBef>
                <a:spcPct val="0"/>
              </a:spcBef>
              <a:buFont typeface="Arial" pitchFamily="34" charset="0"/>
              <a:buChar char="•"/>
              <a:defRPr/>
            </a:pPr>
            <a:r>
              <a:rPr lang="en-US" dirty="0" smtClean="0"/>
              <a:t>Poor selection of software</a:t>
            </a:r>
          </a:p>
          <a:p>
            <a:pPr marL="171450" indent="-171450" eaLnBrk="1">
              <a:spcBef>
                <a:spcPct val="0"/>
              </a:spcBef>
              <a:buFont typeface="Arial" pitchFamily="34" charset="0"/>
              <a:buChar char="•"/>
              <a:defRPr/>
            </a:pPr>
            <a:r>
              <a:rPr lang="en-US" dirty="0" smtClean="0"/>
              <a:t>Failure to select the best design strategy</a:t>
            </a:r>
          </a:p>
          <a:p>
            <a:pPr marL="171450" indent="-171450" eaLnBrk="1">
              <a:spcBef>
                <a:spcPct val="0"/>
              </a:spcBef>
              <a:buFont typeface="Arial" pitchFamily="34" charset="0"/>
              <a:buChar char="•"/>
              <a:defRPr/>
            </a:pPr>
            <a:r>
              <a:rPr lang="en-US" dirty="0" smtClean="0"/>
              <a:t>Data incompatibility issues</a:t>
            </a:r>
          </a:p>
          <a:p>
            <a:pPr marL="171450" indent="-171450" eaLnBrk="1">
              <a:spcBef>
                <a:spcPct val="0"/>
              </a:spcBef>
              <a:buFont typeface="Arial" pitchFamily="34" charset="0"/>
              <a:buChar char="•"/>
              <a:defRPr/>
            </a:pPr>
            <a:r>
              <a:rPr lang="en-US" dirty="0" smtClean="0"/>
              <a:t>Failure to perform all phases of the SDLC</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48</a:t>
            </a:fld>
            <a:endParaRPr lang="en-US" altLang="en-US"/>
          </a:p>
        </p:txBody>
      </p:sp>
    </p:spTree>
    <p:extLst>
      <p:ext uri="{BB962C8B-B14F-4D97-AF65-F5344CB8AC3E}">
        <p14:creationId xmlns:p14="http://schemas.microsoft.com/office/powerpoint/2010/main" val="16201352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dirty="0" smtClean="0"/>
              <a:t>IS Example: Activities, Predecessors, Durations</a:t>
            </a:r>
          </a:p>
          <a:p>
            <a:pPr eaLnBrk="1" hangingPunct="1">
              <a:spcBef>
                <a:spcPct val="0"/>
              </a:spcBef>
            </a:pPr>
            <a:r>
              <a:rPr lang="en-US" altLang="en-US" dirty="0" smtClean="0"/>
              <a:t>This figure depicts a list of activities, immediate predecessors, and estimated durations for the web-based reporting system project.</a:t>
            </a:r>
          </a:p>
          <a:p>
            <a:pPr eaLnBrk="1" hangingPunct="1">
              <a:spcBef>
                <a:spcPct val="0"/>
              </a:spcBef>
            </a:pPr>
            <a:endParaRPr lang="en-US" altLang="en-US" dirty="0" smtClean="0"/>
          </a:p>
          <a:p>
            <a:pPr eaLnBrk="1" hangingPunct="1">
              <a:spcBef>
                <a:spcPct val="0"/>
              </a:spcBef>
            </a:pPr>
            <a:r>
              <a:rPr lang="en-US" altLang="en-US" dirty="0" smtClean="0"/>
              <a:t>The project is required to be completed in 50 days, and it needs to be started as soon as possible.</a:t>
            </a:r>
          </a:p>
          <a:p>
            <a:pPr eaLnBrk="1" hangingPunct="1">
              <a:spcBef>
                <a:spcPct val="0"/>
              </a:spcBef>
            </a:pPr>
            <a:endParaRPr lang="en-US" altLang="en-US" dirty="0" smtClean="0"/>
          </a:p>
          <a:p>
            <a:pPr eaLnBrk="1" hangingPunct="1">
              <a:spcBef>
                <a:spcPct val="0"/>
              </a:spcBef>
            </a:pPr>
            <a:r>
              <a:rPr lang="en-US" altLang="en-US" dirty="0" smtClean="0"/>
              <a:t>Ask: Do you think the project can be completed in 50 days?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49</a:t>
            </a:fld>
            <a:endParaRPr lang="en-US" altLang="en-US"/>
          </a:p>
        </p:txBody>
      </p:sp>
    </p:spTree>
    <p:extLst>
      <p:ext uri="{BB962C8B-B14F-4D97-AF65-F5344CB8AC3E}">
        <p14:creationId xmlns:p14="http://schemas.microsoft.com/office/powerpoint/2010/main" val="1893627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Estimate Activity Resources</a:t>
            </a:r>
          </a:p>
          <a:p>
            <a:pPr marL="171450" indent="-171450" eaLnBrk="1">
              <a:spcBef>
                <a:spcPct val="0"/>
              </a:spcBef>
              <a:buFont typeface="Arial" pitchFamily="34" charset="0"/>
              <a:buChar char="•"/>
              <a:defRPr/>
            </a:pPr>
            <a:r>
              <a:rPr lang="en-US" dirty="0" smtClean="0"/>
              <a:t>It is necessary to estimate the types and quantities of resources that will be required to perform each specific activity in a project. </a:t>
            </a:r>
          </a:p>
          <a:p>
            <a:pPr marL="628650" lvl="1" indent="-171450" eaLnBrk="1">
              <a:spcBef>
                <a:spcPct val="0"/>
              </a:spcBef>
              <a:buFont typeface="Arial" pitchFamily="34" charset="0"/>
              <a:buChar char="•"/>
              <a:defRPr/>
            </a:pPr>
            <a:r>
              <a:rPr lang="en-US" dirty="0" smtClean="0"/>
              <a:t>Resources include people, materials, equipment, facilities, and so forth.</a:t>
            </a:r>
          </a:p>
          <a:p>
            <a:pPr marL="628650" lvl="1" indent="-171450" eaLnBrk="1">
              <a:spcBef>
                <a:spcPct val="0"/>
              </a:spcBef>
              <a:buFont typeface="Arial" pitchFamily="34" charset="0"/>
              <a:buChar char="•"/>
              <a:defRPr/>
            </a:pPr>
            <a:r>
              <a:rPr lang="en-US" dirty="0" smtClean="0"/>
              <a:t>Having this information is essential in estimating how long it will take to perform each activity and the project as a whole.</a:t>
            </a:r>
          </a:p>
          <a:p>
            <a:pPr marL="171450" indent="-171450" eaLnBrk="1">
              <a:spcBef>
                <a:spcPct val="0"/>
              </a:spcBef>
              <a:buFont typeface="Arial" pitchFamily="34" charset="0"/>
              <a:buChar char="•"/>
              <a:defRPr/>
            </a:pPr>
            <a:r>
              <a:rPr lang="en-US" dirty="0" smtClean="0"/>
              <a:t>A number of factors influence the duration of an activity:</a:t>
            </a:r>
          </a:p>
          <a:p>
            <a:pPr marL="628650" lvl="1" indent="-171450" eaLnBrk="1">
              <a:spcBef>
                <a:spcPct val="0"/>
              </a:spcBef>
              <a:buFont typeface="Arial" pitchFamily="34" charset="0"/>
              <a:buChar char="•"/>
              <a:defRPr/>
            </a:pPr>
            <a:r>
              <a:rPr lang="en-US" dirty="0" smtClean="0"/>
              <a:t>Availability of the resources</a:t>
            </a:r>
          </a:p>
          <a:p>
            <a:pPr marL="628650" lvl="1" indent="-171450" eaLnBrk="1">
              <a:spcBef>
                <a:spcPct val="0"/>
              </a:spcBef>
              <a:buFont typeface="Arial" pitchFamily="34" charset="0"/>
              <a:buChar char="•"/>
              <a:defRPr/>
            </a:pPr>
            <a:r>
              <a:rPr lang="en-US" dirty="0" smtClean="0"/>
              <a:t>Types of resources</a:t>
            </a:r>
          </a:p>
          <a:p>
            <a:pPr marL="628650" lvl="1" indent="-171450" eaLnBrk="1">
              <a:spcBef>
                <a:spcPct val="0"/>
              </a:spcBef>
              <a:buFont typeface="Arial" pitchFamily="34" charset="0"/>
              <a:buChar char="•"/>
              <a:defRPr/>
            </a:pPr>
            <a:r>
              <a:rPr lang="en-US" dirty="0" smtClean="0"/>
              <a:t>Sufficient quantities of resources for the durations of the activities</a:t>
            </a:r>
          </a:p>
          <a:p>
            <a:pPr marL="628650" lvl="1" indent="-171450" eaLnBrk="1">
              <a:spcBef>
                <a:spcPct val="0"/>
              </a:spcBef>
              <a:buFont typeface="Arial" pitchFamily="34" charset="0"/>
              <a:buChar char="•"/>
              <a:defRPr/>
            </a:pPr>
            <a:r>
              <a:rPr lang="en-US" dirty="0" smtClean="0"/>
              <a:t>Potential conflicts with other projects that may cause a delay</a:t>
            </a:r>
          </a:p>
          <a:p>
            <a:pPr marL="171450" indent="-171450" eaLnBrk="1">
              <a:spcBef>
                <a:spcPct val="0"/>
              </a:spcBef>
              <a:buFont typeface="Arial" pitchFamily="34" charset="0"/>
              <a:buChar char="•"/>
              <a:defRPr/>
            </a:pPr>
            <a:r>
              <a:rPr lang="en-US" dirty="0" smtClean="0"/>
              <a:t>When estimating the types and quantities of resources required for each specific activity, it is valuable to involve a person who has expertise or experience with the activity.</a:t>
            </a:r>
          </a:p>
          <a:p>
            <a:pPr marL="171450" indent="-171450" eaLnBrk="1">
              <a:spcBef>
                <a:spcPct val="0"/>
              </a:spcBef>
              <a:buFont typeface="Arial" pitchFamily="34" charset="0"/>
              <a:buChar char="•"/>
              <a:defRPr/>
            </a:pPr>
            <a:r>
              <a:rPr lang="en-US" dirty="0" smtClean="0"/>
              <a:t>Estimated activity resources will also be used later for estimating activity costs and determining the project budget.</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a:t>
            </a:fld>
            <a:endParaRPr lang="en-US" altLang="en-US"/>
          </a:p>
        </p:txBody>
      </p:sp>
    </p:spTree>
    <p:extLst>
      <p:ext uri="{BB962C8B-B14F-4D97-AF65-F5344CB8AC3E}">
        <p14:creationId xmlns:p14="http://schemas.microsoft.com/office/powerpoint/2010/main" val="15017666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dirty="0" smtClean="0"/>
              <a:t>IS Example: ES and EF Times</a:t>
            </a:r>
          </a:p>
          <a:p>
            <a:pPr eaLnBrk="1" hangingPunct="1">
              <a:spcBef>
                <a:spcPct val="0"/>
              </a:spcBef>
            </a:pPr>
            <a:r>
              <a:rPr lang="en-US" altLang="en-US" dirty="0" smtClean="0"/>
              <a:t>Here you see the ES and EF times for each activity in the web-based reporting system project.</a:t>
            </a:r>
          </a:p>
          <a:p>
            <a:pPr eaLnBrk="1" hangingPunct="1">
              <a:spcBef>
                <a:spcPct val="0"/>
              </a:spcBef>
            </a:pPr>
            <a:endParaRPr lang="en-US" altLang="en-US" dirty="0" smtClean="0"/>
          </a:p>
          <a:p>
            <a:pPr eaLnBrk="1" hangingPunct="1">
              <a:spcBef>
                <a:spcPct val="0"/>
              </a:spcBef>
            </a:pPr>
            <a:r>
              <a:rPr lang="en-US" altLang="en-US" dirty="0" smtClean="0"/>
              <a:t>Ask: Can you explain the different ES and EF values for the activities?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50</a:t>
            </a:fld>
            <a:endParaRPr lang="en-US" altLang="en-US"/>
          </a:p>
        </p:txBody>
      </p:sp>
    </p:spTree>
    <p:extLst>
      <p:ext uri="{BB962C8B-B14F-4D97-AF65-F5344CB8AC3E}">
        <p14:creationId xmlns:p14="http://schemas.microsoft.com/office/powerpoint/2010/main" val="25438599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dirty="0" smtClean="0"/>
              <a:t>IS Example: LS and LF Times</a:t>
            </a:r>
          </a:p>
          <a:p>
            <a:pPr eaLnBrk="1" hangingPunct="1">
              <a:spcBef>
                <a:spcPct val="0"/>
              </a:spcBef>
            </a:pPr>
            <a:r>
              <a:rPr lang="en-US" altLang="en-US" dirty="0" smtClean="0"/>
              <a:t>This figure depicts the LS and LF times for each activity.</a:t>
            </a:r>
          </a:p>
          <a:p>
            <a:pPr eaLnBrk="1" hangingPunct="1">
              <a:spcBef>
                <a:spcPct val="0"/>
              </a:spcBef>
            </a:pPr>
            <a:endParaRPr lang="en-US" altLang="en-US" dirty="0" smtClean="0"/>
          </a:p>
          <a:p>
            <a:pPr eaLnBrk="1" hangingPunct="1">
              <a:spcBef>
                <a:spcPct val="0"/>
              </a:spcBef>
            </a:pPr>
            <a:r>
              <a:rPr lang="en-US" altLang="en-US" dirty="0" smtClean="0"/>
              <a:t>Ask: Can you explain the LS and LF values for the activities?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51</a:t>
            </a:fld>
            <a:endParaRPr lang="en-US" altLang="en-US"/>
          </a:p>
        </p:txBody>
      </p:sp>
    </p:spTree>
    <p:extLst>
      <p:ext uri="{BB962C8B-B14F-4D97-AF65-F5344CB8AC3E}">
        <p14:creationId xmlns:p14="http://schemas.microsoft.com/office/powerpoint/2010/main" val="3242113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dirty="0" smtClean="0"/>
              <a:t>IS Example: Schedule Table</a:t>
            </a:r>
          </a:p>
          <a:p>
            <a:pPr eaLnBrk="1" hangingPunct="1">
              <a:spcBef>
                <a:spcPct val="0"/>
              </a:spcBef>
            </a:pPr>
            <a:r>
              <a:rPr lang="en-US" altLang="en-US" dirty="0" smtClean="0"/>
              <a:t>This table depicts the project schedule table with the calculated total slack values for each activity.</a:t>
            </a:r>
          </a:p>
          <a:p>
            <a:pPr eaLnBrk="1" hangingPunct="1">
              <a:spcBef>
                <a:spcPct val="0"/>
              </a:spcBef>
            </a:pPr>
            <a:endParaRPr lang="en-US" altLang="en-US" dirty="0" smtClean="0"/>
          </a:p>
          <a:p>
            <a:pPr eaLnBrk="1" hangingPunct="1">
              <a:spcBef>
                <a:spcPct val="0"/>
              </a:spcBef>
            </a:pPr>
            <a:r>
              <a:rPr lang="en-US" altLang="en-US" dirty="0" smtClean="0"/>
              <a:t>Ask: Take a minute to analyze this. What is the critical path? How can the project be finished in 50 days?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52</a:t>
            </a:fld>
            <a:endParaRPr lang="en-US" altLang="en-US"/>
          </a:p>
        </p:txBody>
      </p:sp>
    </p:spTree>
    <p:extLst>
      <p:ext uri="{BB962C8B-B14F-4D97-AF65-F5344CB8AC3E}">
        <p14:creationId xmlns:p14="http://schemas.microsoft.com/office/powerpoint/2010/main" val="33887214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b="1" u="sng" dirty="0" smtClean="0"/>
              <a:t>IS Example: Critical Path</a:t>
            </a:r>
          </a:p>
          <a:p>
            <a:pPr eaLnBrk="1" hangingPunct="1">
              <a:spcBef>
                <a:spcPct val="0"/>
              </a:spcBef>
              <a:defRPr/>
            </a:pPr>
            <a:r>
              <a:rPr lang="en-US" dirty="0" smtClean="0"/>
              <a:t>This figure provides you with a visual representation of the critical path for the development project. </a:t>
            </a:r>
          </a:p>
          <a:p>
            <a:pPr marL="171450" indent="-171450" eaLnBrk="1" hangingPunct="1">
              <a:spcBef>
                <a:spcPct val="0"/>
              </a:spcBef>
              <a:buFont typeface="Arial" pitchFamily="34" charset="0"/>
              <a:buChar char="•"/>
              <a:defRPr/>
            </a:pPr>
            <a:r>
              <a:rPr lang="en-US" dirty="0" smtClean="0"/>
              <a:t>The team must determine a way to reduce the development time by 9 days, request that the project completion date be extended from 50 to 59 days, or find some compromise.</a:t>
            </a:r>
          </a:p>
          <a:p>
            <a:pPr marL="171450" indent="-171450" eaLnBrk="1" hangingPunct="1">
              <a:spcBef>
                <a:spcPct val="0"/>
              </a:spcBef>
              <a:buFont typeface="Arial" pitchFamily="34" charset="0"/>
              <a:buChar char="•"/>
              <a:defRPr/>
            </a:pPr>
            <a:endParaRPr lang="en-US" dirty="0" smtClean="0"/>
          </a:p>
          <a:p>
            <a:pPr eaLnBrk="1" hangingPunct="1">
              <a:spcBef>
                <a:spcPct val="0"/>
              </a:spcBef>
              <a:defRPr/>
            </a:pPr>
            <a:r>
              <a:rPr lang="en-US" dirty="0" smtClean="0"/>
              <a:t>After extensive discussions with upper management, in which she stressed the importance of developing the system right the first time and not having to rush through some critical phases of the SDLC, Beth convinced her superiors to extend the project completion time to 60 days.</a:t>
            </a:r>
          </a:p>
          <a:p>
            <a:pPr eaLnBrk="1" hangingPunct="1">
              <a:spcBef>
                <a:spcPct val="0"/>
              </a:spcBef>
              <a:defRPr/>
            </a:pPr>
            <a:endParaRPr lang="en-US" dirty="0" smtClean="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53</a:t>
            </a:fld>
            <a:endParaRPr lang="en-US" altLang="en-US"/>
          </a:p>
        </p:txBody>
      </p:sp>
    </p:spTree>
    <p:extLst>
      <p:ext uri="{BB962C8B-B14F-4D97-AF65-F5344CB8AC3E}">
        <p14:creationId xmlns:p14="http://schemas.microsoft.com/office/powerpoint/2010/main" val="167359701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IS Example: Updated Network Diagram</a:t>
            </a:r>
          </a:p>
          <a:p>
            <a:pPr eaLnBrk="1">
              <a:spcBef>
                <a:spcPct val="0"/>
              </a:spcBef>
              <a:defRPr/>
            </a:pPr>
            <a:r>
              <a:rPr lang="en-US" dirty="0" smtClean="0"/>
              <a:t>Beth and her team proceeded with the project and completed activities 1 through 6:</a:t>
            </a:r>
          </a:p>
          <a:p>
            <a:pPr marL="171450" indent="-171450" eaLnBrk="1">
              <a:spcBef>
                <a:spcPct val="0"/>
              </a:spcBef>
              <a:buFont typeface="Arial" pitchFamily="34" charset="0"/>
              <a:buChar char="•"/>
              <a:defRPr/>
            </a:pPr>
            <a:r>
              <a:rPr lang="en-US" dirty="0" smtClean="0"/>
              <a:t>Activity 1, “Gather Data,” actually finished on day 4</a:t>
            </a:r>
          </a:p>
          <a:p>
            <a:pPr marL="171450" indent="-171450" eaLnBrk="1">
              <a:spcBef>
                <a:spcPct val="0"/>
              </a:spcBef>
              <a:buFont typeface="Arial" pitchFamily="34" charset="0"/>
              <a:buChar char="•"/>
              <a:defRPr/>
            </a:pPr>
            <a:r>
              <a:rPr lang="en-US" dirty="0" smtClean="0"/>
              <a:t>Activity 2, “Study Feasibility,” actually finished on day 4</a:t>
            </a:r>
          </a:p>
          <a:p>
            <a:pPr marL="171450" indent="-171450" eaLnBrk="1">
              <a:spcBef>
                <a:spcPct val="0"/>
              </a:spcBef>
              <a:buFont typeface="Arial" pitchFamily="34" charset="0"/>
              <a:buChar char="•"/>
              <a:defRPr/>
            </a:pPr>
            <a:r>
              <a:rPr lang="en-US" dirty="0" smtClean="0"/>
              <a:t>Activity 3, “Prepare Problem Definition Report,” actually finished on day 5</a:t>
            </a:r>
          </a:p>
          <a:p>
            <a:pPr marL="171450" indent="-171450" eaLnBrk="1">
              <a:spcBef>
                <a:spcPct val="0"/>
              </a:spcBef>
              <a:buFont typeface="Arial" pitchFamily="34" charset="0"/>
              <a:buChar char="•"/>
              <a:defRPr/>
            </a:pPr>
            <a:r>
              <a:rPr lang="en-US" dirty="0" smtClean="0"/>
              <a:t>Activity 4, “Interview Users,” actually finished on day 10</a:t>
            </a:r>
          </a:p>
          <a:p>
            <a:pPr marL="171450" indent="-171450" eaLnBrk="1">
              <a:spcBef>
                <a:spcPct val="0"/>
              </a:spcBef>
              <a:buFont typeface="Arial" pitchFamily="34" charset="0"/>
              <a:buChar char="•"/>
              <a:defRPr/>
            </a:pPr>
            <a:r>
              <a:rPr lang="en-US" dirty="0" smtClean="0"/>
              <a:t>Activity 5, “Study Existing System,” actually finished on day 15</a:t>
            </a:r>
          </a:p>
          <a:p>
            <a:pPr marL="171450" indent="-171450" eaLnBrk="1">
              <a:spcBef>
                <a:spcPct val="0"/>
              </a:spcBef>
              <a:buFont typeface="Arial" pitchFamily="34" charset="0"/>
              <a:buChar char="•"/>
              <a:defRPr/>
            </a:pPr>
            <a:r>
              <a:rPr lang="en-US" dirty="0" smtClean="0"/>
              <a:t>Activity 6, “Define User Requirements,” actually finished on day 18</a:t>
            </a:r>
          </a:p>
          <a:p>
            <a:pPr marL="171450" indent="-171450" eaLnBrk="1">
              <a:spcBef>
                <a:spcPct val="0"/>
              </a:spcBef>
              <a:buFont typeface="Arial" pitchFamily="34" charset="0"/>
              <a:buChar char="•"/>
              <a:defRPr/>
            </a:pPr>
            <a:endParaRPr lang="en-US" dirty="0" smtClean="0"/>
          </a:p>
          <a:p>
            <a:pPr eaLnBrk="1">
              <a:spcBef>
                <a:spcPct val="0"/>
              </a:spcBef>
              <a:defRPr/>
            </a:pPr>
            <a:r>
              <a:rPr lang="en-US" dirty="0" smtClean="0"/>
              <a:t>They then discovered that, by using some existing software for the database, they could reduce the estimated duration of activity 9, “Processing &amp; Database,” from 10 days to 8 days. The figure above shows the updated network diagram.</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54</a:t>
            </a:fld>
            <a:endParaRPr lang="en-US" altLang="en-US"/>
          </a:p>
        </p:txBody>
      </p:sp>
    </p:spTree>
    <p:extLst>
      <p:ext uri="{BB962C8B-B14F-4D97-AF65-F5344CB8AC3E}">
        <p14:creationId xmlns:p14="http://schemas.microsoft.com/office/powerpoint/2010/main" val="3090527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altLang="en-US" b="1" u="sng" dirty="0" smtClean="0"/>
              <a:t>IS Example: Updated Schedule Table</a:t>
            </a:r>
          </a:p>
          <a:p>
            <a:pPr eaLnBrk="1" hangingPunct="1">
              <a:spcBef>
                <a:spcPct val="0"/>
              </a:spcBef>
            </a:pPr>
            <a:r>
              <a:rPr lang="en-US" altLang="en-US" dirty="0" smtClean="0"/>
              <a:t>Here you see the updated project schedule. </a:t>
            </a:r>
          </a:p>
          <a:p>
            <a:pPr eaLnBrk="1" hangingPunct="1">
              <a:spcBef>
                <a:spcPct val="0"/>
              </a:spcBef>
            </a:pPr>
            <a:endParaRPr lang="en-US" altLang="en-US" dirty="0" smtClean="0"/>
          </a:p>
          <a:p>
            <a:pPr eaLnBrk="1" hangingPunct="1">
              <a:spcBef>
                <a:spcPct val="0"/>
              </a:spcBef>
            </a:pPr>
            <a:r>
              <a:rPr lang="en-US" altLang="en-US" dirty="0" smtClean="0"/>
              <a:t>Note that the critical path has now been reduced to zero with the updates and changes.</a:t>
            </a:r>
          </a:p>
          <a:p>
            <a:pPr eaLnBrk="1" hangingPunct="1">
              <a:spcBef>
                <a:spcPct val="0"/>
              </a:spcBef>
            </a:pPr>
            <a:endParaRPr lang="en-US" altLang="en-US" dirty="0" smtClean="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55</a:t>
            </a:fld>
            <a:endParaRPr lang="en-US" altLang="en-US"/>
          </a:p>
        </p:txBody>
      </p:sp>
    </p:spTree>
    <p:extLst>
      <p:ext uri="{BB962C8B-B14F-4D97-AF65-F5344CB8AC3E}">
        <p14:creationId xmlns:p14="http://schemas.microsoft.com/office/powerpoint/2010/main" val="12100518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Project Management Information Systems</a:t>
            </a:r>
          </a:p>
          <a:p>
            <a:pPr marL="171450" indent="-171450" eaLnBrk="1">
              <a:spcBef>
                <a:spcPct val="0"/>
              </a:spcBef>
              <a:buFont typeface="Arial" pitchFamily="34" charset="0"/>
              <a:buChar char="•"/>
              <a:defRPr/>
            </a:pPr>
            <a:r>
              <a:rPr lang="en-US" dirty="0" smtClean="0"/>
              <a:t>Almost all project management information systems allow you to perform the scheduling functions identified in this chapter.</a:t>
            </a:r>
          </a:p>
          <a:p>
            <a:pPr marL="628650" lvl="1" indent="-171450" eaLnBrk="1">
              <a:spcBef>
                <a:spcPct val="0"/>
              </a:spcBef>
              <a:buFont typeface="Arial" pitchFamily="34" charset="0"/>
              <a:buChar char="•"/>
              <a:defRPr/>
            </a:pPr>
            <a:r>
              <a:rPr lang="en-US" dirty="0" smtClean="0"/>
              <a:t>Software will also calculate ES, EF, LS, and LF times, total and free slack, and the critical path</a:t>
            </a:r>
          </a:p>
          <a:p>
            <a:pPr marL="628650" lvl="1" indent="-171450" eaLnBrk="1">
              <a:spcBef>
                <a:spcPct val="0"/>
              </a:spcBef>
              <a:buFont typeface="Arial" pitchFamily="34" charset="0"/>
              <a:buChar char="•"/>
              <a:defRPr/>
            </a:pPr>
            <a:r>
              <a:rPr lang="en-US" dirty="0" smtClean="0"/>
              <a:t>It is important, however, for the project manager to understand what these terms are and what the calculations mean</a:t>
            </a:r>
          </a:p>
          <a:p>
            <a:pPr marL="628650" lvl="1" indent="-171450" eaLnBrk="1">
              <a:spcBef>
                <a:spcPct val="0"/>
              </a:spcBef>
              <a:buFont typeface="Arial" pitchFamily="34" charset="0"/>
              <a:buChar char="•"/>
              <a:defRPr/>
            </a:pPr>
            <a:r>
              <a:rPr lang="en-US" dirty="0" smtClean="0"/>
              <a:t>Do not rely on computers too much!</a:t>
            </a:r>
          </a:p>
          <a:p>
            <a:pPr marL="171450" indent="-171450" eaLnBrk="1">
              <a:spcBef>
                <a:spcPct val="0"/>
              </a:spcBef>
              <a:buFont typeface="Arial" pitchFamily="34" charset="0"/>
              <a:buChar char="•"/>
              <a:defRPr/>
            </a:pPr>
            <a:r>
              <a:rPr lang="en-US" dirty="0" smtClean="0"/>
              <a:t>Virtually all project management information systems also allow you to perform the control functions identified in this chapter.</a:t>
            </a:r>
          </a:p>
          <a:p>
            <a:pPr marL="628650" lvl="1" indent="-171450" eaLnBrk="1">
              <a:spcBef>
                <a:spcPct val="0"/>
              </a:spcBef>
              <a:buFont typeface="Arial" pitchFamily="34" charset="0"/>
              <a:buChar char="•"/>
              <a:defRPr/>
            </a:pPr>
            <a:r>
              <a:rPr lang="en-US" dirty="0" smtClean="0"/>
              <a:t>While an activity is in progress or once an activity has been completed, current information can be entered into the system and the software will automatically revise the project schedule.</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56</a:t>
            </a:fld>
            <a:endParaRPr lang="en-US" altLang="en-US"/>
          </a:p>
        </p:txBody>
      </p:sp>
    </p:spTree>
    <p:extLst>
      <p:ext uri="{BB962C8B-B14F-4D97-AF65-F5344CB8AC3E}">
        <p14:creationId xmlns:p14="http://schemas.microsoft.com/office/powerpoint/2010/main" val="24332663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a:defRPr/>
            </a:pPr>
            <a:r>
              <a:rPr lang="en-US" b="1" u="sng" dirty="0" smtClean="0"/>
              <a:t>13. Agile Project Management</a:t>
            </a:r>
          </a:p>
          <a:p>
            <a:pPr>
              <a:defRPr/>
            </a:pPr>
            <a:r>
              <a:rPr lang="en-US" dirty="0" smtClean="0"/>
              <a:t>Agile project management is an approach to reduce product development time while minimizing risk through continuous interaction between the customer and small self-organizing teams that produce increments of working product features in short time iterations while rapidly adapting to changes in requirements.</a:t>
            </a:r>
          </a:p>
          <a:p>
            <a:pPr>
              <a:defRPr/>
            </a:pPr>
            <a:r>
              <a:rPr lang="en-US" dirty="0" smtClean="0"/>
              <a:t>The roles of the participants involved in the scrum approach include</a:t>
            </a:r>
          </a:p>
          <a:p>
            <a:pPr>
              <a:defRPr/>
            </a:pPr>
            <a:r>
              <a:rPr lang="en-US" dirty="0" smtClean="0"/>
              <a:t>A product owner, also referred to as the customer representative, is responsible for defining the customer requirements and product features and for ensuring that the development team delivers an end product with the required features.</a:t>
            </a:r>
          </a:p>
          <a:p>
            <a:pPr>
              <a:defRPr/>
            </a:pPr>
            <a:r>
              <a:rPr lang="en-US" dirty="0" smtClean="0"/>
              <a:t>The development team develops, delivers, and demonstrates working product increments (portions or modules of the overall end product that is being developed) for specific product features or requirements during a fixed timeframe, called a sprint, also referred to as an iteration.</a:t>
            </a:r>
          </a:p>
          <a:p>
            <a:pPr>
              <a:defRPr/>
            </a:pPr>
            <a:r>
              <a:rPr lang="en-US" dirty="0" smtClean="0"/>
              <a:t>A Scrum master is a facilitator for the Scrum development process during a sprint whose primary job is to take actions to remove or reduce any obstacles, barriers, or constraints that are impeding progress of the development team toward accomplishing their work tasks and that may negatively impact the successful production and demonstration of a deliverable working product increment by the end of the sprint time.</a:t>
            </a:r>
          </a:p>
          <a:p>
            <a:pPr>
              <a:defRPr/>
            </a:pPr>
            <a:r>
              <a:rPr lang="en-US" dirty="0" smtClean="0"/>
              <a:t>The agile project management process includes</a:t>
            </a:r>
          </a:p>
          <a:p>
            <a:pPr>
              <a:defRPr/>
            </a:pPr>
            <a:r>
              <a:rPr lang="en-US" dirty="0" smtClean="0"/>
              <a:t>1.	Establishing the rationale, description, funding amount, and target completion date for the final end product (deliverable) and authorizing the project.</a:t>
            </a:r>
          </a:p>
          <a:p>
            <a:pPr>
              <a:defRPr/>
            </a:pPr>
            <a:r>
              <a:rPr lang="en-US" dirty="0" smtClean="0"/>
              <a:t>2.	Defining the product requirements and creating an ordered product backlog of prioritized specific requirements and product features.</a:t>
            </a:r>
          </a:p>
          <a:p>
            <a:pPr>
              <a:defRPr/>
            </a:pPr>
            <a:r>
              <a:rPr lang="en-US" dirty="0" smtClean="0"/>
              <a:t>3.	At the beginning of each sprint the product owner and the development team have a sprint planning meeting to select a set of requirements or features from the top of the product backlog that will be released to the team and that can be produced and demonstrated by the team during the fixed timeframe for the sprint cycle.</a:t>
            </a:r>
          </a:p>
          <a:p>
            <a:pPr>
              <a:defRPr/>
            </a:pPr>
            <a:r>
              <a:rPr lang="en-US" dirty="0" smtClean="0"/>
              <a:t>4.	At the start of each day the development team has a daily Scrum meeting, also referred to as the daily standup as these meetings are usually limited to 15 minutes. Each team member is expected to come prepared to state what they did the previous day, what they plan to do today, and any obstacles that are impeding their work.</a:t>
            </a:r>
          </a:p>
          <a:p>
            <a:pPr>
              <a:defRPr/>
            </a:pPr>
            <a:r>
              <a:rPr lang="en-US" dirty="0" smtClean="0"/>
              <a:t>5.	At the end of the sprint, there is a sprint review meeting at which the development team reviews the work that has been accomplished as well as which items were not completed.</a:t>
            </a:r>
          </a:p>
          <a:p>
            <a:pPr>
              <a:defRPr/>
            </a:pPr>
            <a:r>
              <a:rPr lang="en-US" dirty="0" smtClean="0"/>
              <a:t>6.	At the end of the sprint, there is also a sprint retrospective meeting during which the Scrum team, including the product owner, evaluates performance during the sprint regarding what went well and what could be improved in future sprints.</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57</a:t>
            </a:fld>
            <a:endParaRPr lang="en-US" altLang="en-US"/>
          </a:p>
        </p:txBody>
      </p:sp>
    </p:spTree>
    <p:extLst>
      <p:ext uri="{BB962C8B-B14F-4D97-AF65-F5344CB8AC3E}">
        <p14:creationId xmlns:p14="http://schemas.microsoft.com/office/powerpoint/2010/main" val="32054138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 typeface="Arial" pitchFamily="34" charset="0"/>
              <a:buChar char="•"/>
              <a:defRPr/>
            </a:pPr>
            <a:r>
              <a:rPr lang="en-US" dirty="0" smtClean="0"/>
              <a:t>The </a:t>
            </a:r>
            <a:r>
              <a:rPr lang="en-US" i="1" dirty="0" smtClean="0"/>
              <a:t>person</a:t>
            </a:r>
            <a:r>
              <a:rPr lang="en-US" dirty="0" smtClean="0"/>
              <a:t> who will be </a:t>
            </a:r>
            <a:r>
              <a:rPr lang="en-US" i="1" dirty="0" smtClean="0"/>
              <a:t>responsible</a:t>
            </a:r>
            <a:r>
              <a:rPr lang="en-US" dirty="0" smtClean="0"/>
              <a:t> for performing the activity should </a:t>
            </a:r>
            <a:r>
              <a:rPr lang="en-US" i="1" dirty="0" smtClean="0"/>
              <a:t>estimate</a:t>
            </a:r>
            <a:r>
              <a:rPr lang="en-US" dirty="0" smtClean="0"/>
              <a:t> the duration for that activity. This generates commitment from the person.</a:t>
            </a:r>
          </a:p>
          <a:p>
            <a:pPr marL="171450" indent="-171450" eaLnBrk="1" hangingPunct="1">
              <a:spcBef>
                <a:spcPct val="0"/>
              </a:spcBef>
              <a:buFont typeface="Arial" pitchFamily="34" charset="0"/>
              <a:buChar char="•"/>
              <a:defRPr/>
            </a:pPr>
            <a:r>
              <a:rPr lang="en-US" dirty="0" smtClean="0"/>
              <a:t>The estimated duration for an activity must be based on the </a:t>
            </a:r>
            <a:r>
              <a:rPr lang="en-US" i="1" dirty="0" smtClean="0"/>
              <a:t>types and quantities of resources required</a:t>
            </a:r>
            <a:r>
              <a:rPr lang="en-US" dirty="0" smtClean="0"/>
              <a:t> to perform the activity.</a:t>
            </a:r>
          </a:p>
          <a:p>
            <a:pPr marL="171450" indent="-171450" eaLnBrk="1" hangingPunct="1">
              <a:spcBef>
                <a:spcPct val="0"/>
              </a:spcBef>
              <a:buFont typeface="Arial" pitchFamily="34" charset="0"/>
              <a:buChar char="•"/>
              <a:defRPr/>
            </a:pPr>
            <a:r>
              <a:rPr lang="en-US" dirty="0" smtClean="0"/>
              <a:t>Activity estimated durations should be </a:t>
            </a:r>
            <a:r>
              <a:rPr lang="en-US" i="1" dirty="0" smtClean="0"/>
              <a:t>aggressive yet realistic</a:t>
            </a:r>
            <a:r>
              <a:rPr lang="en-US" dirty="0" smtClean="0"/>
              <a:t>.</a:t>
            </a:r>
          </a:p>
          <a:p>
            <a:pPr marL="171450" indent="-171450" eaLnBrk="1" hangingPunct="1">
              <a:spcBef>
                <a:spcPct val="0"/>
              </a:spcBef>
              <a:buFont typeface="Arial" pitchFamily="34" charset="0"/>
              <a:buChar char="•"/>
              <a:defRPr/>
            </a:pPr>
            <a:r>
              <a:rPr lang="en-US" dirty="0" smtClean="0"/>
              <a:t>Activities should not be longer in estimated duration than the </a:t>
            </a:r>
            <a:r>
              <a:rPr lang="en-US" i="1" dirty="0" smtClean="0"/>
              <a:t>time intervals </a:t>
            </a:r>
            <a:r>
              <a:rPr lang="en-US" dirty="0" smtClean="0"/>
              <a:t>at which the actual progress will be reviewed and compared to planned progress.</a:t>
            </a:r>
          </a:p>
          <a:p>
            <a:pPr marL="171450" indent="-171450" eaLnBrk="1" hangingPunct="1">
              <a:spcBef>
                <a:spcPct val="0"/>
              </a:spcBef>
              <a:buFont typeface="Arial" pitchFamily="34" charset="0"/>
              <a:buChar char="•"/>
              <a:defRPr/>
            </a:pPr>
            <a:r>
              <a:rPr lang="en-US" dirty="0" smtClean="0"/>
              <a:t>Project management involves a </a:t>
            </a:r>
            <a:r>
              <a:rPr lang="en-US" i="1" dirty="0" smtClean="0"/>
              <a:t>proactive approach </a:t>
            </a:r>
            <a:r>
              <a:rPr lang="en-US" dirty="0" smtClean="0"/>
              <a:t>to controlling a project to ensure that the project objective is accomplished even when things do not go according to plan.</a:t>
            </a:r>
          </a:p>
          <a:p>
            <a:pPr marL="171450" indent="-171450" eaLnBrk="1" hangingPunct="1">
              <a:spcBef>
                <a:spcPct val="0"/>
              </a:spcBef>
              <a:buFont typeface="Arial" pitchFamily="34" charset="0"/>
              <a:buChar char="•"/>
              <a:defRPr/>
            </a:pPr>
            <a:r>
              <a:rPr lang="en-US" dirty="0" smtClean="0"/>
              <a:t>Once the project starts, it is important to </a:t>
            </a:r>
            <a:r>
              <a:rPr lang="en-US" i="1" dirty="0" smtClean="0"/>
              <a:t>monitor progress </a:t>
            </a:r>
            <a:r>
              <a:rPr lang="en-US" dirty="0" smtClean="0"/>
              <a:t>to ensure that everything is going according to plan.</a:t>
            </a:r>
          </a:p>
          <a:p>
            <a:pPr marL="171450" indent="-171450" eaLnBrk="1" hangingPunct="1">
              <a:spcBef>
                <a:spcPct val="0"/>
              </a:spcBef>
              <a:buFont typeface="Arial" pitchFamily="34" charset="0"/>
              <a:buChar char="•"/>
              <a:defRPr/>
            </a:pPr>
            <a:r>
              <a:rPr lang="en-US" dirty="0" smtClean="0"/>
              <a:t>The key to effective project control is </a:t>
            </a:r>
            <a:r>
              <a:rPr lang="en-US" i="1" dirty="0" smtClean="0"/>
              <a:t>measuring actual progress and comparing it to planned progress </a:t>
            </a:r>
            <a:r>
              <a:rPr lang="en-US" dirty="0" smtClean="0"/>
              <a:t>on a timely and regular basis and taking any needed corrective action immediately.</a:t>
            </a:r>
          </a:p>
          <a:p>
            <a:pPr marL="171450" indent="-171450" eaLnBrk="1" hangingPunct="1">
              <a:spcBef>
                <a:spcPct val="0"/>
              </a:spcBef>
              <a:buFont typeface="Arial" pitchFamily="34" charset="0"/>
              <a:buChar char="•"/>
              <a:defRPr/>
            </a:pPr>
            <a:r>
              <a:rPr lang="en-US" dirty="0" smtClean="0"/>
              <a:t>The key to effective schedule control is to address any paths with </a:t>
            </a:r>
            <a:r>
              <a:rPr lang="en-US" i="1" dirty="0" smtClean="0"/>
              <a:t>negative or deteriorating slack values aggressively</a:t>
            </a:r>
            <a:r>
              <a:rPr lang="en-US" dirty="0" smtClean="0"/>
              <a:t> as soon as they are identified. A concentrated effort to accelerate project progress must be applied to these paths.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58</a:t>
            </a:fld>
            <a:endParaRPr lang="en-US" altLang="en-US"/>
          </a:p>
        </p:txBody>
      </p:sp>
    </p:spTree>
    <p:extLst>
      <p:ext uri="{BB962C8B-B14F-4D97-AF65-F5344CB8AC3E}">
        <p14:creationId xmlns:p14="http://schemas.microsoft.com/office/powerpoint/2010/main" val="190353376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Tx/>
              <a:buChar char="•"/>
            </a:pPr>
            <a:r>
              <a:rPr lang="en-US" altLang="en-US" dirty="0" smtClean="0"/>
              <a:t>The amount of negative slack should </a:t>
            </a:r>
            <a:r>
              <a:rPr lang="en-US" altLang="en-US" i="1" dirty="0" smtClean="0"/>
              <a:t>determine the priority </a:t>
            </a:r>
            <a:r>
              <a:rPr lang="en-US" altLang="en-US" dirty="0" smtClean="0"/>
              <a:t>for applying these concentrated efforts.</a:t>
            </a:r>
          </a:p>
          <a:p>
            <a:pPr marL="171450" indent="-171450" eaLnBrk="1" hangingPunct="1">
              <a:spcBef>
                <a:spcPct val="0"/>
              </a:spcBef>
              <a:buFontTx/>
              <a:buChar char="•"/>
            </a:pPr>
            <a:r>
              <a:rPr lang="en-US" altLang="en-US" dirty="0" smtClean="0"/>
              <a:t>When attempting to reduce the duration of a path of activities that has negative slack, </a:t>
            </a:r>
            <a:r>
              <a:rPr lang="en-US" altLang="en-US" i="1" dirty="0" smtClean="0"/>
              <a:t>focus </a:t>
            </a:r>
            <a:r>
              <a:rPr lang="en-US" altLang="en-US" dirty="0" smtClean="0"/>
              <a:t>on activities that are </a:t>
            </a:r>
            <a:r>
              <a:rPr lang="en-US" altLang="en-US" i="1" dirty="0" smtClean="0"/>
              <a:t>near term </a:t>
            </a:r>
            <a:r>
              <a:rPr lang="en-US" altLang="en-US" dirty="0" smtClean="0"/>
              <a:t>and on activities that have </a:t>
            </a:r>
            <a:r>
              <a:rPr lang="en-US" altLang="en-US" i="1" dirty="0" smtClean="0"/>
              <a:t>long estimated durations</a:t>
            </a:r>
            <a:r>
              <a:rPr lang="en-US" altLang="en-US" dirty="0" smtClean="0"/>
              <a:t>.</a:t>
            </a:r>
          </a:p>
          <a:p>
            <a:pPr marL="171450" indent="-171450" eaLnBrk="1" hangingPunct="1">
              <a:spcBef>
                <a:spcPct val="0"/>
              </a:spcBef>
              <a:buFontTx/>
              <a:buChar char="•"/>
            </a:pPr>
            <a:r>
              <a:rPr lang="en-US" altLang="en-US" i="1" dirty="0" smtClean="0"/>
              <a:t>Addressing schedule problems early </a:t>
            </a:r>
            <a:r>
              <a:rPr lang="en-US" altLang="en-US" dirty="0" smtClean="0"/>
              <a:t>will minimize the negative impact on scope and budget.</a:t>
            </a:r>
          </a:p>
          <a:p>
            <a:pPr marL="171450" indent="-171450" eaLnBrk="1" hangingPunct="1">
              <a:spcBef>
                <a:spcPct val="0"/>
              </a:spcBef>
              <a:buFontTx/>
              <a:buChar char="•"/>
            </a:pPr>
            <a:r>
              <a:rPr lang="en-US" altLang="en-US" dirty="0" smtClean="0"/>
              <a:t>If a project falls too far behind, </a:t>
            </a:r>
            <a:r>
              <a:rPr lang="en-US" altLang="en-US" i="1" dirty="0" smtClean="0"/>
              <a:t>getting it back on schedule becomes more difficult</a:t>
            </a:r>
            <a:r>
              <a:rPr lang="en-US" altLang="en-US" dirty="0" smtClean="0"/>
              <a:t>, and usually requires spending more money or reducing the scope or quality.</a:t>
            </a:r>
          </a:p>
          <a:p>
            <a:pPr marL="171450" indent="-171450" eaLnBrk="1" hangingPunct="1">
              <a:spcBef>
                <a:spcPct val="0"/>
              </a:spcBef>
              <a:buFontTx/>
              <a:buChar char="•"/>
            </a:pPr>
            <a:r>
              <a:rPr lang="en-US" altLang="en-US" dirty="0" smtClean="0"/>
              <a:t>If corrective actions are necessary, decisions must be made regarding </a:t>
            </a:r>
            <a:r>
              <a:rPr lang="en-US" altLang="en-US" i="1" dirty="0" smtClean="0"/>
              <a:t>a trade-off of scope, time, and cost</a:t>
            </a:r>
            <a:r>
              <a:rPr lang="en-US" altLang="en-US" dirty="0" smtClean="0"/>
              <a:t>.</a:t>
            </a:r>
          </a:p>
          <a:p>
            <a:pPr marL="171450" indent="-171450" eaLnBrk="1" hangingPunct="1">
              <a:spcBef>
                <a:spcPct val="0"/>
              </a:spcBef>
              <a:buFontTx/>
              <a:buChar char="•"/>
            </a:pPr>
            <a:r>
              <a:rPr lang="en-US" altLang="en-US" dirty="0" smtClean="0"/>
              <a:t>A </a:t>
            </a:r>
            <a:r>
              <a:rPr lang="en-US" altLang="en-US" i="1" dirty="0" smtClean="0"/>
              <a:t>regular reporting period should be established </a:t>
            </a:r>
            <a:r>
              <a:rPr lang="en-US" altLang="en-US" dirty="0" smtClean="0"/>
              <a:t>for comparing actual progress to planned progress.</a:t>
            </a:r>
          </a:p>
          <a:p>
            <a:pPr marL="171450" indent="-171450" eaLnBrk="1" hangingPunct="1">
              <a:spcBef>
                <a:spcPct val="0"/>
              </a:spcBef>
              <a:buFontTx/>
              <a:buChar char="•"/>
            </a:pPr>
            <a:r>
              <a:rPr lang="en-US" altLang="en-US" dirty="0" smtClean="0"/>
              <a:t>The </a:t>
            </a:r>
            <a:r>
              <a:rPr lang="en-US" altLang="en-US" i="1" dirty="0" smtClean="0"/>
              <a:t>shorter</a:t>
            </a:r>
            <a:r>
              <a:rPr lang="en-US" altLang="en-US" dirty="0" smtClean="0"/>
              <a:t> the reporting period, the </a:t>
            </a:r>
            <a:r>
              <a:rPr lang="en-US" altLang="en-US" i="1" dirty="0" smtClean="0"/>
              <a:t>better the chances of identifying problems </a:t>
            </a:r>
            <a:r>
              <a:rPr lang="en-US" altLang="en-US" dirty="0" smtClean="0"/>
              <a:t>early and taking corrective actions.</a:t>
            </a:r>
          </a:p>
          <a:p>
            <a:pPr marL="171450" indent="-171450" eaLnBrk="1" hangingPunct="1">
              <a:spcBef>
                <a:spcPct val="0"/>
              </a:spcBef>
              <a:buFontTx/>
              <a:buChar char="•"/>
            </a:pPr>
            <a:r>
              <a:rPr lang="en-US" altLang="en-US" dirty="0" smtClean="0"/>
              <a:t>During each reporting period, data on </a:t>
            </a:r>
            <a:r>
              <a:rPr lang="en-US" altLang="en-US" i="1" dirty="0" smtClean="0"/>
              <a:t>actual performance </a:t>
            </a:r>
            <a:r>
              <a:rPr lang="en-US" altLang="en-US" dirty="0" smtClean="0"/>
              <a:t>and information on </a:t>
            </a:r>
            <a:r>
              <a:rPr lang="en-US" altLang="en-US" i="1" dirty="0" smtClean="0"/>
              <a:t>changes</a:t>
            </a:r>
            <a:r>
              <a:rPr lang="en-US" altLang="en-US" dirty="0" smtClean="0"/>
              <a:t> to the project scope, schedule, and budget need to be collected in a timely manner and used to calculate an updated schedule and budget.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59</a:t>
            </a:fld>
            <a:endParaRPr lang="en-US" altLang="en-US"/>
          </a:p>
        </p:txBody>
      </p:sp>
    </p:spTree>
    <p:extLst>
      <p:ext uri="{BB962C8B-B14F-4D97-AF65-F5344CB8AC3E}">
        <p14:creationId xmlns:p14="http://schemas.microsoft.com/office/powerpoint/2010/main" val="598587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eaLnBrk="1" fontAlgn="auto">
              <a:spcBef>
                <a:spcPts val="0"/>
              </a:spcBef>
              <a:spcAft>
                <a:spcPts val="0"/>
              </a:spcAft>
              <a:defRPr/>
            </a:pPr>
            <a:r>
              <a:rPr lang="en-US" b="1" u="sng" dirty="0" smtClean="0"/>
              <a:t>Estimate Activity Durations</a:t>
            </a:r>
          </a:p>
          <a:p>
            <a:pPr marL="171450" indent="-171450" eaLnBrk="1" fontAlgn="auto">
              <a:spcBef>
                <a:spcPts val="0"/>
              </a:spcBef>
              <a:spcAft>
                <a:spcPts val="0"/>
              </a:spcAft>
              <a:buFont typeface="Arial" pitchFamily="34" charset="0"/>
              <a:buChar char="•"/>
              <a:defRPr/>
            </a:pPr>
            <a:r>
              <a:rPr lang="en-US" dirty="0" smtClean="0"/>
              <a:t>Once the types and quantities of resources are estimated for each activity, estimates can be made for how long it will take to perform the activities.</a:t>
            </a:r>
          </a:p>
          <a:p>
            <a:pPr marL="171450" indent="-171450" eaLnBrk="1" fontAlgn="auto">
              <a:spcBef>
                <a:spcPts val="0"/>
              </a:spcBef>
              <a:spcAft>
                <a:spcPts val="0"/>
              </a:spcAft>
              <a:buFont typeface="Arial" pitchFamily="34" charset="0"/>
              <a:buChar char="•"/>
              <a:defRPr/>
            </a:pPr>
            <a:r>
              <a:rPr lang="en-US" dirty="0" smtClean="0"/>
              <a:t>The estimated duration for each activity must be the </a:t>
            </a:r>
            <a:r>
              <a:rPr lang="en-US" i="1" dirty="0" smtClean="0"/>
              <a:t>total elapsed time</a:t>
            </a:r>
            <a:r>
              <a:rPr lang="en-US" dirty="0" smtClean="0"/>
              <a:t>—the time for the work to be done plus any associated waiting time.</a:t>
            </a:r>
          </a:p>
          <a:p>
            <a:pPr marL="171450" indent="-171450" eaLnBrk="1" fontAlgn="auto">
              <a:spcBef>
                <a:spcPts val="0"/>
              </a:spcBef>
              <a:spcAft>
                <a:spcPts val="0"/>
              </a:spcAft>
              <a:buFont typeface="Arial" pitchFamily="34" charset="0"/>
              <a:buChar char="•"/>
              <a:defRPr/>
            </a:pPr>
            <a:r>
              <a:rPr lang="en-US" dirty="0" smtClean="0"/>
              <a:t>The figure above depicts the activity estimated duration for varnishing floors.</a:t>
            </a:r>
          </a:p>
          <a:p>
            <a:pPr marL="171450" indent="-171450" eaLnBrk="1" fontAlgn="auto">
              <a:spcBef>
                <a:spcPts val="0"/>
              </a:spcBef>
              <a:spcAft>
                <a:spcPts val="0"/>
              </a:spcAft>
              <a:buFont typeface="Arial" pitchFamily="34" charset="0"/>
              <a:buChar char="•"/>
              <a:defRPr/>
            </a:pPr>
            <a:r>
              <a:rPr lang="en-US" dirty="0" smtClean="0"/>
              <a:t>It is a good practice to have the person who will be responsible for performing a specific activity estimate the duration for that activity.</a:t>
            </a:r>
          </a:p>
          <a:p>
            <a:pPr marL="628650" lvl="1" indent="-171450" eaLnBrk="1" fontAlgn="auto">
              <a:spcBef>
                <a:spcPts val="0"/>
              </a:spcBef>
              <a:spcAft>
                <a:spcPts val="0"/>
              </a:spcAft>
              <a:buFont typeface="Arial" pitchFamily="34" charset="0"/>
              <a:buChar char="•"/>
              <a:defRPr/>
            </a:pPr>
            <a:r>
              <a:rPr lang="en-US" dirty="0" smtClean="0"/>
              <a:t>Builds buy-in from the person and generates commitments</a:t>
            </a:r>
          </a:p>
          <a:p>
            <a:pPr marL="628650" lvl="1" indent="-171450" eaLnBrk="1" fontAlgn="auto">
              <a:spcBef>
                <a:spcPts val="0"/>
              </a:spcBef>
              <a:spcAft>
                <a:spcPts val="0"/>
              </a:spcAft>
              <a:buFont typeface="Arial" pitchFamily="34" charset="0"/>
              <a:buChar char="•"/>
              <a:defRPr/>
            </a:pPr>
            <a:r>
              <a:rPr lang="en-US" dirty="0" smtClean="0"/>
              <a:t>Avoids bias that may be introduced by having one person estimate the durations for all of the activities</a:t>
            </a:r>
          </a:p>
          <a:p>
            <a:pPr marL="171450" indent="-171450" eaLnBrk="1" fontAlgn="auto">
              <a:spcBef>
                <a:spcPts val="0"/>
              </a:spcBef>
              <a:spcAft>
                <a:spcPts val="0"/>
              </a:spcAft>
              <a:buFont typeface="Arial" pitchFamily="34" charset="0"/>
              <a:buChar char="•"/>
              <a:defRPr/>
            </a:pPr>
            <a:r>
              <a:rPr lang="en-US" dirty="0" smtClean="0"/>
              <a:t>It is important to designate an experienced individual to estimate the durations for all the activities for which the organization or subcontractor is responsible in large projects.</a:t>
            </a:r>
          </a:p>
          <a:p>
            <a:pPr marL="171450" indent="-171450" eaLnBrk="1" fontAlgn="auto">
              <a:spcBef>
                <a:spcPts val="0"/>
              </a:spcBef>
              <a:spcAft>
                <a:spcPts val="0"/>
              </a:spcAft>
              <a:buFont typeface="Arial" pitchFamily="34" charset="0"/>
              <a:buChar char="•"/>
              <a:defRPr/>
            </a:pPr>
            <a:r>
              <a:rPr lang="en-US" dirty="0" smtClean="0"/>
              <a:t>Historical data can be used as a guide in estimating the durations of similar activities.</a:t>
            </a:r>
          </a:p>
          <a:p>
            <a:pPr marL="171450" indent="-171450" eaLnBrk="1" fontAlgn="auto">
              <a:spcBef>
                <a:spcPts val="0"/>
              </a:spcBef>
              <a:spcAft>
                <a:spcPts val="0"/>
              </a:spcAft>
              <a:buFont typeface="Arial" pitchFamily="34" charset="0"/>
              <a:buChar char="•"/>
              <a:defRPr/>
            </a:pPr>
            <a:r>
              <a:rPr lang="en-US" dirty="0" smtClean="0"/>
              <a:t>Estimated duration should be aggressive yet realistic.</a:t>
            </a:r>
          </a:p>
          <a:p>
            <a:pPr marL="171450" indent="-171450" eaLnBrk="1" fontAlgn="auto">
              <a:spcBef>
                <a:spcPts val="0"/>
              </a:spcBef>
              <a:spcAft>
                <a:spcPts val="0"/>
              </a:spcAft>
              <a:buFont typeface="Arial" pitchFamily="34" charset="0"/>
              <a:buChar char="•"/>
              <a:defRPr/>
            </a:pPr>
            <a:r>
              <a:rPr lang="en-US" dirty="0" smtClean="0"/>
              <a:t>Inflating estimated durations in anticipation of the project manager negotiating shorter durations is not a good practice. </a:t>
            </a:r>
          </a:p>
          <a:p>
            <a:pPr marL="171450" indent="-171450" eaLnBrk="1" fontAlgn="auto">
              <a:spcBef>
                <a:spcPts val="0"/>
              </a:spcBef>
              <a:spcAft>
                <a:spcPts val="0"/>
              </a:spcAft>
              <a:buFont typeface="Arial" pitchFamily="34" charset="0"/>
              <a:buChar char="•"/>
              <a:defRPr/>
            </a:pPr>
            <a:r>
              <a:rPr lang="en-US" dirty="0" smtClean="0"/>
              <a:t>Throughout the performance of the project, some activities will take longer than their estimated duration, others will take less time than estimated, and a very few may conform to the estimated duration exactly.</a:t>
            </a:r>
          </a:p>
          <a:p>
            <a:pPr marL="171450" indent="-171450" eaLnBrk="1" fontAlgn="auto">
              <a:spcBef>
                <a:spcPts val="0"/>
              </a:spcBef>
              <a:spcAft>
                <a:spcPts val="0"/>
              </a:spcAft>
              <a:buFont typeface="Arial" pitchFamily="34" charset="0"/>
              <a:buChar char="•"/>
              <a:defRPr/>
            </a:pPr>
            <a:r>
              <a:rPr lang="en-US" dirty="0" smtClean="0"/>
              <a:t>At the beginning of the project, it may not be possible to estimate the durations for all activities with a high level of confidence.</a:t>
            </a:r>
          </a:p>
          <a:p>
            <a:pPr marL="171450" indent="-171450" eaLnBrk="1" fontAlgn="auto">
              <a:spcBef>
                <a:spcPts val="0"/>
              </a:spcBef>
              <a:spcAft>
                <a:spcPts val="0"/>
              </a:spcAft>
              <a:buFont typeface="Arial" pitchFamily="34" charset="0"/>
              <a:buChar char="•"/>
              <a:defRPr/>
            </a:pPr>
            <a:r>
              <a:rPr lang="en-US" dirty="0" smtClean="0"/>
              <a:t>The project team can progressively elaborate the estimated durations as more information is becomes available to allow for more accurate estimated durations.</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a:t>
            </a:fld>
            <a:endParaRPr lang="en-US" altLang="en-US"/>
          </a:p>
        </p:txBody>
      </p:sp>
    </p:spTree>
    <p:extLst>
      <p:ext uri="{BB962C8B-B14F-4D97-AF65-F5344CB8AC3E}">
        <p14:creationId xmlns:p14="http://schemas.microsoft.com/office/powerpoint/2010/main" val="32870998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Tx/>
              <a:buChar char="•"/>
            </a:pPr>
            <a:r>
              <a:rPr lang="en-US" altLang="en-US" dirty="0" smtClean="0"/>
              <a:t>The </a:t>
            </a:r>
            <a:r>
              <a:rPr lang="en-US" altLang="en-US" i="1" dirty="0" smtClean="0"/>
              <a:t>scheduling function depends </a:t>
            </a:r>
            <a:r>
              <a:rPr lang="en-US" altLang="en-US" dirty="0" smtClean="0"/>
              <a:t>on the </a:t>
            </a:r>
            <a:r>
              <a:rPr lang="en-US" altLang="en-US" i="1" dirty="0" smtClean="0"/>
              <a:t>planning function</a:t>
            </a:r>
            <a:r>
              <a:rPr lang="en-US" altLang="en-US" dirty="0" smtClean="0"/>
              <a:t>.</a:t>
            </a:r>
          </a:p>
          <a:p>
            <a:pPr marL="171450" indent="-171450" eaLnBrk="1" hangingPunct="1">
              <a:spcBef>
                <a:spcPct val="0"/>
              </a:spcBef>
              <a:buFontTx/>
              <a:buChar char="•"/>
            </a:pPr>
            <a:r>
              <a:rPr lang="en-US" altLang="en-US" dirty="0" smtClean="0"/>
              <a:t>The estimated types and quantities of resources required for an activity, together with the availability of those </a:t>
            </a:r>
            <a:r>
              <a:rPr lang="en-US" altLang="en-US" i="1" dirty="0" smtClean="0"/>
              <a:t>resources, will influence the estimated duration </a:t>
            </a:r>
            <a:r>
              <a:rPr lang="en-US" altLang="en-US" dirty="0" smtClean="0"/>
              <a:t>for how long it will take to perform the activity.</a:t>
            </a:r>
          </a:p>
          <a:p>
            <a:pPr marL="171450" indent="-171450" eaLnBrk="1" hangingPunct="1">
              <a:spcBef>
                <a:spcPct val="0"/>
              </a:spcBef>
              <a:buFontTx/>
              <a:buChar char="•"/>
            </a:pPr>
            <a:r>
              <a:rPr lang="en-US" altLang="en-US" dirty="0" smtClean="0"/>
              <a:t>The estimated duration for each activity must be the </a:t>
            </a:r>
            <a:r>
              <a:rPr lang="en-US" altLang="en-US" i="1" dirty="0" smtClean="0"/>
              <a:t>total elapsed time</a:t>
            </a:r>
            <a:r>
              <a:rPr lang="en-US" altLang="en-US" dirty="0" smtClean="0"/>
              <a:t>—the time for the work to be done plus any associated waiting time.</a:t>
            </a:r>
          </a:p>
          <a:p>
            <a:pPr marL="171450" indent="-171450" eaLnBrk="1" hangingPunct="1">
              <a:spcBef>
                <a:spcPct val="0"/>
              </a:spcBef>
              <a:buFontTx/>
              <a:buChar char="•"/>
            </a:pPr>
            <a:r>
              <a:rPr lang="en-US" altLang="en-US" dirty="0" smtClean="0"/>
              <a:t>The estimate should be </a:t>
            </a:r>
            <a:r>
              <a:rPr lang="en-US" altLang="en-US" i="1" dirty="0" smtClean="0"/>
              <a:t>aggressive yet realistic</a:t>
            </a:r>
            <a:r>
              <a:rPr lang="en-US" altLang="en-US" dirty="0" smtClean="0"/>
              <a:t>.</a:t>
            </a:r>
          </a:p>
          <a:p>
            <a:pPr marL="171450" indent="-171450" eaLnBrk="1" hangingPunct="1">
              <a:spcBef>
                <a:spcPct val="0"/>
              </a:spcBef>
              <a:buFontTx/>
              <a:buChar char="•"/>
            </a:pPr>
            <a:r>
              <a:rPr lang="en-US" altLang="en-US" dirty="0" smtClean="0"/>
              <a:t>It may be </a:t>
            </a:r>
            <a:r>
              <a:rPr lang="en-US" altLang="en-US" i="1" dirty="0" smtClean="0"/>
              <a:t>easier </a:t>
            </a:r>
            <a:r>
              <a:rPr lang="en-US" altLang="en-US" dirty="0" smtClean="0"/>
              <a:t>to </a:t>
            </a:r>
            <a:r>
              <a:rPr lang="en-US" altLang="en-US" i="1" dirty="0" smtClean="0"/>
              <a:t>estimate the durations for near-term activities</a:t>
            </a:r>
            <a:r>
              <a:rPr lang="en-US" altLang="en-US" dirty="0" smtClean="0"/>
              <a:t>, but as the project progresses, the project team can progressively elaborate the estimated the durations as more information becomes known to allow for more accurate estimated durations.</a:t>
            </a:r>
          </a:p>
          <a:p>
            <a:pPr marL="171450" indent="-171450" eaLnBrk="1" hangingPunct="1">
              <a:spcBef>
                <a:spcPct val="0"/>
              </a:spcBef>
              <a:buFontTx/>
              <a:buChar char="•"/>
            </a:pPr>
            <a:r>
              <a:rPr lang="en-US" altLang="en-US" dirty="0" smtClean="0"/>
              <a:t>A project </a:t>
            </a:r>
            <a:r>
              <a:rPr lang="en-US" altLang="en-US" i="1" dirty="0" smtClean="0"/>
              <a:t>schedule provides a timetable </a:t>
            </a:r>
            <a:r>
              <a:rPr lang="en-US" altLang="en-US" dirty="0" smtClean="0"/>
              <a:t>for each activity and shows the earliest start (ES) and earliest finish (EF) times and the latest start (LS) and latest finish (LF) times for each activity.</a:t>
            </a:r>
          </a:p>
          <a:p>
            <a:pPr marL="171450" indent="-171450" eaLnBrk="1" hangingPunct="1">
              <a:spcBef>
                <a:spcPct val="0"/>
              </a:spcBef>
              <a:buFontTx/>
              <a:buChar char="•"/>
            </a:pPr>
            <a:r>
              <a:rPr lang="en-US" altLang="en-US" dirty="0" smtClean="0"/>
              <a:t>The total slack for a particular path of activities through the network is </a:t>
            </a:r>
            <a:r>
              <a:rPr lang="en-US" altLang="en-US" i="1" dirty="0" smtClean="0"/>
              <a:t>common to and shared</a:t>
            </a:r>
            <a:r>
              <a:rPr lang="en-US" altLang="en-US" dirty="0" smtClean="0"/>
              <a:t> among all activities on that path.</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60</a:t>
            </a:fld>
            <a:endParaRPr lang="en-US" altLang="en-US"/>
          </a:p>
        </p:txBody>
      </p:sp>
    </p:spTree>
    <p:extLst>
      <p:ext uri="{BB962C8B-B14F-4D97-AF65-F5344CB8AC3E}">
        <p14:creationId xmlns:p14="http://schemas.microsoft.com/office/powerpoint/2010/main" val="42005604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eaLnBrk="1" hangingPunct="1">
              <a:spcBef>
                <a:spcPct val="0"/>
              </a:spcBef>
              <a:buFontTx/>
              <a:buChar char="•"/>
            </a:pPr>
            <a:r>
              <a:rPr lang="en-US" altLang="en-US" dirty="0" smtClean="0"/>
              <a:t>The </a:t>
            </a:r>
            <a:r>
              <a:rPr lang="en-US" altLang="en-US" i="1" dirty="0" smtClean="0"/>
              <a:t>critical path is the longest </a:t>
            </a:r>
            <a:r>
              <a:rPr lang="en-US" altLang="en-US" dirty="0" smtClean="0"/>
              <a:t>(most time-consuming) path of activities in the network diagram.</a:t>
            </a:r>
          </a:p>
          <a:p>
            <a:pPr marL="171450" indent="-171450" eaLnBrk="1" hangingPunct="1">
              <a:spcBef>
                <a:spcPct val="0"/>
              </a:spcBef>
              <a:buFontTx/>
              <a:buChar char="•"/>
            </a:pPr>
            <a:r>
              <a:rPr lang="en-US" altLang="en-US" dirty="0" smtClean="0"/>
              <a:t>The key to effective project control is </a:t>
            </a:r>
            <a:r>
              <a:rPr lang="en-US" altLang="en-US" i="1" dirty="0" smtClean="0"/>
              <a:t>measuring</a:t>
            </a:r>
            <a:r>
              <a:rPr lang="en-US" altLang="en-US" dirty="0" smtClean="0"/>
              <a:t> actual progress and </a:t>
            </a:r>
            <a:r>
              <a:rPr lang="en-US" altLang="en-US" i="1" dirty="0" smtClean="0"/>
              <a:t>comparing</a:t>
            </a:r>
            <a:r>
              <a:rPr lang="en-US" altLang="en-US" dirty="0" smtClean="0"/>
              <a:t> it to planned progress on a timely and regular basis and taking any needed corrective action immediately.</a:t>
            </a:r>
          </a:p>
          <a:p>
            <a:pPr marL="171450" indent="-171450" eaLnBrk="1" hangingPunct="1">
              <a:spcBef>
                <a:spcPct val="0"/>
              </a:spcBef>
              <a:buFontTx/>
              <a:buChar char="•"/>
            </a:pPr>
            <a:r>
              <a:rPr lang="en-US" altLang="en-US" i="1" dirty="0" smtClean="0"/>
              <a:t>Actual progress</a:t>
            </a:r>
            <a:r>
              <a:rPr lang="en-US" altLang="en-US" dirty="0" smtClean="0"/>
              <a:t>—whether faster or slower than planned—will have an </a:t>
            </a:r>
            <a:r>
              <a:rPr lang="en-US" altLang="en-US" i="1" dirty="0" smtClean="0"/>
              <a:t>effect on the schedule </a:t>
            </a:r>
            <a:r>
              <a:rPr lang="en-US" altLang="en-US" dirty="0" smtClean="0"/>
              <a:t>of the remaining, incomplete activities of the project.</a:t>
            </a:r>
          </a:p>
          <a:p>
            <a:pPr marL="171450" indent="-171450" eaLnBrk="1" hangingPunct="1">
              <a:spcBef>
                <a:spcPct val="0"/>
              </a:spcBef>
              <a:buFontTx/>
              <a:buChar char="•"/>
            </a:pPr>
            <a:r>
              <a:rPr lang="en-US" altLang="en-US" i="1" dirty="0" smtClean="0"/>
              <a:t>Any type of change</a:t>
            </a:r>
            <a:r>
              <a:rPr lang="en-US" altLang="en-US" dirty="0" smtClean="0"/>
              <a:t>—whether initiated by the customer, the contractor, the project manager, a team member, or an unanticipated event—will </a:t>
            </a:r>
            <a:r>
              <a:rPr lang="en-US" altLang="en-US" i="1" dirty="0" smtClean="0"/>
              <a:t>require a modification </a:t>
            </a:r>
            <a:r>
              <a:rPr lang="en-US" altLang="en-US" dirty="0" smtClean="0"/>
              <a:t>to the plan in terms of scope, schedule, and/or budget.</a:t>
            </a:r>
          </a:p>
          <a:p>
            <a:pPr marL="171450" indent="-171450" eaLnBrk="1" hangingPunct="1">
              <a:spcBef>
                <a:spcPct val="0"/>
              </a:spcBef>
              <a:buFontTx/>
              <a:buChar char="•"/>
            </a:pPr>
            <a:r>
              <a:rPr lang="en-US" altLang="en-US" dirty="0" smtClean="0"/>
              <a:t>Schedule control involves </a:t>
            </a:r>
            <a:r>
              <a:rPr lang="en-US" altLang="en-US" i="1" dirty="0" smtClean="0"/>
              <a:t>four steps</a:t>
            </a:r>
            <a:r>
              <a:rPr lang="en-US" altLang="en-US" dirty="0" smtClean="0"/>
              <a:t>: </a:t>
            </a:r>
            <a:r>
              <a:rPr lang="en-US" altLang="en-US" i="1" dirty="0" smtClean="0"/>
              <a:t>analyzing</a:t>
            </a:r>
            <a:r>
              <a:rPr lang="en-US" altLang="en-US" dirty="0" smtClean="0"/>
              <a:t> the schedule to determine which areas may need corrective action, </a:t>
            </a:r>
            <a:r>
              <a:rPr lang="en-US" altLang="en-US" i="1" dirty="0" smtClean="0"/>
              <a:t>deciding</a:t>
            </a:r>
            <a:r>
              <a:rPr lang="en-US" altLang="en-US" dirty="0" smtClean="0"/>
              <a:t> what specific corrective actions should be taken, </a:t>
            </a:r>
            <a:r>
              <a:rPr lang="en-US" altLang="en-US" i="1" dirty="0" smtClean="0"/>
              <a:t>revising</a:t>
            </a:r>
            <a:r>
              <a:rPr lang="en-US" altLang="en-US" dirty="0" smtClean="0"/>
              <a:t> the plan to incorporate the chosen corrective actions, and </a:t>
            </a:r>
            <a:r>
              <a:rPr lang="en-US" altLang="en-US" i="1" dirty="0" smtClean="0"/>
              <a:t>recalculating</a:t>
            </a:r>
            <a:r>
              <a:rPr lang="en-US" altLang="en-US" dirty="0" smtClean="0"/>
              <a:t> the schedule to evaluate the effects of the planned corrective actions.</a:t>
            </a:r>
          </a:p>
          <a:p>
            <a:pPr marL="171450" indent="-171450" eaLnBrk="1" hangingPunct="1">
              <a:spcBef>
                <a:spcPct val="0"/>
              </a:spcBef>
              <a:buFontTx/>
              <a:buChar char="•"/>
            </a:pPr>
            <a:r>
              <a:rPr lang="en-US" altLang="en-US" dirty="0" smtClean="0"/>
              <a:t>One of the most important factors in effective scheduling is estimating activity durations that are as </a:t>
            </a:r>
            <a:r>
              <a:rPr lang="en-US" altLang="en-US" i="1" dirty="0" smtClean="0"/>
              <a:t>realistic as possible</a:t>
            </a:r>
            <a:r>
              <a:rPr lang="en-US" altLang="en-US" dirty="0" smtClean="0"/>
              <a: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61</a:t>
            </a:fld>
            <a:endParaRPr lang="en-US" altLang="en-US"/>
          </a:p>
        </p:txBody>
      </p:sp>
    </p:spTree>
    <p:extLst>
      <p:ext uri="{BB962C8B-B14F-4D97-AF65-F5344CB8AC3E}">
        <p14:creationId xmlns:p14="http://schemas.microsoft.com/office/powerpoint/2010/main" val="3728736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defRPr/>
            </a:pPr>
            <a:r>
              <a:rPr lang="en-US" dirty="0" smtClean="0"/>
              <a:t>This figure depicts the network diagram for a consumer market study, with the estimated durations in days for each activity.</a:t>
            </a:r>
          </a:p>
          <a:p>
            <a:pPr marL="171450" indent="-171450" eaLnBrk="1" hangingPunct="1">
              <a:spcBef>
                <a:spcPct val="0"/>
              </a:spcBef>
              <a:buFont typeface="Arial" pitchFamily="34" charset="0"/>
              <a:buChar char="•"/>
              <a:defRPr/>
            </a:pPr>
            <a:r>
              <a:rPr lang="en-US" dirty="0" smtClean="0"/>
              <a:t>What are the realistic estimates for the activities shown?</a:t>
            </a:r>
          </a:p>
          <a:p>
            <a:pPr marL="171450" indent="-171450" eaLnBrk="1" hangingPunct="1">
              <a:spcBef>
                <a:spcPct val="0"/>
              </a:spcBef>
              <a:buFont typeface="Arial" pitchFamily="34" charset="0"/>
              <a:buChar char="•"/>
              <a:defRPr/>
            </a:pPr>
            <a:r>
              <a:rPr lang="en-US" dirty="0" smtClean="0"/>
              <a:t>What happens if an activity is delayed and will be its impact on the project?</a:t>
            </a:r>
          </a:p>
          <a:p>
            <a:pPr marL="171450" indent="-171450" eaLnBrk="1" hangingPunct="1">
              <a:spcBef>
                <a:spcPct val="0"/>
              </a:spcBef>
              <a:buFont typeface="Arial" pitchFamily="34" charset="0"/>
              <a:buChar char="•"/>
              <a:defRPr/>
            </a:pPr>
            <a:r>
              <a:rPr lang="en-US" dirty="0" smtClean="0"/>
              <a:t>What happens if an activity finishes early?</a:t>
            </a:r>
            <a:endParaRPr lang="en-US" dirty="0"/>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7</a:t>
            </a:fld>
            <a:endParaRPr lang="en-US" altLang="en-US"/>
          </a:p>
        </p:txBody>
      </p:sp>
    </p:spTree>
    <p:extLst>
      <p:ext uri="{BB962C8B-B14F-4D97-AF65-F5344CB8AC3E}">
        <p14:creationId xmlns:p14="http://schemas.microsoft.com/office/powerpoint/2010/main" val="1857918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Establish Project Start and Finish Times</a:t>
            </a:r>
          </a:p>
          <a:p>
            <a:pPr eaLnBrk="1">
              <a:spcBef>
                <a:spcPct val="0"/>
              </a:spcBef>
              <a:defRPr/>
            </a:pPr>
            <a:r>
              <a:rPr lang="en-US" dirty="0" smtClean="0"/>
              <a:t>It is necessary to select an estimated start time and a required completion time for the overall project. This is important in order to establish a basis from which to calculate a schedule using the estimated durations for the activities.</a:t>
            </a:r>
          </a:p>
          <a:p>
            <a:pPr eaLnBrk="1">
              <a:spcBef>
                <a:spcPct val="0"/>
              </a:spcBef>
              <a:defRPr/>
            </a:pPr>
            <a:endParaRPr lang="en-US" dirty="0" smtClean="0"/>
          </a:p>
          <a:p>
            <a:pPr marL="171450" indent="-171450" eaLnBrk="1">
              <a:spcBef>
                <a:spcPct val="0"/>
              </a:spcBef>
              <a:buFont typeface="Arial" pitchFamily="34" charset="0"/>
              <a:buChar char="•"/>
              <a:defRPr/>
            </a:pPr>
            <a:r>
              <a:rPr lang="en-US" dirty="0" smtClean="0"/>
              <a:t>Define the overall window, or envelope, of time in which the project must be completed.</a:t>
            </a:r>
          </a:p>
          <a:p>
            <a:pPr marL="628650" lvl="1" indent="-171450" eaLnBrk="1">
              <a:spcBef>
                <a:spcPct val="0"/>
              </a:spcBef>
              <a:buFont typeface="Arial" pitchFamily="34" charset="0"/>
              <a:buChar char="•"/>
              <a:defRPr/>
            </a:pPr>
            <a:r>
              <a:rPr lang="en-US" dirty="0" smtClean="0"/>
              <a:t>The contractor may not want to commit to completing the project by a specific date until the customer has approved the contract.</a:t>
            </a:r>
          </a:p>
          <a:p>
            <a:pPr marL="628650" lvl="1" indent="-171450" eaLnBrk="1">
              <a:spcBef>
                <a:spcPct val="0"/>
              </a:spcBef>
              <a:buFont typeface="Arial" pitchFamily="34" charset="0"/>
              <a:buChar char="•"/>
              <a:defRPr/>
            </a:pPr>
            <a:r>
              <a:rPr lang="en-US" dirty="0" smtClean="0"/>
              <a:t>A delay in signing will likely impact the start date of the project.</a:t>
            </a:r>
          </a:p>
          <a:p>
            <a:pPr marL="171450" indent="-171450" eaLnBrk="1">
              <a:spcBef>
                <a:spcPct val="0"/>
              </a:spcBef>
              <a:buFont typeface="Arial" pitchFamily="34" charset="0"/>
              <a:buChar char="•"/>
              <a:defRPr/>
            </a:pPr>
            <a:r>
              <a:rPr lang="en-US" dirty="0" smtClean="0"/>
              <a:t>The finish time should be stated as a number of days from the start of the project.</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8</a:t>
            </a:fld>
            <a:endParaRPr lang="en-US" altLang="en-US"/>
          </a:p>
        </p:txBody>
      </p:sp>
    </p:spTree>
    <p:extLst>
      <p:ext uri="{BB962C8B-B14F-4D97-AF65-F5344CB8AC3E}">
        <p14:creationId xmlns:p14="http://schemas.microsoft.com/office/powerpoint/2010/main" val="1169985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spcBef>
                <a:spcPct val="0"/>
              </a:spcBef>
              <a:defRPr/>
            </a:pPr>
            <a:r>
              <a:rPr lang="en-US" b="1" u="sng" dirty="0" smtClean="0"/>
              <a:t>Develop Project Schedule</a:t>
            </a:r>
          </a:p>
          <a:p>
            <a:pPr eaLnBrk="1">
              <a:spcBef>
                <a:spcPct val="0"/>
              </a:spcBef>
              <a:defRPr/>
            </a:pPr>
            <a:r>
              <a:rPr lang="en-US" dirty="0" smtClean="0"/>
              <a:t>Once you have an estimated duration for each activity in the network must determine (based on durations and sequence) whether the project can be realistically finished by the required completion time.</a:t>
            </a:r>
          </a:p>
          <a:p>
            <a:pPr marL="171450" indent="-171450" eaLnBrk="1">
              <a:spcBef>
                <a:spcPct val="0"/>
              </a:spcBef>
              <a:buFont typeface="Arial" pitchFamily="34" charset="0"/>
              <a:buChar char="•"/>
              <a:defRPr/>
            </a:pPr>
            <a:r>
              <a:rPr lang="en-US" dirty="0" smtClean="0"/>
              <a:t>In order to do this, the contractor should estimate the duration of each activity.</a:t>
            </a:r>
          </a:p>
          <a:p>
            <a:pPr marL="171450" indent="-171450" eaLnBrk="1">
              <a:spcBef>
                <a:spcPct val="0"/>
              </a:spcBef>
              <a:buFont typeface="Arial" pitchFamily="34" charset="0"/>
              <a:buChar char="•"/>
              <a:defRPr/>
            </a:pPr>
            <a:r>
              <a:rPr lang="en-US" dirty="0" smtClean="0"/>
              <a:t>He or she should establish an overall window of time for the project.</a:t>
            </a:r>
          </a:p>
          <a:p>
            <a:pPr eaLnBrk="1">
              <a:spcBef>
                <a:spcPct val="0"/>
              </a:spcBef>
              <a:defRPr/>
            </a:pPr>
            <a:endParaRPr lang="en-US" dirty="0" smtClean="0"/>
          </a:p>
          <a:p>
            <a:pPr eaLnBrk="1">
              <a:spcBef>
                <a:spcPct val="0"/>
              </a:spcBef>
              <a:defRPr/>
            </a:pPr>
            <a:r>
              <a:rPr lang="en-US" dirty="0" smtClean="0"/>
              <a:t>Develop a project schedule that provides a timetable for each activity and shows:</a:t>
            </a:r>
          </a:p>
          <a:p>
            <a:pPr marL="171450" indent="-171450" eaLnBrk="1">
              <a:spcBef>
                <a:spcPct val="0"/>
              </a:spcBef>
              <a:buFont typeface="Arial" pitchFamily="34" charset="0"/>
              <a:buChar char="•"/>
              <a:defRPr/>
            </a:pPr>
            <a:r>
              <a:rPr lang="en-US" dirty="0" smtClean="0"/>
              <a:t>The earliest times (or dates) at which each activity can start and finish, based on the project estimated start time (or date)</a:t>
            </a:r>
          </a:p>
          <a:p>
            <a:pPr marL="171450" indent="-171450" eaLnBrk="1">
              <a:spcBef>
                <a:spcPct val="0"/>
              </a:spcBef>
              <a:buFont typeface="Arial" pitchFamily="34" charset="0"/>
              <a:buChar char="•"/>
              <a:defRPr/>
            </a:pPr>
            <a:r>
              <a:rPr lang="en-US" dirty="0" smtClean="0"/>
              <a:t>The latest times (or dates) by which each activity must start and finish in order to complete the project by its required completion time (or date)</a:t>
            </a:r>
          </a:p>
        </p:txBody>
      </p:sp>
      <p:sp>
        <p:nvSpPr>
          <p:cNvPr id="4" name="Slide Number Placeholder 3"/>
          <p:cNvSpPr>
            <a:spLocks noGrp="1"/>
          </p:cNvSpPr>
          <p:nvPr>
            <p:ph type="sldNum" sz="quarter" idx="10"/>
          </p:nvPr>
        </p:nvSpPr>
        <p:spPr/>
        <p:txBody>
          <a:bodyPr/>
          <a:lstStyle/>
          <a:p>
            <a:pPr>
              <a:defRPr/>
            </a:pPr>
            <a:fld id="{3D6EE74B-4ACE-42AE-92AD-ABCC72BAB749}" type="slidenum">
              <a:rPr lang="en-US" altLang="en-US" smtClean="0"/>
              <a:pPr>
                <a:defRPr/>
              </a:pPr>
              <a:t>9</a:t>
            </a:fld>
            <a:endParaRPr lang="en-US" altLang="en-US"/>
          </a:p>
        </p:txBody>
      </p:sp>
    </p:spTree>
    <p:extLst>
      <p:ext uri="{BB962C8B-B14F-4D97-AF65-F5344CB8AC3E}">
        <p14:creationId xmlns:p14="http://schemas.microsoft.com/office/powerpoint/2010/main" val="566032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6" descr="blank chapter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401763"/>
            <a:ext cx="91440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304800" y="3200400"/>
            <a:ext cx="5638800" cy="1600200"/>
          </a:xfrm>
        </p:spPr>
        <p:txBody>
          <a:bodyPr anchor="ctr"/>
          <a:lstStyle>
            <a:lvl1pPr marL="0" indent="0" algn="ctr">
              <a:buNone/>
              <a:defRPr b="1">
                <a:solidFill>
                  <a:srgbClr val="00ADE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2" name="Title 1"/>
          <p:cNvSpPr>
            <a:spLocks noGrp="1"/>
          </p:cNvSpPr>
          <p:nvPr>
            <p:ph type="title"/>
          </p:nvPr>
        </p:nvSpPr>
        <p:spPr>
          <a:xfrm>
            <a:off x="457200" y="1600200"/>
            <a:ext cx="6553200" cy="1143000"/>
          </a:xfrm>
        </p:spPr>
        <p:txBody>
          <a:bodyPr/>
          <a:lstStyle>
            <a:lvl1pPr>
              <a:defRPr sz="7200" b="1">
                <a:solidFill>
                  <a:schemeClr val="tx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0" name="Text Placeholder 9"/>
          <p:cNvSpPr>
            <a:spLocks noGrp="1"/>
          </p:cNvSpPr>
          <p:nvPr>
            <p:ph type="body" sz="quarter" idx="10"/>
          </p:nvPr>
        </p:nvSpPr>
        <p:spPr>
          <a:xfrm>
            <a:off x="457200" y="6324600"/>
            <a:ext cx="8229600" cy="457200"/>
          </a:xfrm>
        </p:spPr>
        <p:txBody>
          <a:bodyPr anchor="ctr"/>
          <a:lstStyle>
            <a:lvl1pPr marL="0" indent="0" algn="ctr">
              <a:buNone/>
              <a:defRPr sz="1000">
                <a:solidFill>
                  <a:srgbClr val="646464"/>
                </a:solidFill>
              </a:defRPr>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836729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ADEE"/>
                </a:solidFill>
              </a:defRPr>
            </a:lvl1pPr>
          </a:lstStyle>
          <a:p>
            <a:r>
              <a:rPr lang="en-US"/>
              <a:t>Click to edit Master title style</a:t>
            </a:r>
            <a:endParaRPr lang="en-US" dirty="0"/>
          </a:p>
        </p:txBody>
      </p:sp>
      <p:sp>
        <p:nvSpPr>
          <p:cNvPr id="4" name="Date Placeholder 2"/>
          <p:cNvSpPr>
            <a:spLocks noGrp="1"/>
          </p:cNvSpPr>
          <p:nvPr>
            <p:ph type="dt" sz="half" idx="10"/>
          </p:nvPr>
        </p:nvSpPr>
        <p:spPr>
          <a:xfrm>
            <a:off x="457200" y="6356350"/>
            <a:ext cx="2133600" cy="365125"/>
          </a:xfrm>
          <a:prstGeom prst="rect">
            <a:avLst/>
          </a:prstGeom>
        </p:spPr>
        <p:txBody>
          <a:bodyPr/>
          <a:lstStyle>
            <a:lvl1pPr>
              <a:defRPr/>
            </a:lvl1pPr>
          </a:lstStyle>
          <a:p>
            <a:pPr>
              <a:defRPr/>
            </a:pPr>
            <a:fld id="{D34112DD-618E-4E17-80AD-EEB66F7A9F16}" type="datetimeFigureOut">
              <a:rPr lang="en-US"/>
              <a:pPr>
                <a:defRPr/>
              </a:pPr>
              <a:t>11/22/2018</a:t>
            </a:fld>
            <a:endParaRPr lang="en-US" dirty="0"/>
          </a:p>
        </p:txBody>
      </p:sp>
      <p:sp>
        <p:nvSpPr>
          <p:cNvPr id="5" name="Footer Placeholder 3"/>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A9BC0AA2-AAE2-4718-ACEC-5E48B085701B}"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557293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 name="Date Placeholder 1"/>
          <p:cNvSpPr>
            <a:spLocks noGrp="1"/>
          </p:cNvSpPr>
          <p:nvPr>
            <p:ph type="dt" sz="half" idx="10"/>
          </p:nvPr>
        </p:nvSpPr>
        <p:spPr>
          <a:xfrm>
            <a:off x="457200" y="6356350"/>
            <a:ext cx="2133600" cy="365125"/>
          </a:xfrm>
          <a:prstGeom prst="rect">
            <a:avLst/>
          </a:prstGeom>
        </p:spPr>
        <p:txBody>
          <a:bodyPr/>
          <a:lstStyle>
            <a:lvl1pPr>
              <a:defRPr/>
            </a:lvl1pPr>
          </a:lstStyle>
          <a:p>
            <a:pPr>
              <a:defRPr/>
            </a:pPr>
            <a:fld id="{FC5F1BD8-E145-49A6-8EC5-1F81ACBEE62F}" type="datetimeFigureOut">
              <a:rPr lang="en-US"/>
              <a:pPr>
                <a:defRPr/>
              </a:pPr>
              <a:t>11/22/2018</a:t>
            </a:fld>
            <a:endParaRPr lang="en-US" dirty="0"/>
          </a:p>
        </p:txBody>
      </p:sp>
      <p:sp>
        <p:nvSpPr>
          <p:cNvPr id="4" name="Footer Placeholder 2"/>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3"/>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0B5AA6E8-A83F-4153-B0D9-0D0CFB3BAD25}" type="slidenum">
              <a:rPr lang="en-US" altLang="en-US"/>
              <a:pPr>
                <a:defRPr/>
              </a:pPr>
              <a:t>‹#›</a:t>
            </a:fld>
            <a:endParaRPr lang="en-US" altLang="en-US"/>
          </a:p>
        </p:txBody>
      </p:sp>
      <p:sp>
        <p:nvSpPr>
          <p:cNvPr id="6" name="TextBox 5"/>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274953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457200" y="273050"/>
            <a:ext cx="3657600" cy="1162050"/>
          </a:xfrm>
        </p:spPr>
        <p:txBody>
          <a:bodyPr anchor="b"/>
          <a:lstStyle>
            <a:lvl1pPr algn="l">
              <a:defRPr sz="2400" b="1">
                <a:solidFill>
                  <a:srgbClr val="00ADEE"/>
                </a:solidFill>
              </a:defRPr>
            </a:lvl1pPr>
          </a:lstStyle>
          <a:p>
            <a:r>
              <a:rPr lang="en-US"/>
              <a:t>Click to edit Master title style</a:t>
            </a:r>
            <a:endParaRPr lang="en-US" dirty="0"/>
          </a:p>
        </p:txBody>
      </p:sp>
      <p:sp>
        <p:nvSpPr>
          <p:cNvPr id="3" name="Content Placeholder 2"/>
          <p:cNvSpPr>
            <a:spLocks noGrp="1"/>
          </p:cNvSpPr>
          <p:nvPr>
            <p:ph idx="1"/>
          </p:nvPr>
        </p:nvSpPr>
        <p:spPr>
          <a:xfrm>
            <a:off x="4419600" y="304800"/>
            <a:ext cx="4267200" cy="5821363"/>
          </a:xfrm>
        </p:spPr>
        <p:txBody>
          <a:bodyPr>
            <a:normAutofit/>
          </a:bodyPr>
          <a:lstStyle>
            <a:lvl1pPr>
              <a:buClr>
                <a:srgbClr val="00ADEE"/>
              </a:buClr>
              <a:buSzPct val="100000"/>
              <a:buFont typeface="Calibri" pitchFamily="34" charset="0"/>
              <a:buChar char="•"/>
              <a:defRPr sz="2400"/>
            </a:lvl1pPr>
            <a:lvl2pPr>
              <a:buClr>
                <a:srgbClr val="00ADEE"/>
              </a:buClr>
              <a:buSzPct val="100000"/>
              <a:buFont typeface="Calibri" pitchFamily="34" charset="0"/>
              <a:buChar char="•"/>
              <a:defRPr sz="2000"/>
            </a:lvl2pPr>
            <a:lvl3pPr>
              <a:buClr>
                <a:srgbClr val="00ADEE"/>
              </a:buClr>
              <a:buSzPct val="100000"/>
              <a:buFont typeface="Calibri" pitchFamily="34" charset="0"/>
              <a:buChar char="•"/>
              <a:defRPr sz="1800"/>
            </a:lvl3pPr>
            <a:lvl4pPr>
              <a:buClr>
                <a:srgbClr val="00ADEE"/>
              </a:buClr>
              <a:buSzPct val="100000"/>
              <a:buFont typeface="Calibri" pitchFamily="34" charset="0"/>
              <a:buChar char="•"/>
              <a:defRPr sz="1600"/>
            </a:lvl4pPr>
            <a:lvl5pPr>
              <a:buClr>
                <a:srgbClr val="00ADEE"/>
              </a:buClr>
              <a:buSzPct val="100000"/>
              <a:buFont typeface="Calibri" pitchFamily="34" charset="0"/>
              <a:buChar cha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657600" cy="4691063"/>
          </a:xfrm>
        </p:spPr>
        <p:txBody>
          <a:bodyPr/>
          <a:lstStyle>
            <a:lvl1pPr marL="233363" indent="-233363">
              <a:buClr>
                <a:srgbClr val="00ADEE"/>
              </a:buClr>
              <a:buSzPct val="100000"/>
              <a:buFont typeface="Calibri" pitchFamily="34" charset="0"/>
              <a:buChar char="•"/>
              <a:defRPr sz="2000"/>
            </a:lvl1pPr>
            <a:lvl2pPr marL="690563" indent="-233363">
              <a:buClr>
                <a:srgbClr val="00ADEE"/>
              </a:buClr>
              <a:buSzPct val="100000"/>
              <a:buFont typeface="Calibri" pitchFamily="34" charset="0"/>
              <a:buChar char="•"/>
              <a:defRPr sz="20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a:p>
            <a:pPr lvl="1"/>
            <a:r>
              <a:rPr lang="en-US"/>
              <a:t>Second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73410692-58CD-4CDB-B670-876CB266A276}" type="datetimeFigureOut">
              <a:rPr lang="en-US"/>
              <a:pPr>
                <a:defRPr/>
              </a:pPr>
              <a:t>11/22/2018</a:t>
            </a:fld>
            <a:endParaRPr lang="en-US" dirty="0"/>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3DC2918-9619-4E10-88AE-3429282DE3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76090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792288" y="4800600"/>
            <a:ext cx="5486400" cy="566738"/>
          </a:xfrm>
        </p:spPr>
        <p:txBody>
          <a:bodyPr anchor="b"/>
          <a:lstStyle>
            <a:lvl1pPr algn="l">
              <a:defRPr sz="2000" b="1">
                <a:solidFill>
                  <a:srgbClr val="687718"/>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BAC1EB9E-D034-4F50-A386-18998A80B1F1}" type="datetimeFigureOut">
              <a:rPr lang="en-US"/>
              <a:pPr>
                <a:defRPr/>
              </a:pPr>
              <a:t>11/22/2018</a:t>
            </a:fld>
            <a:endParaRPr lang="en-US" dirty="0"/>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60CE85CF-1D75-4913-8729-C43D939C2CF8}"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95766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FADE4960-5C01-4A5C-B8FA-C867481D0C8E}" type="datetimeFigureOut">
              <a:rPr lang="en-US"/>
              <a:pPr>
                <a:defRPr/>
              </a:pPr>
              <a:t>11/22/2018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45148530-16FB-4BB1-A9B3-4087240187A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560350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9C6D66B1-D90D-495A-A60B-EFED72319D8F}" type="datetimeFigureOut">
              <a:rPr lang="en-US"/>
              <a:pPr>
                <a:defRPr/>
              </a:pPr>
              <a:t>11/22/2018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5F7124F7-EFC4-461D-A6E0-C7767656E400}"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1455011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687718"/>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6C234493-7ADA-4031-8025-38C62E1A39C6}" type="datetimeFigureOut">
              <a:rPr lang="en-US"/>
              <a:pPr>
                <a:defRPr/>
              </a:pPr>
              <a:t>11/22/2018</a:t>
            </a:fld>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BFC7B8D9-10D8-401E-994E-C50D827E9451}" type="slidenum">
              <a:rPr lang="en-US" altLang="en-US"/>
              <a:pPr>
                <a:defRPr/>
              </a:pPr>
              <a:t>‹#›</a:t>
            </a:fld>
            <a:endParaRPr lang="en-US" altLang="en-US"/>
          </a:p>
        </p:txBody>
      </p:sp>
      <p:sp>
        <p:nvSpPr>
          <p:cNvPr id="7" name="TextBox 6"/>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898989"/>
                </a:solidFill>
                <a:latin typeface="+mj-lt"/>
              </a:rPr>
              <a:t>© 2018 </a:t>
            </a:r>
            <a:r>
              <a:rPr lang="en-US" sz="1000" dirty="0" err="1" smtClean="0">
                <a:solidFill>
                  <a:srgbClr val="898989"/>
                </a:solidFill>
                <a:latin typeface="+mj-lt"/>
              </a:rPr>
              <a:t>Cengage</a:t>
            </a:r>
            <a:r>
              <a:rPr lang="en-US" sz="1000" dirty="0" smtClean="0">
                <a:solidFill>
                  <a:srgbClr val="898989"/>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98029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71484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dirty="0"/>
              <a:t>Click to edit Master title style</a:t>
            </a:r>
          </a:p>
        </p:txBody>
      </p:sp>
      <p:sp>
        <p:nvSpPr>
          <p:cNvPr id="3" name="Content Placeholder 2"/>
          <p:cNvSpPr>
            <a:spLocks noGrp="1"/>
          </p:cNvSpPr>
          <p:nvPr>
            <p:ph idx="1"/>
          </p:nvPr>
        </p:nvSpPr>
        <p:spPr>
          <a:xfrm>
            <a:off x="457200" y="1600201"/>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3962400"/>
            <a:ext cx="8229600" cy="22098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494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dirty="0"/>
              <a:t>Click to edit Master title style</a:t>
            </a:r>
          </a:p>
        </p:txBody>
      </p:sp>
      <p:sp>
        <p:nvSpPr>
          <p:cNvPr id="3" name="Content Placeholder 2"/>
          <p:cNvSpPr>
            <a:spLocks noGrp="1"/>
          </p:cNvSpPr>
          <p:nvPr>
            <p:ph idx="1"/>
          </p:nvPr>
        </p:nvSpPr>
        <p:spPr>
          <a:xfrm>
            <a:off x="457200" y="16002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8448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1"/>
          </p:nvPr>
        </p:nvSpPr>
        <p:spPr>
          <a:xfrm>
            <a:off x="457200" y="4089401"/>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457200" y="5334000"/>
            <a:ext cx="8229600" cy="838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78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dirty="0"/>
              <a:t>Click to edit Master title style</a:t>
            </a:r>
          </a:p>
        </p:txBody>
      </p:sp>
      <p:sp>
        <p:nvSpPr>
          <p:cNvPr id="3" name="Content Placeholder 2"/>
          <p:cNvSpPr>
            <a:spLocks noGrp="1"/>
          </p:cNvSpPr>
          <p:nvPr>
            <p:ph idx="1"/>
          </p:nvPr>
        </p:nvSpPr>
        <p:spPr>
          <a:xfrm>
            <a:off x="457200" y="160020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37744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1"/>
          </p:nvPr>
        </p:nvSpPr>
        <p:spPr>
          <a:xfrm>
            <a:off x="457200" y="315468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457200" y="393192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57200" y="4709161"/>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57200" y="5486400"/>
            <a:ext cx="8229600" cy="64008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2974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4" name="Rectangle 3"/>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lgn="l">
              <a:defRPr>
                <a:solidFill>
                  <a:srgbClr val="006E96"/>
                </a:solidFill>
              </a:defRPr>
            </a:lvl1pPr>
          </a:lstStyle>
          <a:p>
            <a:r>
              <a:rPr lang="en-US" dirty="0"/>
              <a:t>Click to edit Master title style</a:t>
            </a:r>
          </a:p>
        </p:txBody>
      </p:sp>
      <p:sp>
        <p:nvSpPr>
          <p:cNvPr id="3" name="Content Placeholder 2"/>
          <p:cNvSpPr>
            <a:spLocks noGrp="1"/>
          </p:cNvSpPr>
          <p:nvPr>
            <p:ph idx="1"/>
          </p:nvPr>
        </p:nvSpPr>
        <p:spPr>
          <a:xfrm>
            <a:off x="457200" y="16002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
        <p:nvSpPr>
          <p:cNvPr id="6" name="Content Placeholder 2"/>
          <p:cNvSpPr>
            <a:spLocks noGrp="1"/>
          </p:cNvSpPr>
          <p:nvPr>
            <p:ph idx="10"/>
          </p:nvPr>
        </p:nvSpPr>
        <p:spPr>
          <a:xfrm>
            <a:off x="457200" y="21240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1"/>
          </p:nvPr>
        </p:nvSpPr>
        <p:spPr>
          <a:xfrm>
            <a:off x="457200" y="26479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2"/>
          </p:nvPr>
        </p:nvSpPr>
        <p:spPr>
          <a:xfrm>
            <a:off x="457200" y="31718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3"/>
          </p:nvPr>
        </p:nvSpPr>
        <p:spPr>
          <a:xfrm>
            <a:off x="457200" y="369570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4"/>
          </p:nvPr>
        </p:nvSpPr>
        <p:spPr>
          <a:xfrm>
            <a:off x="457200" y="421957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5"/>
          </p:nvPr>
        </p:nvSpPr>
        <p:spPr>
          <a:xfrm>
            <a:off x="457200" y="4743451"/>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6"/>
          </p:nvPr>
        </p:nvSpPr>
        <p:spPr>
          <a:xfrm>
            <a:off x="457200" y="5267326"/>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7"/>
          </p:nvPr>
        </p:nvSpPr>
        <p:spPr>
          <a:xfrm>
            <a:off x="457200" y="5791200"/>
            <a:ext cx="8229600" cy="457200"/>
          </a:xfrm>
        </p:spPr>
        <p:txBody>
          <a:bodyPr/>
          <a:lstStyle>
            <a:lvl1pPr>
              <a:buClr>
                <a:srgbClr val="006E96"/>
              </a:buClr>
              <a:buSzPct val="100000"/>
              <a:buFont typeface="Calibri" pitchFamily="34" charset="0"/>
              <a:buChar char="•"/>
              <a:defRPr/>
            </a:lvl1pPr>
            <a:lvl2pPr>
              <a:buClr>
                <a:srgbClr val="006E96"/>
              </a:buClr>
              <a:buSzPct val="100000"/>
              <a:buFont typeface="Calibri" pitchFamily="34" charset="0"/>
              <a:buChar char="•"/>
              <a:defRPr/>
            </a:lvl2pPr>
            <a:lvl3pPr>
              <a:buClr>
                <a:srgbClr val="006E96"/>
              </a:buClr>
              <a:buSzPct val="100000"/>
              <a:buFont typeface="Calibri" pitchFamily="34" charset="0"/>
              <a:buChar char="•"/>
              <a:defRPr/>
            </a:lvl3pPr>
            <a:lvl4pPr>
              <a:buClr>
                <a:srgbClr val="006E96"/>
              </a:buClr>
              <a:buSzPct val="100000"/>
              <a:buFont typeface="Calibri" pitchFamily="34" charset="0"/>
              <a:buChar char="•"/>
              <a:defRPr/>
            </a:lvl4pPr>
            <a:lvl5pPr>
              <a:buClr>
                <a:srgbClr val="006E96"/>
              </a:buClr>
              <a:buSzPct val="100000"/>
              <a:buFont typeface="Calibri"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068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6" descr="blank title icon for ppt from book cop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838200"/>
            <a:ext cx="9144000"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724400" y="838200"/>
            <a:ext cx="4419600" cy="2667001"/>
          </a:xfrm>
        </p:spPr>
        <p:txBody>
          <a:bodyPr>
            <a:normAutofit/>
          </a:bodyPr>
          <a:lstStyle>
            <a:lvl1pPr algn="l">
              <a:defRPr sz="3200" b="1" cap="none">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304800" y="1905000"/>
            <a:ext cx="3352800" cy="890587"/>
          </a:xfrm>
        </p:spPr>
        <p:txBody>
          <a:bodyPr anchor="ct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8" name="TextBox 7"/>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030394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buClr>
                <a:srgbClr val="006E96"/>
              </a:buClr>
              <a:buSzPct val="100000"/>
              <a:buFont typeface="Arial" pitchFamily="34" charset="0"/>
              <a:buChar char="•"/>
              <a:defRPr sz="2800"/>
            </a:lvl1pPr>
            <a:lvl2pPr>
              <a:buClr>
                <a:srgbClr val="006E96"/>
              </a:buClr>
              <a:buSzPct val="100000"/>
              <a:buFont typeface="Arial" pitchFamily="34" charset="0"/>
              <a:buChar char="•"/>
              <a:defRPr sz="2400"/>
            </a:lvl2pPr>
            <a:lvl3pPr>
              <a:buClr>
                <a:srgbClr val="006E96"/>
              </a:buClr>
              <a:buSzPct val="100000"/>
              <a:buFont typeface="Arial" pitchFamily="34" charset="0"/>
              <a:buChar char="•"/>
              <a:defRPr sz="2000"/>
            </a:lvl3pPr>
            <a:lvl4pPr>
              <a:buClr>
                <a:srgbClr val="006E96"/>
              </a:buClr>
              <a:buSzPct val="100000"/>
              <a:buFont typeface="Arial" pitchFamily="34" charset="0"/>
              <a:buChar char="•"/>
              <a:defRPr sz="1800"/>
            </a:lvl4pPr>
            <a:lvl5pPr>
              <a:buClr>
                <a:srgbClr val="006E96"/>
              </a:buClr>
              <a:buSzPct val="100000"/>
              <a:buFont typeface="Arial" pitchFamily="34" charset="0"/>
              <a:buChar cha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4"/>
          <p:cNvSpPr>
            <a:spLocks noGrp="1"/>
          </p:cNvSpPr>
          <p:nvPr>
            <p:ph type="dt" sz="half" idx="10"/>
          </p:nvPr>
        </p:nvSpPr>
        <p:spPr>
          <a:xfrm>
            <a:off x="457200" y="6356350"/>
            <a:ext cx="2133600" cy="365125"/>
          </a:xfrm>
          <a:prstGeom prst="rect">
            <a:avLst/>
          </a:prstGeom>
        </p:spPr>
        <p:txBody>
          <a:bodyPr/>
          <a:lstStyle>
            <a:lvl1pPr>
              <a:defRPr/>
            </a:lvl1pPr>
          </a:lstStyle>
          <a:p>
            <a:pPr>
              <a:defRPr/>
            </a:pPr>
            <a:fld id="{EFA96DCC-798F-4233-BDE5-C73B8D94FC72}" type="datetimeFigureOut">
              <a:rPr lang="en-US"/>
              <a:pPr>
                <a:defRPr/>
              </a:pPr>
              <a:t>11/22/2018</a:t>
            </a:fld>
            <a:endParaRPr lang="en-US" dirty="0"/>
          </a:p>
        </p:txBody>
      </p:sp>
      <p:sp>
        <p:nvSpPr>
          <p:cNvPr id="7" name="Footer Placeholder 5"/>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8" name="Slide Number Placeholder 6"/>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44ABAB32-E1C6-4219-A4FE-9BBF2B43AAE2}" type="slidenum">
              <a:rPr lang="en-US" altLang="en-US"/>
              <a:pPr>
                <a:defRPr/>
              </a:pPr>
              <a:t>‹#›</a:t>
            </a:fld>
            <a:endParaRPr lang="en-US" altLang="en-US"/>
          </a:p>
        </p:txBody>
      </p:sp>
      <p:sp>
        <p:nvSpPr>
          <p:cNvPr id="9" name="TextBox 8"/>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332390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0" y="0"/>
            <a:ext cx="9144000" cy="228600"/>
          </a:xfrm>
          <a:prstGeom prst="rect">
            <a:avLst/>
          </a:prstGeom>
          <a:solidFill>
            <a:srgbClr val="00ADEE"/>
          </a:solidFill>
          <a:ln>
            <a:solidFill>
              <a:srgbClr val="00ADE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p:txBody>
          <a:bodyPr/>
          <a:lstStyle>
            <a:lvl1pPr>
              <a:defRPr>
                <a:solidFill>
                  <a:srgbClr val="006E96"/>
                </a:solidFill>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marL="342900" indent="-342900">
              <a:buClr>
                <a:srgbClr val="006E96"/>
              </a:buClr>
              <a:buSzPct val="100000"/>
              <a:buFont typeface="Arial" panose="020B0604020202020204" pitchFamily="34" charset="0"/>
              <a:buChar char="•"/>
              <a:defRPr sz="2400"/>
            </a:lvl1pPr>
            <a:lvl2pPr marL="742950" indent="-285750">
              <a:buClr>
                <a:srgbClr val="006E96"/>
              </a:buClr>
              <a:buSzPct val="100000"/>
              <a:buFont typeface="Arial" panose="020B0604020202020204" pitchFamily="34" charset="0"/>
              <a:buChar char="•"/>
              <a:defRPr sz="2000"/>
            </a:lvl2pPr>
            <a:lvl3pPr marL="1143000" indent="-228600">
              <a:buClr>
                <a:srgbClr val="006E96"/>
              </a:buClr>
              <a:buSzPct val="100000"/>
              <a:buFont typeface="Arial" panose="020B0604020202020204" pitchFamily="34" charset="0"/>
              <a:buChar char="•"/>
              <a:defRPr sz="1800"/>
            </a:lvl3pPr>
            <a:lvl4pPr marL="1600200" indent="-228600">
              <a:buClr>
                <a:srgbClr val="006E96"/>
              </a:buClr>
              <a:buSzPct val="100000"/>
              <a:buFont typeface="Arial" panose="020B0604020202020204" pitchFamily="34" charset="0"/>
              <a:buChar char="•"/>
              <a:defRPr sz="1600"/>
            </a:lvl4pPr>
            <a:lvl5pPr marL="2057400" indent="-228600">
              <a:buClr>
                <a:srgbClr val="006E96"/>
              </a:buClr>
              <a:buSzPct val="10000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06E9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06E96"/>
              </a:buClr>
              <a:buSzPct val="100000"/>
              <a:buFont typeface="Arial" pitchFamily="34" charset="0"/>
              <a:buChar char="•"/>
              <a:defRPr sz="2400"/>
            </a:lvl1pPr>
            <a:lvl2pPr>
              <a:buClr>
                <a:srgbClr val="006E96"/>
              </a:buClr>
              <a:buSzPct val="100000"/>
              <a:buFont typeface="Arial" pitchFamily="34" charset="0"/>
              <a:buChar char="•"/>
              <a:defRPr sz="2000"/>
            </a:lvl2pPr>
            <a:lvl3pPr>
              <a:buClr>
                <a:srgbClr val="006E96"/>
              </a:buClr>
              <a:buSzPct val="100000"/>
              <a:buFont typeface="Arial" pitchFamily="34" charset="0"/>
              <a:buChar char="•"/>
              <a:defRPr sz="1800"/>
            </a:lvl3pPr>
            <a:lvl4pPr>
              <a:buClr>
                <a:srgbClr val="006E96"/>
              </a:buClr>
              <a:buSzPct val="100000"/>
              <a:buFont typeface="Arial" pitchFamily="34" charset="0"/>
              <a:buChar char="•"/>
              <a:defRPr sz="1600"/>
            </a:lvl4pPr>
            <a:lvl5pPr>
              <a:buClr>
                <a:srgbClr val="006E96"/>
              </a:buClr>
              <a:buSzPct val="100000"/>
              <a:buFont typeface="Arial"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6"/>
          <p:cNvSpPr>
            <a:spLocks noGrp="1"/>
          </p:cNvSpPr>
          <p:nvPr>
            <p:ph type="dt" sz="half" idx="10"/>
          </p:nvPr>
        </p:nvSpPr>
        <p:spPr>
          <a:xfrm>
            <a:off x="457200" y="6356350"/>
            <a:ext cx="2133600" cy="365125"/>
          </a:xfrm>
          <a:prstGeom prst="rect">
            <a:avLst/>
          </a:prstGeom>
        </p:spPr>
        <p:txBody>
          <a:bodyPr/>
          <a:lstStyle>
            <a:lvl1pPr>
              <a:defRPr/>
            </a:lvl1pPr>
          </a:lstStyle>
          <a:p>
            <a:pPr>
              <a:defRPr/>
            </a:pPr>
            <a:fld id="{DD70F06B-37E1-48CB-A44C-F91DD20C85EB}" type="datetimeFigureOut">
              <a:rPr lang="en-US"/>
              <a:pPr>
                <a:defRPr/>
              </a:pPr>
              <a:t>11/22/2018</a:t>
            </a:fld>
            <a:endParaRPr lang="en-US" dirty="0"/>
          </a:p>
        </p:txBody>
      </p:sp>
      <p:sp>
        <p:nvSpPr>
          <p:cNvPr id="9" name="Footer Placeholder 7"/>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10" name="Slide Number Placeholder 8"/>
          <p:cNvSpPr>
            <a:spLocks noGrp="1"/>
          </p:cNvSpPr>
          <p:nvPr>
            <p:ph type="sldNum" sz="quarter" idx="12"/>
          </p:nvPr>
        </p:nvSpPr>
        <p:spPr>
          <a:xfrm>
            <a:off x="6553200" y="6356350"/>
            <a:ext cx="2133600" cy="365125"/>
          </a:xfrm>
          <a:prstGeom prst="rect">
            <a:avLst/>
          </a:prstGeom>
        </p:spPr>
        <p:txBody>
          <a:bodyPr/>
          <a:lstStyle>
            <a:lvl1pPr>
              <a:defRPr smtClean="0"/>
            </a:lvl1pPr>
          </a:lstStyle>
          <a:p>
            <a:pPr>
              <a:defRPr/>
            </a:pPr>
            <a:fld id="{D13BE266-C5F1-46B2-A4D7-3F9060B124DF}" type="slidenum">
              <a:rPr lang="en-US" altLang="en-US"/>
              <a:pPr>
                <a:defRPr/>
              </a:pPr>
              <a:t>‹#›</a:t>
            </a:fld>
            <a:endParaRPr lang="en-US" altLang="en-US"/>
          </a:p>
        </p:txBody>
      </p:sp>
      <p:sp>
        <p:nvSpPr>
          <p:cNvPr id="11" name="TextBox 10"/>
          <p:cNvSpPr txBox="1"/>
          <p:nvPr userDrawn="1"/>
        </p:nvSpPr>
        <p:spPr>
          <a:xfrm>
            <a:off x="457200" y="6324600"/>
            <a:ext cx="8229600" cy="457200"/>
          </a:xfrm>
          <a:prstGeom prst="rect">
            <a:avLst/>
          </a:prstGeom>
          <a:noFill/>
        </p:spPr>
        <p:txBody>
          <a:bodyPr wrap="square" rtlCol="0" anchor="ctr">
            <a:no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en-US" sz="1000" dirty="0" smtClean="0">
                <a:solidFill>
                  <a:srgbClr val="646464"/>
                </a:solidFill>
                <a:latin typeface="+mj-lt"/>
              </a:rPr>
              <a:t>© 2018 </a:t>
            </a:r>
            <a:r>
              <a:rPr lang="en-US" sz="1000" dirty="0" err="1" smtClean="0">
                <a:solidFill>
                  <a:srgbClr val="646464"/>
                </a:solidFill>
                <a:latin typeface="+mj-lt"/>
              </a:rPr>
              <a:t>Cengage</a:t>
            </a:r>
            <a:r>
              <a:rPr lang="en-US" sz="1000" dirty="0" smtClean="0">
                <a:solidFill>
                  <a:srgbClr val="646464"/>
                </a:solidFill>
                <a:latin typeface="+mj-lt"/>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p>
        </p:txBody>
      </p:sp>
    </p:spTree>
    <p:extLst>
      <p:ext uri="{BB962C8B-B14F-4D97-AF65-F5344CB8AC3E}">
        <p14:creationId xmlns:p14="http://schemas.microsoft.com/office/powerpoint/2010/main" val="45447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4068" r:id="rId1"/>
    <p:sldLayoutId id="2147484069" r:id="rId2"/>
    <p:sldLayoutId id="2147484077" r:id="rId3"/>
    <p:sldLayoutId id="2147484078" r:id="rId4"/>
    <p:sldLayoutId id="2147484079" r:id="rId5"/>
    <p:sldLayoutId id="2147484080" r:id="rId6"/>
    <p:sldLayoutId id="2147484070" r:id="rId7"/>
    <p:sldLayoutId id="2147484071" r:id="rId8"/>
    <p:sldLayoutId id="2147484072" r:id="rId9"/>
    <p:sldLayoutId id="2147484073" r:id="rId10"/>
    <p:sldLayoutId id="2147484074" r:id="rId11"/>
    <p:sldLayoutId id="2147484075" r:id="rId12"/>
    <p:sldLayoutId id="2147484076" r:id="rId13"/>
    <p:sldLayoutId id="2147484065" r:id="rId14"/>
    <p:sldLayoutId id="2147484066" r:id="rId15"/>
    <p:sldLayoutId id="2147484067" r:id="rId16"/>
  </p:sldLayoutIdLst>
  <p:timing>
    <p:tnLst>
      <p:par>
        <p:cTn id="1" dur="indefinite" restart="never" nodeType="tmRoot"/>
      </p:par>
    </p:tnLst>
  </p:timing>
  <p:txStyles>
    <p:titleStyle>
      <a:lvl1pPr algn="l" rtl="0" eaLnBrk="0" fontAlgn="base" hangingPunct="0">
        <a:spcBef>
          <a:spcPct val="0"/>
        </a:spcBef>
        <a:spcAft>
          <a:spcPct val="0"/>
        </a:spcAft>
        <a:defRPr sz="3600" kern="1200">
          <a:solidFill>
            <a:srgbClr val="00ADEE"/>
          </a:solidFill>
          <a:latin typeface="+mj-lt"/>
          <a:ea typeface="+mj-ea"/>
          <a:cs typeface="+mj-cs"/>
        </a:defRPr>
      </a:lvl1pPr>
      <a:lvl2pPr algn="l" rtl="0" eaLnBrk="0" fontAlgn="base" hangingPunct="0">
        <a:spcBef>
          <a:spcPct val="0"/>
        </a:spcBef>
        <a:spcAft>
          <a:spcPct val="0"/>
        </a:spcAft>
        <a:defRPr sz="3600">
          <a:solidFill>
            <a:srgbClr val="00ADEE"/>
          </a:solidFill>
          <a:latin typeface="Calibri" pitchFamily="34" charset="0"/>
        </a:defRPr>
      </a:lvl2pPr>
      <a:lvl3pPr algn="l" rtl="0" eaLnBrk="0" fontAlgn="base" hangingPunct="0">
        <a:spcBef>
          <a:spcPct val="0"/>
        </a:spcBef>
        <a:spcAft>
          <a:spcPct val="0"/>
        </a:spcAft>
        <a:defRPr sz="3600">
          <a:solidFill>
            <a:srgbClr val="00ADEE"/>
          </a:solidFill>
          <a:latin typeface="Calibri" pitchFamily="34" charset="0"/>
        </a:defRPr>
      </a:lvl3pPr>
      <a:lvl4pPr algn="l" rtl="0" eaLnBrk="0" fontAlgn="base" hangingPunct="0">
        <a:spcBef>
          <a:spcPct val="0"/>
        </a:spcBef>
        <a:spcAft>
          <a:spcPct val="0"/>
        </a:spcAft>
        <a:defRPr sz="3600">
          <a:solidFill>
            <a:srgbClr val="00ADEE"/>
          </a:solidFill>
          <a:latin typeface="Calibri" pitchFamily="34" charset="0"/>
        </a:defRPr>
      </a:lvl4pPr>
      <a:lvl5pPr algn="l" rtl="0" eaLnBrk="0" fontAlgn="base" hangingPunct="0">
        <a:spcBef>
          <a:spcPct val="0"/>
        </a:spcBef>
        <a:spcAft>
          <a:spcPct val="0"/>
        </a:spcAft>
        <a:defRPr sz="3600">
          <a:solidFill>
            <a:srgbClr val="00ADEE"/>
          </a:solidFill>
          <a:latin typeface="Calibri" pitchFamily="34" charset="0"/>
        </a:defRPr>
      </a:lvl5pPr>
      <a:lvl6pPr marL="457200" algn="l" rtl="0" eaLnBrk="1" fontAlgn="base" hangingPunct="1">
        <a:spcBef>
          <a:spcPct val="0"/>
        </a:spcBef>
        <a:spcAft>
          <a:spcPct val="0"/>
        </a:spcAft>
        <a:defRPr sz="3600">
          <a:solidFill>
            <a:srgbClr val="687718"/>
          </a:solidFill>
          <a:latin typeface="Calibri" pitchFamily="34" charset="0"/>
        </a:defRPr>
      </a:lvl6pPr>
      <a:lvl7pPr marL="914400" algn="l" rtl="0" eaLnBrk="1" fontAlgn="base" hangingPunct="1">
        <a:spcBef>
          <a:spcPct val="0"/>
        </a:spcBef>
        <a:spcAft>
          <a:spcPct val="0"/>
        </a:spcAft>
        <a:defRPr sz="3600">
          <a:solidFill>
            <a:srgbClr val="687718"/>
          </a:solidFill>
          <a:latin typeface="Calibri" pitchFamily="34" charset="0"/>
        </a:defRPr>
      </a:lvl7pPr>
      <a:lvl8pPr marL="1371600" algn="l" rtl="0" eaLnBrk="1" fontAlgn="base" hangingPunct="1">
        <a:spcBef>
          <a:spcPct val="0"/>
        </a:spcBef>
        <a:spcAft>
          <a:spcPct val="0"/>
        </a:spcAft>
        <a:defRPr sz="3600">
          <a:solidFill>
            <a:srgbClr val="687718"/>
          </a:solidFill>
          <a:latin typeface="Calibri" pitchFamily="34" charset="0"/>
        </a:defRPr>
      </a:lvl8pPr>
      <a:lvl9pPr marL="1828800" algn="l" rtl="0" eaLnBrk="1" fontAlgn="base" hangingPunct="1">
        <a:spcBef>
          <a:spcPct val="0"/>
        </a:spcBef>
        <a:spcAft>
          <a:spcPct val="0"/>
        </a:spcAft>
        <a:defRPr sz="3600">
          <a:solidFill>
            <a:srgbClr val="687718"/>
          </a:solidFill>
          <a:latin typeface="Calibri" pitchFamily="34" charset="0"/>
        </a:defRPr>
      </a:lvl9pPr>
    </p:titleStyle>
    <p:bodyStyle>
      <a:lvl1pPr marL="342900" indent="-342900" algn="l" rtl="0" eaLnBrk="0" fontAlgn="base" hangingPunct="0">
        <a:spcBef>
          <a:spcPct val="20000"/>
        </a:spcBef>
        <a:spcAft>
          <a:spcPct val="0"/>
        </a:spcAft>
        <a:buClr>
          <a:srgbClr val="00ADEE"/>
        </a:buClr>
        <a:buSzPct val="100000"/>
        <a:buFont typeface="Arial" charset="0"/>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ADEE"/>
        </a:buClr>
        <a:buSzPct val="100000"/>
        <a:buFont typeface="Arial" charset="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00ADEE"/>
        </a:buClr>
        <a:buSzPct val="100000"/>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altLang="en-US" sz="5000" dirty="0" smtClean="0">
                <a:ea typeface="DotumChe" pitchFamily="49" charset="-128"/>
              </a:rPr>
              <a:t>CHAPTER</a:t>
            </a:r>
            <a:r>
              <a:rPr lang="en-US" altLang="en-US" dirty="0" smtClean="0">
                <a:ea typeface="DotumChe" pitchFamily="49" charset="-128"/>
              </a:rPr>
              <a:t> 5</a:t>
            </a:r>
            <a:endParaRPr lang="en-US" altLang="en-US" dirty="0">
              <a:ea typeface="DotumChe" pitchFamily="49" charset="-128"/>
            </a:endParaRPr>
          </a:p>
        </p:txBody>
      </p:sp>
      <p:sp>
        <p:nvSpPr>
          <p:cNvPr id="11266" name="Subtitle 2"/>
          <p:cNvSpPr>
            <a:spLocks noGrp="1"/>
          </p:cNvSpPr>
          <p:nvPr>
            <p:ph type="subTitle" idx="1"/>
          </p:nvPr>
        </p:nvSpPr>
        <p:spPr/>
        <p:txBody>
          <a:bodyPr/>
          <a:lstStyle/>
          <a:p>
            <a:pPr eaLnBrk="1" hangingPunct="1"/>
            <a:r>
              <a:rPr lang="en-US" altLang="en-US" dirty="0"/>
              <a:t>Developing the Schedule</a:t>
            </a:r>
          </a:p>
        </p:txBody>
      </p:sp>
      <p:sp>
        <p:nvSpPr>
          <p:cNvPr id="3" name="Text Placeholder 3"/>
          <p:cNvSpPr>
            <a:spLocks noGrp="1"/>
          </p:cNvSpPr>
          <p:nvPr>
            <p:ph type="body" sz="quarter" idx="10"/>
          </p:nvPr>
        </p:nvSpPr>
        <p:spPr/>
        <p:txBody>
          <a:bodyPr/>
          <a:lstStyle/>
          <a:p>
            <a:r>
              <a:rPr lang="en-US" dirty="0">
                <a:solidFill>
                  <a:srgbClr val="646464"/>
                </a:solidFill>
              </a:rPr>
              <a:t>© 2018 </a:t>
            </a:r>
            <a:r>
              <a:rPr lang="en-US" dirty="0" err="1">
                <a:solidFill>
                  <a:srgbClr val="646464"/>
                </a:solidFill>
              </a:rPr>
              <a:t>Cengage</a:t>
            </a:r>
            <a:r>
              <a:rPr lang="en-US" dirty="0">
                <a:solidFill>
                  <a:srgbClr val="646464"/>
                </a:solidFill>
              </a:rPr>
              <a:t>®. May not be scanned, copied or duplicated, or posted to a publicly accessible website, in whole or in part, except for use as permitted in a license distributed with a certain product or service or otherwise on a password-protected website or school-approved learning management system for classroom use</a:t>
            </a:r>
            <a:r>
              <a:rPr lang="en-US" dirty="0" smtClean="0">
                <a:solidFill>
                  <a:srgbClr val="646464"/>
                </a:solidFill>
              </a:rPr>
              <a:t>.</a:t>
            </a:r>
            <a:endParaRPr lang="en-US" dirty="0">
              <a:solidFill>
                <a:srgbClr val="646464"/>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Earliest Start and Finish Times</a:t>
            </a:r>
            <a:endParaRPr lang="en-US" dirty="0"/>
          </a:p>
        </p:txBody>
      </p:sp>
      <p:sp>
        <p:nvSpPr>
          <p:cNvPr id="3" name="Content Placeholder 2"/>
          <p:cNvSpPr>
            <a:spLocks noGrp="1"/>
          </p:cNvSpPr>
          <p:nvPr>
            <p:ph idx="1"/>
          </p:nvPr>
        </p:nvSpPr>
        <p:spPr/>
        <p:txBody>
          <a:bodyPr/>
          <a:lstStyle/>
          <a:p>
            <a:pPr eaLnBrk="1" hangingPunct="1"/>
            <a:r>
              <a:rPr lang="en-US" altLang="en-US" dirty="0"/>
              <a:t>Earliest start time (ES) </a:t>
            </a:r>
          </a:p>
          <a:p>
            <a:pPr lvl="1" eaLnBrk="1" hangingPunct="1"/>
            <a:r>
              <a:rPr lang="en-US" altLang="en-US" dirty="0"/>
              <a:t>Earliest time at which a specific activity can </a:t>
            </a:r>
            <a:r>
              <a:rPr lang="en-US" altLang="en-US" b="1" dirty="0"/>
              <a:t>begin</a:t>
            </a:r>
          </a:p>
          <a:p>
            <a:pPr eaLnBrk="1" hangingPunct="1"/>
            <a:r>
              <a:rPr lang="en-US" altLang="en-US" dirty="0"/>
              <a:t>Earliest finish time (EF) </a:t>
            </a:r>
          </a:p>
          <a:p>
            <a:pPr lvl="1" eaLnBrk="1" hangingPunct="1"/>
            <a:r>
              <a:rPr lang="en-US" altLang="en-US" dirty="0"/>
              <a:t>Earliest time by which a specific activity can be </a:t>
            </a:r>
            <a:r>
              <a:rPr lang="en-US" altLang="en-US" b="1" dirty="0"/>
              <a:t>completed</a:t>
            </a:r>
          </a:p>
          <a:p>
            <a:pPr eaLnBrk="1" hangingPunct="1"/>
            <a:r>
              <a:rPr lang="en-US" altLang="en-US" dirty="0"/>
              <a:t>EF = ES + Estimated Duration</a:t>
            </a:r>
          </a:p>
          <a:p>
            <a:pPr eaLnBrk="1" hangingPunct="1"/>
            <a:r>
              <a:rPr lang="en-US" altLang="en-US" dirty="0"/>
              <a:t>Calculate forward through the network diagram </a:t>
            </a:r>
          </a:p>
        </p:txBody>
      </p:sp>
    </p:spTree>
    <p:extLst>
      <p:ext uri="{BB962C8B-B14F-4D97-AF65-F5344CB8AC3E}">
        <p14:creationId xmlns:p14="http://schemas.microsoft.com/office/powerpoint/2010/main" val="1974097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Earliest Start and Finish Times Calculation</a:t>
            </a:r>
            <a:endParaRPr lang="en-US" dirty="0"/>
          </a:p>
        </p:txBody>
      </p:sp>
      <p:sp>
        <p:nvSpPr>
          <p:cNvPr id="4" name="Content Placeholder 2"/>
          <p:cNvSpPr>
            <a:spLocks noGrp="1"/>
          </p:cNvSpPr>
          <p:nvPr>
            <p:ph sz="half" idx="1"/>
          </p:nvPr>
        </p:nvSpPr>
        <p:spPr>
          <a:xfrm>
            <a:off x="457200" y="1600201"/>
            <a:ext cx="7696200" cy="990600"/>
          </a:xfrm>
        </p:spPr>
        <p:txBody>
          <a:bodyPr/>
          <a:lstStyle/>
          <a:p>
            <a:pPr eaLnBrk="1" hangingPunct="1"/>
            <a:r>
              <a:rPr lang="en-US" altLang="en-US" dirty="0"/>
              <a:t>Why is the ES for “Dress Rehearsal” 10?</a:t>
            </a:r>
          </a:p>
        </p:txBody>
      </p:sp>
      <p:pic>
        <p:nvPicPr>
          <p:cNvPr id="3074" name="Picture 3" descr="An example of earliest start times of activities in a project.&#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earliest start is written outside the box near top left corner and earliest finish is written outside the box near top right corner. The diagram shows three activities together leading to the fourth activity as 1. Practice skit, estimated duration 5, earliest start 0, earliest finish 5, 2. Make costumes, estimated duration 10, earliest start 0, earliest finish 10, 3. Make props, estimated duration 4, earliest start 0, earliest finish 4, and 4. Dress rehearsal, estimated duration 2, earliest start 10, earliest finish 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511932" y="2461875"/>
            <a:ext cx="6120136" cy="35692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450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“Identify Target Consumers”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Start date = 0</a:t>
            </a:r>
          </a:p>
          <a:p>
            <a:pPr eaLnBrk="1" hangingPunct="1">
              <a:buFont typeface="Arial" charset="0"/>
              <a:buChar char="•"/>
            </a:pPr>
            <a:r>
              <a:rPr lang="en-US" altLang="en-US" sz="2600" dirty="0"/>
              <a:t>ES = Start date = 0</a:t>
            </a:r>
          </a:p>
          <a:p>
            <a:pPr eaLnBrk="1" hangingPunct="1">
              <a:buFont typeface="Arial" charset="0"/>
              <a:buChar char="•"/>
            </a:pPr>
            <a:r>
              <a:rPr lang="en-US" altLang="en-US" sz="2600" dirty="0"/>
              <a:t>Duration = 3</a:t>
            </a:r>
          </a:p>
          <a:p>
            <a:pPr eaLnBrk="1" hangingPunct="1">
              <a:buFont typeface="Arial" charset="0"/>
              <a:buChar char="•"/>
            </a:pPr>
            <a:r>
              <a:rPr lang="en-US" altLang="en-US" sz="2600" dirty="0"/>
              <a:t>EF = 0 + 3 = 3</a:t>
            </a:r>
          </a:p>
        </p:txBody>
      </p:sp>
      <p:pic>
        <p:nvPicPr>
          <p:cNvPr id="4098" name="Picture 3" descr="A diagram shows project start at 0 with activity 1 as identify target consumers (Susan), estimated duration as 3, earliest start as 0, and earliest finish as 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78313" y="2051329"/>
            <a:ext cx="2213087" cy="3358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93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“Develop Draft Questionnaire”</a:t>
            </a:r>
            <a:endParaRPr lang="en-US" dirty="0"/>
          </a:p>
        </p:txBody>
      </p:sp>
      <p:sp>
        <p:nvSpPr>
          <p:cNvPr id="6" name="Content Placeholder 2"/>
          <p:cNvSpPr>
            <a:spLocks noGrp="1"/>
          </p:cNvSpPr>
          <p:nvPr>
            <p:ph sz="half" idx="1"/>
          </p:nvPr>
        </p:nvSpPr>
        <p:spPr/>
        <p:txBody>
          <a:bodyPr/>
          <a:lstStyle/>
          <a:p>
            <a:pPr eaLnBrk="1" hangingPunct="1">
              <a:buFont typeface="Arial" charset="0"/>
              <a:buChar char="•"/>
            </a:pPr>
            <a:r>
              <a:rPr lang="en-US" altLang="en-US" sz="2600" dirty="0"/>
              <a:t>ES = EF Task 1 = 3</a:t>
            </a:r>
          </a:p>
          <a:p>
            <a:pPr eaLnBrk="1" hangingPunct="1">
              <a:buFont typeface="Arial" charset="0"/>
              <a:buChar char="•"/>
            </a:pPr>
            <a:r>
              <a:rPr lang="en-US" altLang="en-US" sz="2600" dirty="0"/>
              <a:t>Duration = 10</a:t>
            </a:r>
          </a:p>
          <a:p>
            <a:pPr eaLnBrk="1" hangingPunct="1">
              <a:buFont typeface="Arial" charset="0"/>
              <a:buChar char="•"/>
            </a:pPr>
            <a:r>
              <a:rPr lang="en-US" altLang="en-US" sz="2600" dirty="0"/>
              <a:t>EF = 3 + 10 = </a:t>
            </a:r>
            <a:r>
              <a:rPr lang="en-US" altLang="en-US" sz="2600" dirty="0" smtClean="0"/>
              <a:t>13</a:t>
            </a:r>
            <a:endParaRPr lang="en-US" altLang="en-US" sz="2600" dirty="0"/>
          </a:p>
        </p:txBody>
      </p:sp>
      <p:pic>
        <p:nvPicPr>
          <p:cNvPr id="5122" name="Picture 3" descr="A diagram shows activity 1 leading to activity 2.&#10;&#10;The diagram shows project start at 0 with activity 1 as identify target consumers (Susan), estimated duration as 3, earliest start as 0, and earliest finish as 3 and activity 2 as develop draft questionnaire (Susan), estimated duration as 10, earliest start as 3, and earliest finish as 1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114800" y="1828800"/>
            <a:ext cx="4038600" cy="3216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097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“Pilot-Test Questionnaire”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ES = EF Task 2 = 13</a:t>
            </a:r>
          </a:p>
          <a:p>
            <a:pPr eaLnBrk="1" hangingPunct="1">
              <a:buFont typeface="Arial" charset="0"/>
              <a:buChar char="•"/>
            </a:pPr>
            <a:r>
              <a:rPr lang="en-US" altLang="en-US" sz="2600" dirty="0"/>
              <a:t>Duration = 20</a:t>
            </a:r>
          </a:p>
          <a:p>
            <a:pPr eaLnBrk="1" hangingPunct="1">
              <a:buFont typeface="Arial" charset="0"/>
              <a:buChar char="•"/>
            </a:pPr>
            <a:r>
              <a:rPr lang="en-US" altLang="en-US" sz="2600" dirty="0"/>
              <a:t>EF = 13 + 20 = 33</a:t>
            </a:r>
          </a:p>
        </p:txBody>
      </p:sp>
      <p:pic>
        <p:nvPicPr>
          <p:cNvPr id="6146" name="Picture 3" descr="A diagram shows activity 2 leading to activity 3.&#10;&#10;The diagram shows activity 2 as develop draft questionnaire (Susan), estimated duration as 10, earliest start as 3, and earliest finish as 13 and activity 3 as pilot-test questionnaire (Susan), estimated duration as 20, earliest start as 13, and earliest finish as 3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587240" y="2209800"/>
            <a:ext cx="4023360" cy="321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21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r>
              <a:rPr lang="en-US" altLang="en-US" sz="3400" dirty="0"/>
              <a:t>“Review Comments &amp; Finalize Questionnaire” </a:t>
            </a:r>
            <a:endParaRPr lang="en-US" sz="3400"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ES = EF Task 3 = 33</a:t>
            </a:r>
          </a:p>
          <a:p>
            <a:pPr eaLnBrk="1" hangingPunct="1">
              <a:buFont typeface="Arial" charset="0"/>
              <a:buChar char="•"/>
            </a:pPr>
            <a:r>
              <a:rPr lang="en-US" altLang="en-US" sz="2600" dirty="0"/>
              <a:t>Duration = 5</a:t>
            </a:r>
          </a:p>
          <a:p>
            <a:pPr eaLnBrk="1" hangingPunct="1">
              <a:buFont typeface="Arial" charset="0"/>
              <a:buChar char="•"/>
            </a:pPr>
            <a:r>
              <a:rPr lang="en-US" altLang="en-US" sz="2600" dirty="0"/>
              <a:t>EF = 33 + 5 = 38</a:t>
            </a:r>
          </a:p>
        </p:txBody>
      </p:sp>
      <p:pic>
        <p:nvPicPr>
          <p:cNvPr id="7170" name="Picture 3" descr="A diagram shows activity 3 leading to activity 4.&#10;&#10;The diagram shows activity 3 as pilot-test questionnaire (Susan), estimated duration as 20, earliest start as 13, and earliest finish as 33 and activity 4 as review comments and finalize questionnaire (Susan), estimated duration as 5, earliest start as 33, and earliest finish as 3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251963"/>
            <a:ext cx="4038600" cy="3222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03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400" dirty="0" smtClean="0"/>
              <a:t>“Prepare Mailing Labels,” “Print Questionnaire,” “Develop Data Analysis Software,” and “Develop Software Test Data” </a:t>
            </a:r>
            <a:endParaRPr lang="en-US" sz="2400" dirty="0"/>
          </a:p>
        </p:txBody>
      </p:sp>
      <p:sp>
        <p:nvSpPr>
          <p:cNvPr id="3" name="Content Placeholder 2"/>
          <p:cNvSpPr>
            <a:spLocks noGrp="1"/>
          </p:cNvSpPr>
          <p:nvPr>
            <p:ph sz="half" idx="1"/>
          </p:nvPr>
        </p:nvSpPr>
        <p:spPr/>
        <p:txBody>
          <a:bodyPr/>
          <a:lstStyle/>
          <a:p>
            <a:pPr eaLnBrk="1" hangingPunct="1">
              <a:spcBef>
                <a:spcPts val="300"/>
              </a:spcBef>
              <a:buFont typeface="Arial" charset="0"/>
              <a:buChar char="•"/>
            </a:pPr>
            <a:r>
              <a:rPr lang="en-US" altLang="en-US" sz="2000" dirty="0"/>
              <a:t>ES = EF Task 4 = 38</a:t>
            </a:r>
          </a:p>
          <a:p>
            <a:pPr eaLnBrk="1" hangingPunct="1">
              <a:spcBef>
                <a:spcPts val="300"/>
              </a:spcBef>
              <a:buFont typeface="Arial" charset="0"/>
              <a:buChar char="•"/>
            </a:pPr>
            <a:r>
              <a:rPr lang="en-US" altLang="en-US" sz="2000" dirty="0"/>
              <a:t>Task 5</a:t>
            </a:r>
          </a:p>
          <a:p>
            <a:pPr lvl="1" eaLnBrk="1" hangingPunct="1">
              <a:spcBef>
                <a:spcPts val="300"/>
              </a:spcBef>
              <a:buFont typeface="Arial" charset="0"/>
              <a:buChar char="•"/>
            </a:pPr>
            <a:r>
              <a:rPr lang="en-US" altLang="en-US" sz="2000" dirty="0"/>
              <a:t>Duration = 2</a:t>
            </a:r>
          </a:p>
          <a:p>
            <a:pPr lvl="1" eaLnBrk="1" hangingPunct="1">
              <a:spcBef>
                <a:spcPts val="300"/>
              </a:spcBef>
              <a:buFont typeface="Arial" charset="0"/>
              <a:buChar char="•"/>
            </a:pPr>
            <a:r>
              <a:rPr lang="en-US" altLang="en-US" sz="2000" dirty="0"/>
              <a:t>EF = 38 + 2 = 40</a:t>
            </a:r>
          </a:p>
          <a:p>
            <a:pPr eaLnBrk="1" hangingPunct="1">
              <a:spcBef>
                <a:spcPts val="300"/>
              </a:spcBef>
              <a:buFont typeface="Arial" charset="0"/>
              <a:buChar char="•"/>
            </a:pPr>
            <a:r>
              <a:rPr lang="en-US" altLang="en-US" sz="2000" dirty="0"/>
              <a:t>Task 6</a:t>
            </a:r>
          </a:p>
          <a:p>
            <a:pPr lvl="1" eaLnBrk="1" hangingPunct="1">
              <a:spcBef>
                <a:spcPts val="300"/>
              </a:spcBef>
              <a:buFont typeface="Arial" charset="0"/>
              <a:buChar char="•"/>
            </a:pPr>
            <a:r>
              <a:rPr lang="en-US" altLang="en-US" sz="2000" dirty="0"/>
              <a:t>Duration = 10</a:t>
            </a:r>
          </a:p>
          <a:p>
            <a:pPr lvl="1" eaLnBrk="1" hangingPunct="1">
              <a:spcBef>
                <a:spcPts val="300"/>
              </a:spcBef>
              <a:buFont typeface="Arial" charset="0"/>
              <a:buChar char="•"/>
            </a:pPr>
            <a:r>
              <a:rPr lang="en-US" altLang="en-US" sz="2000" dirty="0"/>
              <a:t>EF = 38 + 10 = 48</a:t>
            </a:r>
          </a:p>
          <a:p>
            <a:pPr eaLnBrk="1" hangingPunct="1">
              <a:spcBef>
                <a:spcPts val="300"/>
              </a:spcBef>
              <a:buFont typeface="Arial" charset="0"/>
              <a:buChar char="•"/>
            </a:pPr>
            <a:r>
              <a:rPr lang="en-US" altLang="en-US" sz="2000" dirty="0"/>
              <a:t>Task 7</a:t>
            </a:r>
          </a:p>
          <a:p>
            <a:pPr lvl="1" eaLnBrk="1" hangingPunct="1">
              <a:spcBef>
                <a:spcPts val="300"/>
              </a:spcBef>
              <a:buFont typeface="Arial" charset="0"/>
              <a:buChar char="•"/>
            </a:pPr>
            <a:r>
              <a:rPr lang="en-US" altLang="en-US" sz="2000" dirty="0"/>
              <a:t>Duration = 12</a:t>
            </a:r>
          </a:p>
          <a:p>
            <a:pPr lvl="1" eaLnBrk="1" hangingPunct="1">
              <a:spcBef>
                <a:spcPts val="300"/>
              </a:spcBef>
              <a:buFont typeface="Arial" charset="0"/>
              <a:buChar char="•"/>
            </a:pPr>
            <a:r>
              <a:rPr lang="en-US" altLang="en-US" sz="2000" dirty="0"/>
              <a:t>EF = 38 + 12 = 50</a:t>
            </a:r>
          </a:p>
          <a:p>
            <a:pPr eaLnBrk="1" hangingPunct="1">
              <a:spcBef>
                <a:spcPts val="300"/>
              </a:spcBef>
              <a:buFont typeface="Arial" charset="0"/>
              <a:buChar char="•"/>
            </a:pPr>
            <a:r>
              <a:rPr lang="en-US" altLang="en-US" sz="2000" dirty="0"/>
              <a:t>Task 8</a:t>
            </a:r>
          </a:p>
          <a:p>
            <a:pPr lvl="1" eaLnBrk="1" hangingPunct="1">
              <a:spcBef>
                <a:spcPts val="300"/>
              </a:spcBef>
              <a:buFont typeface="Arial" charset="0"/>
              <a:buChar char="•"/>
            </a:pPr>
            <a:r>
              <a:rPr lang="en-US" altLang="en-US" sz="2000" dirty="0"/>
              <a:t>Duration = 2</a:t>
            </a:r>
          </a:p>
          <a:p>
            <a:pPr lvl="1" eaLnBrk="1" hangingPunct="1">
              <a:spcBef>
                <a:spcPts val="300"/>
              </a:spcBef>
              <a:buFont typeface="Arial" charset="0"/>
              <a:buChar char="•"/>
            </a:pPr>
            <a:r>
              <a:rPr lang="en-US" altLang="en-US" sz="2000" dirty="0"/>
              <a:t>EF = 38 + 2 = 40</a:t>
            </a:r>
          </a:p>
        </p:txBody>
      </p:sp>
      <p:pic>
        <p:nvPicPr>
          <p:cNvPr id="8194" name="Picture 3" descr="A diagram shows activity 4 leading individually to activity 5 to 8.&#10;&#10;The diagram shows activity 4 as review comments and finalize questionnaire (Susan), estimated duration as 5, earliest start as 33, and earliest finish as 38, activity 5 as prepare mailing labels (Steve), estimated duration as 2, earliest start as 38, and earliest finish as 40, activity 6 as print questionnaire (Steve), estimated duration as 10, earliest start as 38 and earliest finish as 48, activity 7 as develop data analysis software (Andy), estimated duration as 12, earliest start as 38, and earliest finish as 50, and activity 8 as develop software test data (Susan), estimated duration as 2, earliest start as 38, and earliest finish as 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238249" y="1600200"/>
            <a:ext cx="2858502"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984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“Mail Questionnaire &amp; Get Responses” </a:t>
            </a:r>
            <a:endParaRPr lang="en-US" dirty="0"/>
          </a:p>
        </p:txBody>
      </p:sp>
      <p:sp>
        <p:nvSpPr>
          <p:cNvPr id="3" name="Content Placeholder 2"/>
          <p:cNvSpPr>
            <a:spLocks noGrp="1"/>
          </p:cNvSpPr>
          <p:nvPr>
            <p:ph sz="half" idx="1"/>
          </p:nvPr>
        </p:nvSpPr>
        <p:spPr>
          <a:xfrm>
            <a:off x="457200" y="1600200"/>
            <a:ext cx="4267200" cy="4525963"/>
          </a:xfrm>
        </p:spPr>
        <p:txBody>
          <a:bodyPr/>
          <a:lstStyle/>
          <a:p>
            <a:pPr eaLnBrk="1" hangingPunct="1">
              <a:buFont typeface="Arial" charset="0"/>
              <a:buChar char="•"/>
            </a:pPr>
            <a:r>
              <a:rPr lang="en-US" altLang="en-US" sz="2600" dirty="0"/>
              <a:t>Latest of Tasks 5 and 6 = 48</a:t>
            </a:r>
          </a:p>
          <a:p>
            <a:pPr eaLnBrk="1" hangingPunct="1">
              <a:buFont typeface="Arial" charset="0"/>
              <a:buChar char="•"/>
            </a:pPr>
            <a:r>
              <a:rPr lang="en-US" altLang="en-US" sz="2600" dirty="0"/>
              <a:t>ES = EF Task 6 = 48</a:t>
            </a:r>
          </a:p>
          <a:p>
            <a:pPr eaLnBrk="1" hangingPunct="1">
              <a:buFont typeface="Arial" charset="0"/>
              <a:buChar char="•"/>
            </a:pPr>
            <a:r>
              <a:rPr lang="en-US" altLang="en-US" sz="2600" dirty="0"/>
              <a:t>Duration = 65</a:t>
            </a:r>
          </a:p>
          <a:p>
            <a:pPr eaLnBrk="1" hangingPunct="1">
              <a:buFont typeface="Arial" charset="0"/>
              <a:buChar char="•"/>
            </a:pPr>
            <a:r>
              <a:rPr lang="en-US" altLang="en-US" sz="2600" dirty="0"/>
              <a:t>EF = 48 + 65 = 113</a:t>
            </a:r>
          </a:p>
        </p:txBody>
      </p:sp>
      <p:pic>
        <p:nvPicPr>
          <p:cNvPr id="9218" name="Picture 3" descr="A diagram shows activity 5 and 6 leading together to activity 9 and activity 7 and 8 together leading to activity 10.&#10;&#10;The diagram shows activity 5 as prepare mailing labels (Steve), estimated duration as 2, earliest start as 38, and earliest finish as 40, activity 6 as print questionnaire (Steve), estimated duration as 10, earliest start as 38 and earliest finish as 48, activity 7 as develop data analysis software (Andy), estimated duration as 12, earliest start as 38, and earliest finish as 50, activity 8 as develop software test data (Susan), estimated duration as 2, earliest start as 38, and earliest finish as 40, activity 9 as mail questionnaire and get responses (Steve), estimated duration as 65, earliest start as 48, and earliest finish as 113, and activity 10 as test software (Andy), estimated duration as 5, earliest start as 50, and earliest finish as 5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3000" y="1219199"/>
            <a:ext cx="3591978"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95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“Test Software” </a:t>
            </a:r>
            <a:endParaRPr lang="en-US" dirty="0"/>
          </a:p>
        </p:txBody>
      </p:sp>
      <p:sp>
        <p:nvSpPr>
          <p:cNvPr id="3" name="Content Placeholder 2"/>
          <p:cNvSpPr>
            <a:spLocks noGrp="1"/>
          </p:cNvSpPr>
          <p:nvPr>
            <p:ph sz="half" idx="1"/>
          </p:nvPr>
        </p:nvSpPr>
        <p:spPr>
          <a:xfrm>
            <a:off x="457200" y="1600200"/>
            <a:ext cx="4267200" cy="4525963"/>
          </a:xfrm>
        </p:spPr>
        <p:txBody>
          <a:bodyPr/>
          <a:lstStyle/>
          <a:p>
            <a:pPr eaLnBrk="1" hangingPunct="1">
              <a:buFont typeface="Arial" charset="0"/>
              <a:buChar char="•"/>
            </a:pPr>
            <a:r>
              <a:rPr lang="en-US" altLang="en-US" sz="2600" dirty="0"/>
              <a:t>Latest of Tasks 7 and 8 = 50</a:t>
            </a:r>
          </a:p>
          <a:p>
            <a:pPr eaLnBrk="1" hangingPunct="1">
              <a:buFont typeface="Arial" charset="0"/>
              <a:buChar char="•"/>
            </a:pPr>
            <a:r>
              <a:rPr lang="en-US" altLang="en-US" sz="2600" dirty="0"/>
              <a:t>ES = EF Task 7 = 50</a:t>
            </a:r>
          </a:p>
          <a:p>
            <a:pPr eaLnBrk="1" hangingPunct="1">
              <a:buFont typeface="Arial" charset="0"/>
              <a:buChar char="•"/>
            </a:pPr>
            <a:r>
              <a:rPr lang="en-US" altLang="en-US" sz="2600" dirty="0"/>
              <a:t>Duration = 5</a:t>
            </a:r>
          </a:p>
          <a:p>
            <a:pPr eaLnBrk="1" hangingPunct="1">
              <a:buFont typeface="Arial" charset="0"/>
              <a:buChar char="•"/>
            </a:pPr>
            <a:r>
              <a:rPr lang="en-US" altLang="en-US" sz="2600" dirty="0"/>
              <a:t>EF = 50 + 5 = 55</a:t>
            </a:r>
          </a:p>
        </p:txBody>
      </p:sp>
      <p:pic>
        <p:nvPicPr>
          <p:cNvPr id="10242" name="Picture 3" descr="A diagram shows activity 5 and 6 leading together to activity 9 and activity 7 and 8 together leading to activity 10.&#10;&#10;The diagram shows activity 5 as prepare mailing labels (Steve), estimated duration as 2, earliest start as 38, and earliest finish as 40, activity 6 as print questionnaire (Steve), estimated duration as 10, earliest start as 38 and earliest finish as 48, activity 7 as develop data analysis software (Andy), estimated duration as 12, earliest start as 38, and earliest finish as 50, activity 8 as develop software test data (Susan), estimated duration as 2, earliest start as 38, and earliest finish as 40, activity 9 as mail questionnaire and get responses (Steve), estimated duration as 65, earliest start as 48, and earliest finish as 113, and activity 10 as test software (Andy), estimated duration as 5, earliest start as 50, and earliest finish as 5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52995" y="838199"/>
            <a:ext cx="3921678" cy="539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95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Response Data” </a:t>
            </a:r>
            <a:endParaRPr lang="en-US" dirty="0"/>
          </a:p>
        </p:txBody>
      </p:sp>
      <p:sp>
        <p:nvSpPr>
          <p:cNvPr id="3" name="Content Placeholder 2"/>
          <p:cNvSpPr>
            <a:spLocks noGrp="1"/>
          </p:cNvSpPr>
          <p:nvPr>
            <p:ph sz="half" idx="1"/>
          </p:nvPr>
        </p:nvSpPr>
        <p:spPr>
          <a:xfrm>
            <a:off x="457200" y="1600200"/>
            <a:ext cx="4572000" cy="4525963"/>
          </a:xfrm>
        </p:spPr>
        <p:txBody>
          <a:bodyPr/>
          <a:lstStyle/>
          <a:p>
            <a:pPr eaLnBrk="1" hangingPunct="1">
              <a:buFont typeface="Arial" charset="0"/>
              <a:buChar char="•"/>
            </a:pPr>
            <a:r>
              <a:rPr lang="en-US" altLang="en-US" sz="2600" dirty="0"/>
              <a:t>Latest of Tasks 9 and 10 = 113</a:t>
            </a:r>
          </a:p>
          <a:p>
            <a:pPr eaLnBrk="1" hangingPunct="1">
              <a:buFont typeface="Arial" charset="0"/>
              <a:buChar char="•"/>
            </a:pPr>
            <a:r>
              <a:rPr lang="en-US" altLang="en-US" sz="2600" dirty="0"/>
              <a:t>ES = EF Task 9 = 113</a:t>
            </a:r>
          </a:p>
          <a:p>
            <a:pPr eaLnBrk="1" hangingPunct="1">
              <a:buFont typeface="Arial" charset="0"/>
              <a:buChar char="•"/>
            </a:pPr>
            <a:r>
              <a:rPr lang="en-US" altLang="en-US" sz="2600" dirty="0"/>
              <a:t>Duration = 7</a:t>
            </a:r>
          </a:p>
          <a:p>
            <a:pPr eaLnBrk="1" hangingPunct="1">
              <a:buFont typeface="Arial" charset="0"/>
              <a:buChar char="•"/>
            </a:pPr>
            <a:r>
              <a:rPr lang="en-US" altLang="en-US" sz="2600" dirty="0"/>
              <a:t>EF = 113 + 7 = 120</a:t>
            </a:r>
          </a:p>
        </p:txBody>
      </p:sp>
      <p:pic>
        <p:nvPicPr>
          <p:cNvPr id="11266" name="Picture 3" descr="A diagram shows activity 9 and 10 leading together to activity 11.&#10;&#10;The diagram shows activity 9 as mail questionnaire and get responses (Steve), estimated duration as 65, earliest start as 48, and earliest finish as 113, activity 10 as test software (Andy), estimated duration as 5, earliest start as 50, and earliest finish as 55, and activity 11 as input response data (Jim), estimated duration as 7, earliest start as 113, and earliest finish as 12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343400" y="2133600"/>
            <a:ext cx="4038600" cy="3983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056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Chapter Concepts</a:t>
            </a:r>
            <a:endParaRPr lang="en-US" dirty="0"/>
          </a:p>
        </p:txBody>
      </p:sp>
      <p:sp>
        <p:nvSpPr>
          <p:cNvPr id="3" name="Content Placeholder 2"/>
          <p:cNvSpPr>
            <a:spLocks noGrp="1"/>
          </p:cNvSpPr>
          <p:nvPr>
            <p:ph idx="1"/>
          </p:nvPr>
        </p:nvSpPr>
        <p:spPr/>
        <p:txBody>
          <a:bodyPr/>
          <a:lstStyle/>
          <a:p>
            <a:pPr eaLnBrk="1" hangingPunct="1"/>
            <a:r>
              <a:rPr lang="en-US" altLang="en-US" sz="1600" dirty="0"/>
              <a:t>Estimating the resources required for each activity</a:t>
            </a:r>
          </a:p>
          <a:p>
            <a:pPr eaLnBrk="1" hangingPunct="1"/>
            <a:r>
              <a:rPr lang="en-US" altLang="en-US" sz="1600" dirty="0"/>
              <a:t>Estimating the duration for each activity</a:t>
            </a:r>
          </a:p>
          <a:p>
            <a:pPr eaLnBrk="1" hangingPunct="1"/>
            <a:r>
              <a:rPr lang="en-US" altLang="en-US" sz="1600" dirty="0"/>
              <a:t>Establishing the estimated start time and required completion time for the overall project</a:t>
            </a:r>
          </a:p>
          <a:p>
            <a:pPr eaLnBrk="1" hangingPunct="1"/>
            <a:r>
              <a:rPr lang="en-US" altLang="en-US" sz="1600" dirty="0"/>
              <a:t>Calculating the earliest times at which each activity can start and finish, based on the project estimated start time</a:t>
            </a:r>
          </a:p>
          <a:p>
            <a:pPr eaLnBrk="1" hangingPunct="1"/>
            <a:r>
              <a:rPr lang="en-US" altLang="en-US" sz="1600" dirty="0"/>
              <a:t>Calculating the latest times by which each activity must start and finish in order to complete the project by its required completion time</a:t>
            </a:r>
          </a:p>
          <a:p>
            <a:pPr eaLnBrk="1" hangingPunct="1"/>
            <a:r>
              <a:rPr lang="en-US" altLang="en-US" sz="1600" dirty="0"/>
              <a:t>Determining the amount of positive or negative slack between the time each activity can start or finish and the time it must start or finish</a:t>
            </a:r>
          </a:p>
          <a:p>
            <a:pPr eaLnBrk="1" hangingPunct="1"/>
            <a:r>
              <a:rPr lang="en-US" altLang="en-US" sz="1600" dirty="0"/>
              <a:t>Identifying the critical (longest) path of activities</a:t>
            </a:r>
          </a:p>
          <a:p>
            <a:pPr eaLnBrk="1" hangingPunct="1"/>
            <a:r>
              <a:rPr lang="en-US" altLang="en-US" sz="1600" dirty="0"/>
              <a:t>Performing the steps in the project control process</a:t>
            </a:r>
          </a:p>
          <a:p>
            <a:pPr eaLnBrk="1" hangingPunct="1"/>
            <a:r>
              <a:rPr lang="en-US" altLang="en-US" sz="1600" dirty="0"/>
              <a:t>Determining the effects of actual schedule performance on the project schedule</a:t>
            </a:r>
          </a:p>
          <a:p>
            <a:pPr eaLnBrk="1" hangingPunct="1"/>
            <a:r>
              <a:rPr lang="en-US" altLang="en-US" sz="1600" dirty="0"/>
              <a:t>Incorporating changes into the schedule</a:t>
            </a:r>
          </a:p>
          <a:p>
            <a:pPr eaLnBrk="1" hangingPunct="1"/>
            <a:r>
              <a:rPr lang="en-US" altLang="en-US" sz="1600" dirty="0"/>
              <a:t>Developing an updated project schedule</a:t>
            </a:r>
          </a:p>
          <a:p>
            <a:pPr eaLnBrk="1" hangingPunct="1"/>
            <a:r>
              <a:rPr lang="en-US" altLang="en-US" sz="1600" dirty="0"/>
              <a:t>Determining approaches to controlling the project schedule</a:t>
            </a:r>
          </a:p>
          <a:p>
            <a:pPr eaLnBrk="1" hangingPunct="1"/>
            <a:r>
              <a:rPr lang="en-US" altLang="en-US" sz="1600" dirty="0"/>
              <a:t>Implementing agile project </a:t>
            </a:r>
            <a:r>
              <a:rPr lang="en-US" altLang="en-US" sz="1600" dirty="0" smtClean="0"/>
              <a:t>management</a:t>
            </a:r>
            <a:endParaRPr lang="en-US" altLang="en-US" sz="1600" dirty="0"/>
          </a:p>
        </p:txBody>
      </p:sp>
    </p:spTree>
    <p:extLst>
      <p:ext uri="{BB962C8B-B14F-4D97-AF65-F5344CB8AC3E}">
        <p14:creationId xmlns:p14="http://schemas.microsoft.com/office/powerpoint/2010/main" val="4086435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“Analyze Results”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ES = EF Task 11 = 120</a:t>
            </a:r>
          </a:p>
          <a:p>
            <a:pPr eaLnBrk="1" hangingPunct="1">
              <a:buFont typeface="Arial" charset="0"/>
              <a:buChar char="•"/>
            </a:pPr>
            <a:r>
              <a:rPr lang="en-US" altLang="en-US" sz="2600" dirty="0"/>
              <a:t>Duration = 8</a:t>
            </a:r>
          </a:p>
          <a:p>
            <a:pPr eaLnBrk="1" hangingPunct="1">
              <a:buFont typeface="Arial" charset="0"/>
              <a:buChar char="•"/>
            </a:pPr>
            <a:r>
              <a:rPr lang="en-US" altLang="en-US" sz="2600" dirty="0"/>
              <a:t>EF = 120 + 8 = </a:t>
            </a:r>
            <a:r>
              <a:rPr lang="en-US" altLang="en-US" sz="2600" dirty="0" smtClean="0"/>
              <a:t>128</a:t>
            </a:r>
            <a:endParaRPr lang="en-US" altLang="en-US" sz="2600" dirty="0"/>
          </a:p>
        </p:txBody>
      </p:sp>
      <p:pic>
        <p:nvPicPr>
          <p:cNvPr id="5" name="Picture 3" descr="A diagram shows activity 11 leading to activity 12.&#10;&#10;The diagram shows activity 11 as input response data (Jim), estimated duration as 7, earliest start as 113, and earliest finish as 120 and activity 12 as analyze results (Jim), estimated duration as 8, earliest start as 120, and earliest finish as 128."/>
          <p:cNvPicPr>
            <a:picLocks noGrp="1" noChangeAspect="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038599" y="2209800"/>
            <a:ext cx="4717425" cy="2438400"/>
          </a:xfrm>
        </p:spPr>
      </p:pic>
    </p:spTree>
    <p:extLst>
      <p:ext uri="{BB962C8B-B14F-4D97-AF65-F5344CB8AC3E}">
        <p14:creationId xmlns:p14="http://schemas.microsoft.com/office/powerpoint/2010/main" val="344912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“Prepare Report”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ES = EF Task 12 = 128</a:t>
            </a:r>
          </a:p>
          <a:p>
            <a:pPr eaLnBrk="1" hangingPunct="1">
              <a:buFont typeface="Arial" charset="0"/>
              <a:buChar char="•"/>
            </a:pPr>
            <a:r>
              <a:rPr lang="en-US" altLang="en-US" sz="2600" dirty="0"/>
              <a:t>Duration = 10</a:t>
            </a:r>
          </a:p>
          <a:p>
            <a:pPr eaLnBrk="1" hangingPunct="1">
              <a:buFont typeface="Arial" charset="0"/>
              <a:buChar char="•"/>
            </a:pPr>
            <a:r>
              <a:rPr lang="en-US" altLang="en-US" sz="2600" dirty="0"/>
              <a:t>EF = 128 + 10 = 138</a:t>
            </a:r>
          </a:p>
          <a:p>
            <a:pPr eaLnBrk="1" hangingPunct="1">
              <a:buFont typeface="Arial" charset="0"/>
              <a:buChar char="•"/>
            </a:pPr>
            <a:endParaRPr lang="en-US" altLang="en-US" sz="2600" dirty="0"/>
          </a:p>
          <a:p>
            <a:pPr marL="0" indent="0" eaLnBrk="1" hangingPunct="1">
              <a:buFont typeface="Arial" charset="0"/>
              <a:buNone/>
            </a:pPr>
            <a:endParaRPr lang="en-US" altLang="en-US" sz="2600" dirty="0"/>
          </a:p>
          <a:p>
            <a:pPr eaLnBrk="1" hangingPunct="1">
              <a:buFont typeface="Arial" charset="0"/>
              <a:buChar char="•"/>
            </a:pPr>
            <a:endParaRPr lang="en-US" altLang="en-US" sz="2600" dirty="0"/>
          </a:p>
          <a:p>
            <a:pPr eaLnBrk="1" hangingPunct="1">
              <a:buFont typeface="Arial" charset="0"/>
              <a:buChar char="•"/>
            </a:pPr>
            <a:endParaRPr lang="en-US" altLang="en-US" sz="2600" dirty="0"/>
          </a:p>
          <a:p>
            <a:pPr eaLnBrk="1" hangingPunct="1">
              <a:buFont typeface="Arial" charset="0"/>
              <a:buChar char="•"/>
            </a:pPr>
            <a:r>
              <a:rPr lang="en-US" altLang="en-US" sz="2600" dirty="0"/>
              <a:t>Project not complete in required time</a:t>
            </a:r>
          </a:p>
        </p:txBody>
      </p:sp>
      <p:pic>
        <p:nvPicPr>
          <p:cNvPr id="12290" name="Picture 3" descr="A diagram shows activity 12 leading to activity 13.&#10;&#10;The diagram shows activity 12 as analyze results (Jim), estimated duration as 8, earliest start as 120, and earliest finish as 128 and activity 13 as prepare reports (Jim), estimated duration as 10, earliest start as 128, and earliest finish as 13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815883"/>
            <a:ext cx="4038600" cy="2094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7820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Schedule Table ES and EF</a:t>
            </a:r>
            <a:endParaRPr lang="en-US" dirty="0"/>
          </a:p>
        </p:txBody>
      </p:sp>
      <p:pic>
        <p:nvPicPr>
          <p:cNvPr id="13314" name="Picture 2" descr="A chart shows the schedule for consumer market study project with earliest start and finish time.&#10;&#10;The chart has six columns with the first column as activity which is further divided into two sub columns. The first sub column shows the activity number and the second shows the description. The next columns are Respon., Dur. Estim., and earliest (sub columns start and finis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518" y="1295399"/>
            <a:ext cx="6856965"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493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Latest Start and Finish Times</a:t>
            </a:r>
            <a:endParaRPr lang="en-US" dirty="0"/>
          </a:p>
        </p:txBody>
      </p:sp>
      <p:sp>
        <p:nvSpPr>
          <p:cNvPr id="6" name="Content Placeholder 2"/>
          <p:cNvSpPr>
            <a:spLocks noGrp="1"/>
          </p:cNvSpPr>
          <p:nvPr>
            <p:ph idx="1"/>
          </p:nvPr>
        </p:nvSpPr>
        <p:spPr/>
        <p:txBody>
          <a:bodyPr/>
          <a:lstStyle/>
          <a:p>
            <a:pPr eaLnBrk="1" hangingPunct="1"/>
            <a:r>
              <a:rPr lang="en-US" altLang="en-US" dirty="0"/>
              <a:t>Latest start time (LS) </a:t>
            </a:r>
          </a:p>
          <a:p>
            <a:pPr lvl="1" eaLnBrk="1" hangingPunct="1"/>
            <a:r>
              <a:rPr lang="en-US" altLang="en-US" dirty="0"/>
              <a:t>Latest time by which a specific activity must be </a:t>
            </a:r>
            <a:r>
              <a:rPr lang="en-US" altLang="en-US" b="1" dirty="0"/>
              <a:t>started</a:t>
            </a:r>
          </a:p>
          <a:p>
            <a:pPr eaLnBrk="1" hangingPunct="1"/>
            <a:r>
              <a:rPr lang="en-US" altLang="en-US" dirty="0"/>
              <a:t>Latest finish time (LF)</a:t>
            </a:r>
          </a:p>
          <a:p>
            <a:pPr lvl="1" eaLnBrk="1" hangingPunct="1"/>
            <a:r>
              <a:rPr lang="en-US" altLang="en-US" dirty="0"/>
              <a:t>Latest time by which a specific activity must be </a:t>
            </a:r>
            <a:r>
              <a:rPr lang="en-US" altLang="en-US" b="1" dirty="0"/>
              <a:t>completed</a:t>
            </a:r>
          </a:p>
          <a:p>
            <a:pPr eaLnBrk="1" hangingPunct="1"/>
            <a:r>
              <a:rPr lang="en-US" altLang="en-US" dirty="0"/>
              <a:t>LS = LF </a:t>
            </a:r>
            <a:r>
              <a:rPr lang="en-US" altLang="en-US" dirty="0" smtClean="0"/>
              <a:t>− </a:t>
            </a:r>
            <a:r>
              <a:rPr lang="en-US" altLang="en-US" dirty="0"/>
              <a:t>Estimated Duration</a:t>
            </a:r>
          </a:p>
          <a:p>
            <a:pPr eaLnBrk="1" hangingPunct="1"/>
            <a:r>
              <a:rPr lang="en-US" altLang="en-US" dirty="0"/>
              <a:t>Calculate backward through the network diagram</a:t>
            </a:r>
          </a:p>
        </p:txBody>
      </p:sp>
    </p:spTree>
    <p:extLst>
      <p:ext uri="{BB962C8B-B14F-4D97-AF65-F5344CB8AC3E}">
        <p14:creationId xmlns:p14="http://schemas.microsoft.com/office/powerpoint/2010/main" val="411723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Latest Start and Finish Times Calculation</a:t>
            </a:r>
            <a:endParaRPr lang="en-US" dirty="0"/>
          </a:p>
        </p:txBody>
      </p:sp>
      <p:sp>
        <p:nvSpPr>
          <p:cNvPr id="4" name="Content Placeholder 2"/>
          <p:cNvSpPr>
            <a:spLocks noGrp="1"/>
          </p:cNvSpPr>
          <p:nvPr>
            <p:ph idx="1"/>
          </p:nvPr>
        </p:nvSpPr>
        <p:spPr/>
        <p:txBody>
          <a:bodyPr/>
          <a:lstStyle/>
          <a:p>
            <a:pPr eaLnBrk="1" hangingPunct="1"/>
            <a:r>
              <a:rPr lang="en-US" altLang="en-US" dirty="0"/>
              <a:t>Why is the LF for “Print Posters &amp; Brochures” 20?</a:t>
            </a:r>
          </a:p>
        </p:txBody>
      </p:sp>
      <p:pic>
        <p:nvPicPr>
          <p:cNvPr id="14338" name="Picture 3" descr="An example of latest finish times of activities in a project.&#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latest start is written outside the box near bottom left corner and latest finish is written outside the box near bottom right corner. The diagram shows activity 1 individually leading to activity 2 and 3 as activity as 1. Print posters and brochures, estimated duration 8, latest start 12, latest finish 20, 2. Distribute posters, estimated duration 10, latest start 20, latest finish 30, and 3. mail brochures, estimated duration 5, latest start 25, latest finish 30."/>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694394" y="2572910"/>
            <a:ext cx="7755212" cy="2989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5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“Prepare Report” </a:t>
            </a:r>
            <a:r>
              <a:rPr lang="en-US" altLang="en-US" dirty="0" smtClean="0"/>
              <a:t> </a:t>
            </a:r>
            <a:endParaRPr lang="en-US" dirty="0"/>
          </a:p>
        </p:txBody>
      </p:sp>
      <p:sp>
        <p:nvSpPr>
          <p:cNvPr id="5" name="Content Placeholder 2"/>
          <p:cNvSpPr>
            <a:spLocks noGrp="1"/>
          </p:cNvSpPr>
          <p:nvPr>
            <p:ph sz="half" idx="1"/>
          </p:nvPr>
        </p:nvSpPr>
        <p:spPr>
          <a:xfrm>
            <a:off x="457200" y="1600200"/>
            <a:ext cx="4343400" cy="4525963"/>
          </a:xfrm>
        </p:spPr>
        <p:txBody>
          <a:bodyPr/>
          <a:lstStyle/>
          <a:p>
            <a:pPr eaLnBrk="1" hangingPunct="1">
              <a:buFont typeface="Arial" charset="0"/>
              <a:buChar char="•"/>
            </a:pPr>
            <a:r>
              <a:rPr lang="en-US" altLang="en-US" sz="2600" dirty="0"/>
              <a:t>Required completion = 130</a:t>
            </a:r>
          </a:p>
          <a:p>
            <a:pPr eaLnBrk="1" hangingPunct="1">
              <a:buFont typeface="Arial" charset="0"/>
              <a:buChar char="•"/>
            </a:pPr>
            <a:r>
              <a:rPr lang="en-US" altLang="en-US" sz="2600" dirty="0"/>
              <a:t>LF = Complete date = 130</a:t>
            </a:r>
          </a:p>
          <a:p>
            <a:pPr eaLnBrk="1" hangingPunct="1">
              <a:buFont typeface="Arial" charset="0"/>
              <a:buChar char="•"/>
            </a:pPr>
            <a:r>
              <a:rPr lang="en-US" altLang="en-US" sz="2600" dirty="0"/>
              <a:t>Duration = 10</a:t>
            </a:r>
          </a:p>
          <a:p>
            <a:pPr eaLnBrk="1" hangingPunct="1">
              <a:buFont typeface="Arial" charset="0"/>
              <a:buChar char="•"/>
            </a:pPr>
            <a:r>
              <a:rPr lang="en-US" altLang="en-US" sz="2600" dirty="0"/>
              <a:t>LS = 130 </a:t>
            </a:r>
            <a:r>
              <a:rPr lang="en-US" altLang="en-US" sz="2600" dirty="0" smtClean="0"/>
              <a:t>− </a:t>
            </a:r>
            <a:r>
              <a:rPr lang="en-US" altLang="en-US" sz="2600" dirty="0"/>
              <a:t>10 = 120</a:t>
            </a:r>
          </a:p>
        </p:txBody>
      </p:sp>
      <p:pic>
        <p:nvPicPr>
          <p:cNvPr id="15362" name="Picture 3" descr="A diagram shows activity 12 leading to activity 13.&#10;&#10;The diagram shows activity 12 as analyze results (Jim), estimated duration as 8, earliest start as 120, and earliest finish as 128, latest start 112, and latest finish 120 and activity 13 as prepare reports (Jim), estimated duration as 10, earliest start as 128, and earliest finish as 138, latest start 120, latest finish 130. The required completion equals 130 working day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24400" y="2590800"/>
            <a:ext cx="3831336" cy="257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403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“Analyze Results</a:t>
            </a:r>
            <a:r>
              <a:rPr lang="en-US" altLang="en-US" dirty="0" smtClean="0"/>
              <a: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13 = 120</a:t>
            </a:r>
          </a:p>
          <a:p>
            <a:pPr eaLnBrk="1" hangingPunct="1">
              <a:buFont typeface="Arial" charset="0"/>
              <a:buChar char="•"/>
            </a:pPr>
            <a:r>
              <a:rPr lang="en-US" altLang="en-US" sz="2600" dirty="0"/>
              <a:t>Duration = 8</a:t>
            </a:r>
          </a:p>
          <a:p>
            <a:pPr eaLnBrk="1" hangingPunct="1">
              <a:buFont typeface="Arial" charset="0"/>
              <a:buChar char="•"/>
            </a:pPr>
            <a:r>
              <a:rPr lang="en-US" altLang="en-US" sz="2600" dirty="0"/>
              <a:t>LS = 120 </a:t>
            </a:r>
            <a:r>
              <a:rPr lang="en-US" altLang="en-US" sz="2600" dirty="0" smtClean="0"/>
              <a:t>− </a:t>
            </a:r>
            <a:r>
              <a:rPr lang="en-US" altLang="en-US" sz="2600" dirty="0"/>
              <a:t>8 = 112</a:t>
            </a:r>
          </a:p>
        </p:txBody>
      </p:sp>
      <p:pic>
        <p:nvPicPr>
          <p:cNvPr id="16386" name="Picture 3" descr="A diagram shows activity 12 leading to activity 13.&#10;&#10;The diagram shows activity 12 as analyze results (Jim), estimated duration as 8, earliest start as 120, and earliest finish as 128, latest start 112, and latest finish 120 and activity 13 as prepare reports (Jim), estimated duration as 10, earliest start as 128, and earliest finish as 138, latest start 120, latest finish 130. The required completion equals 130 working day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343400" cy="2921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813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“Input Response Data</a:t>
            </a:r>
            <a:r>
              <a:rPr lang="en-US" altLang="en-US" dirty="0" smtClean="0"/>
              <a: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12 = 112</a:t>
            </a:r>
          </a:p>
          <a:p>
            <a:pPr eaLnBrk="1" hangingPunct="1">
              <a:buFont typeface="Arial" charset="0"/>
              <a:buChar char="•"/>
            </a:pPr>
            <a:r>
              <a:rPr lang="en-US" altLang="en-US" sz="2600" dirty="0"/>
              <a:t>Duration = 7</a:t>
            </a:r>
          </a:p>
          <a:p>
            <a:pPr eaLnBrk="1" hangingPunct="1">
              <a:buFont typeface="Arial" charset="0"/>
              <a:buChar char="•"/>
            </a:pPr>
            <a:r>
              <a:rPr lang="en-US" altLang="en-US" sz="2600" dirty="0"/>
              <a:t>LS = 112 − 7 = 105</a:t>
            </a:r>
          </a:p>
        </p:txBody>
      </p:sp>
      <p:pic>
        <p:nvPicPr>
          <p:cNvPr id="17410" name="Picture 3" descr="A diagram shows activity 11 leading to activity 12.&#10;&#10;The diagram shows activity 11 as input response data (Jim), estimated duration as 7, earliest start as 113, and earliest finish as 120, latest start 105, and latest finish 112 and activity 12 as analyze results (Jim), estimated duration as 8, earliest start as 120, and earliest finish as 128, latest start 112, and latest finish 12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295660" y="2611437"/>
            <a:ext cx="4107676" cy="226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669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ltLang="en-US" sz="2600" dirty="0"/>
              <a:t>“Test Software”  and “Mail Questionnaire &amp; Get Responses” </a:t>
            </a:r>
            <a:endParaRPr lang="en-US" sz="2600" dirty="0"/>
          </a:p>
        </p:txBody>
      </p:sp>
      <p:sp>
        <p:nvSpPr>
          <p:cNvPr id="9" name="Content Placeholder 2"/>
          <p:cNvSpPr>
            <a:spLocks noGrp="1"/>
          </p:cNvSpPr>
          <p:nvPr>
            <p:ph sz="half" idx="1"/>
          </p:nvPr>
        </p:nvSpPr>
        <p:spPr/>
        <p:txBody>
          <a:bodyPr/>
          <a:lstStyle/>
          <a:p>
            <a:pPr eaLnBrk="1" hangingPunct="1">
              <a:buFont typeface="Arial" charset="0"/>
              <a:buChar char="•"/>
            </a:pPr>
            <a:r>
              <a:rPr lang="en-US" altLang="en-US" sz="2600" dirty="0"/>
              <a:t>LF = LS Task 11 = 105</a:t>
            </a:r>
          </a:p>
          <a:p>
            <a:pPr eaLnBrk="1" hangingPunct="1">
              <a:buFont typeface="Arial" charset="0"/>
              <a:buChar char="•"/>
            </a:pPr>
            <a:r>
              <a:rPr lang="en-US" altLang="en-US" sz="2600" dirty="0"/>
              <a:t>Task 9</a:t>
            </a:r>
          </a:p>
          <a:p>
            <a:pPr lvl="1" eaLnBrk="1" hangingPunct="1">
              <a:buFont typeface="Arial" charset="0"/>
              <a:buChar char="•"/>
            </a:pPr>
            <a:r>
              <a:rPr lang="en-US" altLang="en-US" dirty="0"/>
              <a:t>Duration = 65</a:t>
            </a:r>
          </a:p>
          <a:p>
            <a:pPr lvl="1" eaLnBrk="1" hangingPunct="1">
              <a:buFont typeface="Arial" charset="0"/>
              <a:buChar char="•"/>
            </a:pPr>
            <a:r>
              <a:rPr lang="en-US" altLang="en-US" dirty="0"/>
              <a:t>LS = 105 − 65 = 40</a:t>
            </a:r>
          </a:p>
          <a:p>
            <a:pPr eaLnBrk="1" hangingPunct="1">
              <a:buFont typeface="Arial" charset="0"/>
              <a:buChar char="•"/>
            </a:pPr>
            <a:r>
              <a:rPr lang="en-US" altLang="en-US" sz="2600" dirty="0"/>
              <a:t>Task 10</a:t>
            </a:r>
          </a:p>
          <a:p>
            <a:pPr lvl="1" eaLnBrk="1" hangingPunct="1">
              <a:buFont typeface="Arial" charset="0"/>
              <a:buChar char="•"/>
            </a:pPr>
            <a:r>
              <a:rPr lang="en-US" altLang="en-US" dirty="0"/>
              <a:t>Duration = 5</a:t>
            </a:r>
          </a:p>
          <a:p>
            <a:pPr lvl="1" eaLnBrk="1" hangingPunct="1">
              <a:buFont typeface="Arial" charset="0"/>
              <a:buChar char="•"/>
            </a:pPr>
            <a:r>
              <a:rPr lang="en-US" altLang="en-US" dirty="0"/>
              <a:t>LS = 105 − 5 = </a:t>
            </a:r>
            <a:r>
              <a:rPr lang="en-US" altLang="en-US" dirty="0" smtClean="0"/>
              <a:t>100</a:t>
            </a:r>
            <a:endParaRPr lang="en-US" altLang="en-US" dirty="0"/>
          </a:p>
        </p:txBody>
      </p:sp>
      <p:pic>
        <p:nvPicPr>
          <p:cNvPr id="18434" name="Picture 3" descr="A diagram shows activity 9 and 10 together leading to activity 11.&#10;&#10;The diagram shows activity 9 as mail questionnaire and get responses (Steve), estimated duration as 65, earliest start as 48, and earliest finish as 113, latest start 40, and latest finish 105, activity 10 as input test software (Andy), estimated duration as 5, earliest start as 50, and earliest finish as 55, latest start 100, and latest finish 105, and activity 11 as input response data (Jim), estimated duration as 7, earliest start as 113, and earliest finish as 120, latest start 105, and latest finish 11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1371600"/>
            <a:ext cx="4038600" cy="3927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169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lstStyle/>
          <a:p>
            <a:r>
              <a:rPr lang="en-US" altLang="en-US" sz="2400" dirty="0"/>
              <a:t>“Develop Data Analysis Software” and “Develop Software Test Data”</a:t>
            </a:r>
            <a:endParaRPr lang="en-US" sz="2400"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10 = 100</a:t>
            </a:r>
          </a:p>
          <a:p>
            <a:pPr eaLnBrk="1" hangingPunct="1">
              <a:buFont typeface="Arial" charset="0"/>
              <a:buChar char="•"/>
            </a:pPr>
            <a:r>
              <a:rPr lang="en-US" altLang="en-US" sz="2600" dirty="0"/>
              <a:t>Task 7</a:t>
            </a:r>
          </a:p>
          <a:p>
            <a:pPr lvl="1" eaLnBrk="1" hangingPunct="1">
              <a:buFont typeface="Arial" charset="0"/>
              <a:buChar char="•"/>
            </a:pPr>
            <a:r>
              <a:rPr lang="en-US" altLang="en-US" dirty="0"/>
              <a:t>Duration = 12</a:t>
            </a:r>
          </a:p>
          <a:p>
            <a:pPr lvl="1" eaLnBrk="1" hangingPunct="1">
              <a:buFont typeface="Arial" charset="0"/>
              <a:buChar char="•"/>
            </a:pPr>
            <a:r>
              <a:rPr lang="en-US" altLang="en-US" dirty="0"/>
              <a:t>LS = 100 − 12 = 88</a:t>
            </a:r>
          </a:p>
          <a:p>
            <a:pPr eaLnBrk="1" hangingPunct="1">
              <a:buFont typeface="Arial" charset="0"/>
              <a:buChar char="•"/>
            </a:pPr>
            <a:r>
              <a:rPr lang="en-US" altLang="en-US" sz="2600" dirty="0"/>
              <a:t>Task 8</a:t>
            </a:r>
          </a:p>
          <a:p>
            <a:pPr lvl="1" eaLnBrk="1" hangingPunct="1">
              <a:buFont typeface="Arial" charset="0"/>
              <a:buChar char="•"/>
            </a:pPr>
            <a:r>
              <a:rPr lang="en-US" altLang="en-US" dirty="0"/>
              <a:t>Duration = 2</a:t>
            </a:r>
          </a:p>
          <a:p>
            <a:pPr lvl="1" eaLnBrk="1" hangingPunct="1">
              <a:buFont typeface="Arial" charset="0"/>
              <a:buChar char="•"/>
            </a:pPr>
            <a:r>
              <a:rPr lang="en-US" altLang="en-US" dirty="0"/>
              <a:t>LS = 100 − 2 = </a:t>
            </a:r>
            <a:r>
              <a:rPr lang="en-US" altLang="en-US" dirty="0" smtClean="0"/>
              <a:t>98</a:t>
            </a:r>
            <a:endParaRPr lang="en-US" altLang="en-US" dirty="0"/>
          </a:p>
        </p:txBody>
      </p:sp>
      <p:pic>
        <p:nvPicPr>
          <p:cNvPr id="19458" name="Picture 3" descr="A diagram shows activity 5 and 6 together leading to activity 9 and activity 7 and 8 together leading to activity 10.&#10;&#10;The diagram shows activity 5 as prepare mailing labels (Steve), estimated duration as 2, earliest start as 38, earliest finish as 40, latest start 38, and latest finish 40, activity 6 as print questionnaire (Steve), estimated duration as 10, earliest start as 38, earliest finish as 48, latest start 30, and latest finish 40, and activity 9 as mail questionnaire and get responses (Steve), estimated duration as 65, earliest start as 48, and earliest finish as 113, latest start 40, and latest finish 105. Also, diagram shows activity 7 as develop data analysis software (Andy), estimated duration as 12, earliest start as 38, earliest finish as 50, latest start 88, and latest finish 100, activity 8 as develop software test data (Susan), estimated duration as 2, earliest start as 38, earliest finish as 40, latest start 98, and latest finish 100, and activity 10 as input test software (Andy), estimated duration as 5, earliest start as 50, and earliest finish as 55, latest start 100, and latest finish 10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724400" y="1142999"/>
            <a:ext cx="3359273"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417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Learning Outcomes</a:t>
            </a:r>
            <a:endParaRPr lang="en-US" dirty="0"/>
          </a:p>
        </p:txBody>
      </p:sp>
      <p:sp>
        <p:nvSpPr>
          <p:cNvPr id="5" name="Content Placeholder 2"/>
          <p:cNvSpPr>
            <a:spLocks noGrp="1"/>
          </p:cNvSpPr>
          <p:nvPr>
            <p:ph sz="half" idx="1"/>
          </p:nvPr>
        </p:nvSpPr>
        <p:spPr/>
        <p:txBody>
          <a:bodyPr/>
          <a:lstStyle/>
          <a:p>
            <a:pPr eaLnBrk="1" hangingPunct="1">
              <a:lnSpc>
                <a:spcPct val="85000"/>
              </a:lnSpc>
              <a:defRPr/>
            </a:pPr>
            <a:r>
              <a:rPr lang="en-US" sz="2400" dirty="0"/>
              <a:t>Estimate the resources required for activities</a:t>
            </a:r>
          </a:p>
          <a:p>
            <a:pPr eaLnBrk="1" hangingPunct="1">
              <a:lnSpc>
                <a:spcPct val="85000"/>
              </a:lnSpc>
              <a:defRPr/>
            </a:pPr>
            <a:r>
              <a:rPr lang="en-US" sz="2400" dirty="0"/>
              <a:t>Estimate the duration for an activity</a:t>
            </a:r>
          </a:p>
          <a:p>
            <a:pPr eaLnBrk="1" hangingPunct="1">
              <a:lnSpc>
                <a:spcPct val="85000"/>
              </a:lnSpc>
              <a:defRPr/>
            </a:pPr>
            <a:r>
              <a:rPr lang="en-US" sz="2400" dirty="0"/>
              <a:t>Determine the earliest start and finish times for activities</a:t>
            </a:r>
          </a:p>
          <a:p>
            <a:pPr eaLnBrk="1" hangingPunct="1">
              <a:lnSpc>
                <a:spcPct val="85000"/>
              </a:lnSpc>
              <a:defRPr/>
            </a:pPr>
            <a:r>
              <a:rPr lang="en-US" sz="2400" dirty="0"/>
              <a:t>Determine the latest start and finish times for activities</a:t>
            </a:r>
          </a:p>
          <a:p>
            <a:pPr eaLnBrk="1" hangingPunct="1">
              <a:lnSpc>
                <a:spcPct val="85000"/>
              </a:lnSpc>
              <a:defRPr/>
            </a:pPr>
            <a:r>
              <a:rPr lang="en-US" sz="2400" dirty="0"/>
              <a:t>Explain and determine total </a:t>
            </a:r>
            <a:r>
              <a:rPr lang="en-US" sz="2400" dirty="0" smtClean="0"/>
              <a:t>slack</a:t>
            </a:r>
            <a:endParaRPr lang="en-US" sz="2400" dirty="0"/>
          </a:p>
        </p:txBody>
      </p:sp>
      <p:sp>
        <p:nvSpPr>
          <p:cNvPr id="6" name="Content Placeholder 3"/>
          <p:cNvSpPr>
            <a:spLocks noGrp="1"/>
          </p:cNvSpPr>
          <p:nvPr>
            <p:ph sz="half" idx="2"/>
          </p:nvPr>
        </p:nvSpPr>
        <p:spPr>
          <a:xfrm>
            <a:off x="4724400" y="1600200"/>
            <a:ext cx="4038600" cy="4525963"/>
          </a:xfrm>
        </p:spPr>
        <p:txBody>
          <a:bodyPr/>
          <a:lstStyle/>
          <a:p>
            <a:pPr eaLnBrk="1" hangingPunct="1">
              <a:lnSpc>
                <a:spcPct val="85000"/>
              </a:lnSpc>
              <a:defRPr/>
            </a:pPr>
            <a:r>
              <a:rPr lang="en-US" sz="2400" dirty="0"/>
              <a:t>Prepare a project schedule</a:t>
            </a:r>
          </a:p>
          <a:p>
            <a:pPr eaLnBrk="1" hangingPunct="1">
              <a:lnSpc>
                <a:spcPct val="85000"/>
              </a:lnSpc>
              <a:defRPr/>
            </a:pPr>
            <a:r>
              <a:rPr lang="en-US" sz="2400" dirty="0"/>
              <a:t>Identify and explain the critical path</a:t>
            </a:r>
          </a:p>
          <a:p>
            <a:pPr eaLnBrk="1" hangingPunct="1">
              <a:lnSpc>
                <a:spcPct val="85000"/>
              </a:lnSpc>
              <a:defRPr/>
            </a:pPr>
            <a:r>
              <a:rPr lang="en-US" sz="2400" dirty="0"/>
              <a:t>Discuss the project control process</a:t>
            </a:r>
          </a:p>
          <a:p>
            <a:pPr eaLnBrk="1" hangingPunct="1">
              <a:lnSpc>
                <a:spcPct val="85000"/>
              </a:lnSpc>
              <a:defRPr/>
            </a:pPr>
            <a:r>
              <a:rPr lang="en-US" sz="2400" dirty="0"/>
              <a:t>Develop updated schedules based on actual progress and changes</a:t>
            </a:r>
          </a:p>
          <a:p>
            <a:pPr eaLnBrk="1" hangingPunct="1">
              <a:lnSpc>
                <a:spcPct val="85000"/>
              </a:lnSpc>
              <a:defRPr/>
            </a:pPr>
            <a:r>
              <a:rPr lang="en-US" sz="2400" dirty="0"/>
              <a:t>Discuss and apply approaches to control the project schedule</a:t>
            </a:r>
          </a:p>
          <a:p>
            <a:pPr eaLnBrk="1" hangingPunct="1">
              <a:lnSpc>
                <a:spcPct val="85000"/>
              </a:lnSpc>
              <a:defRPr/>
            </a:pPr>
            <a:r>
              <a:rPr lang="en-US" sz="2400" dirty="0"/>
              <a:t>Explain agile project management </a:t>
            </a:r>
          </a:p>
        </p:txBody>
      </p:sp>
    </p:spTree>
    <p:extLst>
      <p:ext uri="{BB962C8B-B14F-4D97-AF65-F5344CB8AC3E}">
        <p14:creationId xmlns:p14="http://schemas.microsoft.com/office/powerpoint/2010/main" val="3187244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000" dirty="0"/>
              <a:t>“Prepare Mailing Labels” and "Print Questionnaire”</a:t>
            </a:r>
            <a:endParaRPr lang="en-US" sz="3000"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9 = 40</a:t>
            </a:r>
          </a:p>
          <a:p>
            <a:pPr eaLnBrk="1" hangingPunct="1">
              <a:buFont typeface="Arial" charset="0"/>
              <a:buChar char="•"/>
            </a:pPr>
            <a:r>
              <a:rPr lang="en-US" altLang="en-US" sz="2600" dirty="0"/>
              <a:t>Task 5</a:t>
            </a:r>
          </a:p>
          <a:p>
            <a:pPr lvl="1" eaLnBrk="1" hangingPunct="1">
              <a:buFont typeface="Arial" charset="0"/>
              <a:buChar char="•"/>
            </a:pPr>
            <a:r>
              <a:rPr lang="en-US" altLang="en-US" dirty="0"/>
              <a:t>Duration = 2</a:t>
            </a:r>
          </a:p>
          <a:p>
            <a:pPr lvl="1" eaLnBrk="1" hangingPunct="1">
              <a:buFont typeface="Arial" charset="0"/>
              <a:buChar char="•"/>
            </a:pPr>
            <a:r>
              <a:rPr lang="en-US" altLang="en-US" dirty="0"/>
              <a:t>LS = 40 − 2 = 38</a:t>
            </a:r>
          </a:p>
          <a:p>
            <a:pPr eaLnBrk="1" hangingPunct="1">
              <a:buFont typeface="Arial" charset="0"/>
              <a:buChar char="•"/>
            </a:pPr>
            <a:r>
              <a:rPr lang="en-US" altLang="en-US" sz="2600" dirty="0"/>
              <a:t>Task 6</a:t>
            </a:r>
          </a:p>
          <a:p>
            <a:pPr lvl="1" eaLnBrk="1" hangingPunct="1">
              <a:buFont typeface="Arial" charset="0"/>
              <a:buChar char="•"/>
            </a:pPr>
            <a:r>
              <a:rPr lang="en-US" altLang="en-US" dirty="0"/>
              <a:t>Duration = 10</a:t>
            </a:r>
          </a:p>
          <a:p>
            <a:pPr lvl="1" eaLnBrk="1" hangingPunct="1">
              <a:buFont typeface="Arial" charset="0"/>
              <a:buChar char="•"/>
            </a:pPr>
            <a:r>
              <a:rPr lang="en-US" altLang="en-US" dirty="0"/>
              <a:t>LS = 40 − 10 = 30</a:t>
            </a:r>
          </a:p>
        </p:txBody>
      </p:sp>
      <p:pic>
        <p:nvPicPr>
          <p:cNvPr id="20482" name="Picture 3" descr="A diagram shows activity 5 and 6 together leading to activity 9 and activity 7 and 8 together leading to activity 10.&#10;&#10;The diagram shows activity 5 as prepare mailing labels (Steve), estimated duration as 2, earliest start as 38, earliest finish as 40, latest start 38, and latest finish 40, activity 6 as print questionnaire (Steve), estimated duration as 10, earliest start as 38, earliest finish as 48, latest start 30, and latest finish 40, and activity 9 as mail questionnaire and get responses (Steve), estimated duration as 65, earliest start as 48, and earliest finish as 113, latest start 40, and latest finish 105. Also, diagram shows activity 7 as develop data analysis software (Andy), estimated duration as 12, earliest start as 38, earliest finish as 50, latest start 88, and latest finish 100, activity 8 as develop software test data (Susan), estimated duration as 2, earliest start as 38, earliest finish as 40, latest start 98, and latest finish 100, and activity 10 as input test software (Andy), estimated duration as 5, earliest start as 50, and earliest finish as 55, latest start 100, and latest finish 10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997720" y="1447800"/>
            <a:ext cx="315568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5922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10600" cy="1143000"/>
          </a:xfrm>
        </p:spPr>
        <p:txBody>
          <a:bodyPr/>
          <a:lstStyle/>
          <a:p>
            <a:r>
              <a:rPr lang="en-US" altLang="en-US" sz="3500" dirty="0"/>
              <a:t>“Review Comments &amp; Finalize Questionnaire” </a:t>
            </a:r>
            <a:r>
              <a:rPr lang="en-US" altLang="en-US" sz="3500" dirty="0" smtClean="0"/>
              <a:t> </a:t>
            </a:r>
            <a:endParaRPr lang="en-US" sz="3500"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Earliest LS of Tasks 5, 6, 7, and 8 = 30</a:t>
            </a:r>
          </a:p>
          <a:p>
            <a:pPr eaLnBrk="1" hangingPunct="1">
              <a:buFont typeface="Arial" charset="0"/>
              <a:buChar char="•"/>
            </a:pPr>
            <a:r>
              <a:rPr lang="en-US" altLang="en-US" sz="2600" dirty="0"/>
              <a:t>LF = LS Task 6 = 30</a:t>
            </a:r>
          </a:p>
          <a:p>
            <a:pPr eaLnBrk="1" hangingPunct="1">
              <a:buFont typeface="Arial" charset="0"/>
              <a:buChar char="•"/>
            </a:pPr>
            <a:r>
              <a:rPr lang="en-US" altLang="en-US" sz="2600" dirty="0"/>
              <a:t>Duration = 5</a:t>
            </a:r>
          </a:p>
          <a:p>
            <a:pPr eaLnBrk="1" hangingPunct="1">
              <a:buFont typeface="Arial" charset="0"/>
              <a:buChar char="•"/>
            </a:pPr>
            <a:r>
              <a:rPr lang="en-US" altLang="en-US" sz="2600" dirty="0"/>
              <a:t>LS = 30 − 5 = 25</a:t>
            </a:r>
          </a:p>
        </p:txBody>
      </p:sp>
      <p:pic>
        <p:nvPicPr>
          <p:cNvPr id="21506" name="Picture 3" descr="A diagram shows activity 4 individually leading to activity 5 to 8.&#10;&#10;The diagram shows activity 4 as review comments and finalize questionnaire (Susan), estimated duration as 5, earliest start as 33, earliest finish as 38, latest start 25, and latest finish 30, activity 5 as prepare mailing labels (Steve), estimated duration as 2, earliest start as 38, earliest finish as 40, latest start 38, and latest finish 40, activity 6 as print questionnaire (Steve), estimated duration as 10, earliest start as 38, earliest finish as 48, latest start 30, and latest finish 40, activity 7 as develop data analysis software (Andy), estimated duration as 12, earliest start as 38, earliest finish as 50, latest start 88, and latest finish 100, and activity 8 as develop software test data (Susan), estimated duration as 2, earliest start as 38, earliest finish as 40, latest start 98, and latest finish 10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876800" y="1295399"/>
            <a:ext cx="3180982" cy="4846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47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“Pilot-Test Questionnaire</a:t>
            </a:r>
            <a:r>
              <a:rPr lang="en-US" altLang="en-US" dirty="0" smtClean="0"/>
              <a: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4 = 25</a:t>
            </a:r>
          </a:p>
          <a:p>
            <a:pPr eaLnBrk="1" hangingPunct="1">
              <a:buFont typeface="Arial" charset="0"/>
              <a:buChar char="•"/>
            </a:pPr>
            <a:r>
              <a:rPr lang="en-US" altLang="en-US" sz="2600" dirty="0"/>
              <a:t>Duration = 20</a:t>
            </a:r>
          </a:p>
          <a:p>
            <a:pPr eaLnBrk="1" hangingPunct="1">
              <a:buFont typeface="Arial" charset="0"/>
              <a:buChar char="•"/>
            </a:pPr>
            <a:r>
              <a:rPr lang="en-US" altLang="en-US" sz="2600" dirty="0"/>
              <a:t>LS = 25 − 20 = 5</a:t>
            </a:r>
          </a:p>
        </p:txBody>
      </p:sp>
      <p:pic>
        <p:nvPicPr>
          <p:cNvPr id="22531" name="Picture 3" descr="A diagram shows activity 3 leading to activity 4.&#10;&#10;The diagram shows activity 3 as pilot-test questionnaire (Susan), estimated duration as 20, earliest start as 13, and earliest finish as 33, latest start 5, and latest finish 25 and activity 4 as review comments and finalize questionnaire (Susan), estimated duration as 5, earliest start as 33, and earliest finish as 38, latest start 25, and latest finish 3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86199" y="2286000"/>
            <a:ext cx="4669973"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971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 Draft Questionnaire</a:t>
            </a:r>
            <a:r>
              <a:rPr lang="en-US" altLang="en-US" dirty="0" smtClean="0"/>
              <a: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3 = 5</a:t>
            </a:r>
          </a:p>
          <a:p>
            <a:pPr eaLnBrk="1" hangingPunct="1">
              <a:buFont typeface="Arial" charset="0"/>
              <a:buChar char="•"/>
            </a:pPr>
            <a:r>
              <a:rPr lang="en-US" altLang="en-US" sz="2600" dirty="0"/>
              <a:t>Duration = 10</a:t>
            </a:r>
          </a:p>
          <a:p>
            <a:pPr eaLnBrk="1" hangingPunct="1">
              <a:buFont typeface="Arial" charset="0"/>
              <a:buChar char="•"/>
            </a:pPr>
            <a:r>
              <a:rPr lang="en-US" altLang="en-US" sz="2600" dirty="0"/>
              <a:t>LS = 5 − 10 = </a:t>
            </a:r>
            <a:r>
              <a:rPr lang="en-US" altLang="en-US" sz="2600" dirty="0" smtClean="0"/>
              <a:t>−5</a:t>
            </a:r>
            <a:endParaRPr lang="en-US" altLang="en-US" sz="2600" dirty="0"/>
          </a:p>
        </p:txBody>
      </p:sp>
      <p:pic>
        <p:nvPicPr>
          <p:cNvPr id="23554" name="Picture 3" descr="A diagram shows activity 2 leading to activity 3.&#10;&#10;The diagram shows activity 2 as develop draft questionnaire (Susan), estimated duration as 10, earliest start as 3, and earliest finish as 13, latest start negative 5, and latest finish 5 and activity 3 as pilot-test questionnaire (Susan), estimated duration as 20, earliest start as 13, and earliest finish as 33, latest start 5, and latest finish 2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886199" y="2209800"/>
            <a:ext cx="4574217"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302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“Identify Target Consumers” </a:t>
            </a:r>
            <a:r>
              <a:rPr lang="en-US" altLang="en-US" dirty="0" smtClean="0"/>
              <a:t> </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LF = LS Task 2 = </a:t>
            </a:r>
            <a:r>
              <a:rPr lang="en-US" altLang="en-US" sz="2600" dirty="0" smtClean="0"/>
              <a:t>−5</a:t>
            </a:r>
            <a:endParaRPr lang="en-US" altLang="en-US" sz="2600" dirty="0"/>
          </a:p>
          <a:p>
            <a:pPr eaLnBrk="1" hangingPunct="1">
              <a:buFont typeface="Arial" charset="0"/>
              <a:buChar char="•"/>
            </a:pPr>
            <a:r>
              <a:rPr lang="en-US" altLang="en-US" sz="2600" dirty="0"/>
              <a:t>Duration = 3</a:t>
            </a:r>
          </a:p>
          <a:p>
            <a:pPr eaLnBrk="1" hangingPunct="1">
              <a:buFont typeface="Arial" charset="0"/>
              <a:buChar char="•"/>
            </a:pPr>
            <a:r>
              <a:rPr lang="en-US" altLang="en-US" sz="2600" dirty="0"/>
              <a:t>LS = </a:t>
            </a:r>
            <a:r>
              <a:rPr lang="en-US" altLang="en-US" sz="2600" dirty="0" smtClean="0"/>
              <a:t>−5 </a:t>
            </a:r>
            <a:r>
              <a:rPr lang="en-US" altLang="en-US" sz="2600" dirty="0"/>
              <a:t>− 3 = </a:t>
            </a:r>
            <a:r>
              <a:rPr lang="en-US" altLang="en-US" sz="2600" dirty="0" smtClean="0"/>
              <a:t>−8</a:t>
            </a:r>
            <a:endParaRPr lang="en-US" altLang="en-US" sz="2600" dirty="0"/>
          </a:p>
          <a:p>
            <a:pPr eaLnBrk="1" hangingPunct="1">
              <a:buFont typeface="Arial" charset="0"/>
              <a:buChar char="•"/>
            </a:pPr>
            <a:r>
              <a:rPr lang="en-US" altLang="en-US" sz="2600" dirty="0"/>
              <a:t>Start date = 0</a:t>
            </a:r>
          </a:p>
          <a:p>
            <a:pPr eaLnBrk="1" hangingPunct="1">
              <a:buFont typeface="Arial" charset="0"/>
              <a:buChar char="•"/>
            </a:pPr>
            <a:endParaRPr lang="en-US" altLang="en-US" sz="2600" dirty="0"/>
          </a:p>
          <a:p>
            <a:pPr eaLnBrk="1" hangingPunct="1">
              <a:buFont typeface="Arial" charset="0"/>
              <a:buChar char="•"/>
            </a:pPr>
            <a:endParaRPr lang="en-US" altLang="en-US" sz="2600" dirty="0"/>
          </a:p>
          <a:p>
            <a:pPr eaLnBrk="1" hangingPunct="1">
              <a:buFont typeface="Arial" charset="0"/>
              <a:buChar char="•"/>
            </a:pPr>
            <a:endParaRPr lang="en-US" altLang="en-US" sz="2600" dirty="0"/>
          </a:p>
          <a:p>
            <a:pPr eaLnBrk="1" hangingPunct="1">
              <a:buFont typeface="Arial" charset="0"/>
              <a:buChar char="•"/>
            </a:pPr>
            <a:r>
              <a:rPr lang="en-US" altLang="en-US" sz="2600" dirty="0"/>
              <a:t>Project is 8 days late at </a:t>
            </a:r>
            <a:r>
              <a:rPr lang="en-US" altLang="en-US" sz="2600" dirty="0" smtClean="0"/>
              <a:t>start</a:t>
            </a:r>
            <a:endParaRPr lang="en-US" altLang="en-US" sz="2600" dirty="0"/>
          </a:p>
        </p:txBody>
      </p:sp>
      <p:pic>
        <p:nvPicPr>
          <p:cNvPr id="24578" name="Picture 3" descr="A diagram shows activity 1 leading to activity 2.&#10;&#10;The diagram shows activity 1 as identify target consumers (Susan), estimated duration as 3, earliest start as 0, and earliest finish as 3, latest start negative 8, and latest finish negative 5 and activity 2 as develop draft questionnaire (Susan), estimated duration as 10, earliest start as 3, and earliest finish as 13, latest start negative 5, and latest finish 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8200" y="2839701"/>
            <a:ext cx="4038600" cy="2046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22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Schedule Table LS and LF</a:t>
            </a:r>
            <a:endParaRPr lang="en-US" dirty="0"/>
          </a:p>
        </p:txBody>
      </p:sp>
      <p:pic>
        <p:nvPicPr>
          <p:cNvPr id="25602" name="Picture 2" descr="A chart shows the schedule for consumer market study project with earliest start and finish time.&#10;&#10;The chart has nine columns with the first column as activity which is further divided into two sub columns. The first sub column shows the activity number and the second shows the description. The next columns are Respon., Dur. Estim., earliest (sub columns start and finish), and latest (sub columns start and finis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88703" y="1295399"/>
            <a:ext cx="6966595"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66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Total Slack</a:t>
            </a:r>
            <a:endParaRPr lang="en-US" dirty="0"/>
          </a:p>
        </p:txBody>
      </p:sp>
      <p:sp>
        <p:nvSpPr>
          <p:cNvPr id="5" name="Content Placeholder 2"/>
          <p:cNvSpPr>
            <a:spLocks noGrp="1"/>
          </p:cNvSpPr>
          <p:nvPr>
            <p:ph idx="1"/>
          </p:nvPr>
        </p:nvSpPr>
        <p:spPr/>
        <p:txBody>
          <a:bodyPr/>
          <a:lstStyle/>
          <a:p>
            <a:pPr eaLnBrk="1" hangingPunct="1"/>
            <a:r>
              <a:rPr lang="en-US" altLang="en-US" dirty="0"/>
              <a:t>Sometimes called </a:t>
            </a:r>
            <a:r>
              <a:rPr lang="en-US" altLang="en-US" i="1" dirty="0"/>
              <a:t>float</a:t>
            </a:r>
          </a:p>
          <a:p>
            <a:pPr eaLnBrk="1" hangingPunct="1"/>
            <a:r>
              <a:rPr lang="en-US" altLang="en-US" dirty="0"/>
              <a:t>The difference between EF time of last activity and the project required completion time</a:t>
            </a:r>
          </a:p>
          <a:p>
            <a:pPr eaLnBrk="1" hangingPunct="1"/>
            <a:r>
              <a:rPr lang="en-US" altLang="en-US" dirty="0"/>
              <a:t>Negative slack </a:t>
            </a:r>
          </a:p>
          <a:p>
            <a:pPr lvl="1" eaLnBrk="1" hangingPunct="1"/>
            <a:r>
              <a:rPr lang="en-US" altLang="en-US" dirty="0"/>
              <a:t>Lack of slack over the entire project</a:t>
            </a:r>
          </a:p>
          <a:p>
            <a:pPr lvl="1" eaLnBrk="1" hangingPunct="1"/>
            <a:r>
              <a:rPr lang="en-US" altLang="en-US" dirty="0"/>
              <a:t>Amount of time an activity must be accelerated</a:t>
            </a:r>
          </a:p>
          <a:p>
            <a:pPr eaLnBrk="1" hangingPunct="1"/>
            <a:r>
              <a:rPr lang="en-US" altLang="en-US" dirty="0"/>
              <a:t>Positive slack </a:t>
            </a:r>
          </a:p>
          <a:p>
            <a:pPr lvl="1" eaLnBrk="1" hangingPunct="1"/>
            <a:r>
              <a:rPr lang="en-US" altLang="en-US" dirty="0"/>
              <a:t>Maximum amount of time that the activities on a particular path can be delayed without jeopardizing on-time completion </a:t>
            </a:r>
          </a:p>
        </p:txBody>
      </p:sp>
    </p:spTree>
    <p:extLst>
      <p:ext uri="{BB962C8B-B14F-4D97-AF65-F5344CB8AC3E}">
        <p14:creationId xmlns:p14="http://schemas.microsoft.com/office/powerpoint/2010/main" val="28047611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Critical Path</a:t>
            </a:r>
            <a:endParaRPr lang="en-US" dirty="0"/>
          </a:p>
        </p:txBody>
      </p:sp>
      <p:sp>
        <p:nvSpPr>
          <p:cNvPr id="6" name="Content Placeholder 2"/>
          <p:cNvSpPr>
            <a:spLocks noGrp="1"/>
          </p:cNvSpPr>
          <p:nvPr>
            <p:ph idx="1"/>
          </p:nvPr>
        </p:nvSpPr>
        <p:spPr/>
        <p:txBody>
          <a:bodyPr/>
          <a:lstStyle/>
          <a:p>
            <a:pPr eaLnBrk="1" hangingPunct="1">
              <a:buFont typeface="Arial" charset="0"/>
              <a:buChar char="•"/>
            </a:pPr>
            <a:r>
              <a:rPr lang="en-US" altLang="en-US" dirty="0"/>
              <a:t>Longest path in the overall network diagram</a:t>
            </a:r>
          </a:p>
          <a:p>
            <a:pPr eaLnBrk="1" hangingPunct="1">
              <a:buFont typeface="Arial" charset="0"/>
              <a:buChar char="•"/>
            </a:pPr>
            <a:r>
              <a:rPr lang="en-US" altLang="en-US" dirty="0"/>
              <a:t>Find which activities have the least amount of slack</a:t>
            </a:r>
          </a:p>
        </p:txBody>
      </p:sp>
    </p:spTree>
    <p:extLst>
      <p:ext uri="{BB962C8B-B14F-4D97-AF65-F5344CB8AC3E}">
        <p14:creationId xmlns:p14="http://schemas.microsoft.com/office/powerpoint/2010/main" val="2291660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Path Through a Project</a:t>
            </a:r>
            <a:endParaRPr lang="en-US" dirty="0"/>
          </a:p>
        </p:txBody>
      </p:sp>
      <p:pic>
        <p:nvPicPr>
          <p:cNvPr id="5" name="Picture 2" descr="A chart shows the schedule for consumer market study project with earliest start and finish time.&#10;&#10;The chart has nine columns with the first column as activity which is further divided into two sub columns. The first sub column shows the activity number and the second shows the description. The next columns are Respon., Dur. Estim., earliest (sub columns start and finish), latest (sub columns start and finish), and total slack. The negative values in total slack column are highlighted."/>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4031252" cy="283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6" name="Picture 3" descr="A network diagram for consumer market study project.&#10;&#10;Each step of the diagram is represented by a rectangle. The rectangle is divided into four sections. The large section at the top is for activity description. Below this large section are three sections with left most showing the activity number, middle showing the person responsible, and the third section shows estimated duration. The first four steps of the network diagram lead in sequence from left to right as 1. Identify target consumers (Susan), estimated duration 3, 2. Develop draft questionnaire (Susan), estimated duration 10, 3. Pilot-test questionnaire (Susan), estimated duration 20, and 4. Review comments and finalize questionnaire (Susan), estimated duration 5. The step four leads to steps 5 to 8 as 5. Prepare mailing labels (Steve), estimated duration 2, 6. Print questionnaire (Steve), estimated duration 10, 7. Develop data analysis software (Andy), estimated duration 12, and 8. Develop software test data (Susan), estimated duration 2. At the next level step 5 and 6 together lead to 9. Mail questionnaire and get responses (Steve), estimated duration 65 and step 7 and 8 together lead to 10. Test software (Andy), estimated duration 5. Steps 9 and 10 together lead to 11. Input response data (Jim), estimated duration 7 which further leads to 12. Analyze results (Jim), estimated duration 8 which eventually leads to 13. Prepare report (Jim), estimated duration 10. The required completion equals 130 working days."/>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200400" y="4236720"/>
            <a:ext cx="5760395"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703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Change in Slack for Critical Path</a:t>
            </a:r>
            <a:endParaRPr lang="en-US" dirty="0"/>
          </a:p>
        </p:txBody>
      </p:sp>
      <p:pic>
        <p:nvPicPr>
          <p:cNvPr id="27650" name="Picture 2" descr="A chart shows the schedule for consumer market study project with earliest start and finish time.&#10;&#10;The chart has nine columns with the first column as activity which is further divided into two sub columns. The first sub column shows the activity number and the second shows the description. The next columns are Respon., Dur. Estim., earliest (sub columns start and finish), latest (sub columns start and finish), and total slack. The value 2 in total slack column is highlighted."/>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44073" y="1295400"/>
            <a:ext cx="6937040"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49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US" altLang="en-US" sz="2400" dirty="0"/>
              <a:t>Project Integration Management</a:t>
            </a:r>
            <a:br>
              <a:rPr lang="en-US" altLang="en-US" sz="2400" dirty="0"/>
            </a:br>
            <a:r>
              <a:rPr lang="en-US" altLang="en-US" sz="2400" dirty="0"/>
              <a:t>Project Resource Management</a:t>
            </a:r>
            <a:br>
              <a:rPr lang="en-US" altLang="en-US" sz="2400" dirty="0"/>
            </a:br>
            <a:r>
              <a:rPr lang="en-US" altLang="en-US" sz="2400" dirty="0"/>
              <a:t>Project Schedule Management</a:t>
            </a:r>
            <a:endParaRPr lang="en-US" sz="2400" dirty="0"/>
          </a:p>
        </p:txBody>
      </p:sp>
      <p:sp>
        <p:nvSpPr>
          <p:cNvPr id="5" name="Text Placeholder 2"/>
          <p:cNvSpPr>
            <a:spLocks noGrp="1"/>
          </p:cNvSpPr>
          <p:nvPr>
            <p:ph type="body" idx="1"/>
          </p:nvPr>
        </p:nvSpPr>
        <p:spPr/>
        <p:txBody>
          <a:bodyPr/>
          <a:lstStyle/>
          <a:p>
            <a:pPr eaLnBrk="1" hangingPunct="1"/>
            <a:r>
              <a:rPr lang="en-US" altLang="en-US" dirty="0"/>
              <a:t>Project Management Knowledge Areas from </a:t>
            </a:r>
            <a:r>
              <a:rPr lang="en-US" altLang="en-US" i="1" dirty="0"/>
              <a:t>PMBOK® Guide</a:t>
            </a:r>
          </a:p>
        </p:txBody>
      </p:sp>
    </p:spTree>
    <p:extLst>
      <p:ext uri="{BB962C8B-B14F-4D97-AF65-F5344CB8AC3E}">
        <p14:creationId xmlns:p14="http://schemas.microsoft.com/office/powerpoint/2010/main" val="2414790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Free Slack</a:t>
            </a:r>
            <a:endParaRPr lang="en-US" dirty="0"/>
          </a:p>
        </p:txBody>
      </p:sp>
      <p:sp>
        <p:nvSpPr>
          <p:cNvPr id="3" name="Content Placeholder 2"/>
          <p:cNvSpPr>
            <a:spLocks noGrp="1"/>
          </p:cNvSpPr>
          <p:nvPr>
            <p:ph idx="1"/>
          </p:nvPr>
        </p:nvSpPr>
        <p:spPr/>
        <p:txBody>
          <a:bodyPr/>
          <a:lstStyle/>
          <a:p>
            <a:pPr eaLnBrk="1" hangingPunct="1"/>
            <a:r>
              <a:rPr lang="en-US" altLang="en-US" dirty="0"/>
              <a:t>Time a specific activity can be postponed without delaying the ES of its immediate successor activities</a:t>
            </a:r>
          </a:p>
          <a:p>
            <a:pPr eaLnBrk="1" hangingPunct="1"/>
            <a:r>
              <a:rPr lang="en-US" altLang="en-US" dirty="0"/>
              <a:t>Calculation</a:t>
            </a:r>
          </a:p>
          <a:p>
            <a:pPr lvl="1" eaLnBrk="1" hangingPunct="1"/>
            <a:r>
              <a:rPr lang="en-US" altLang="en-US" dirty="0"/>
              <a:t>Find lowest of the values of total slack for all the activities entering into a specific activity</a:t>
            </a:r>
          </a:p>
          <a:p>
            <a:pPr lvl="1" eaLnBrk="1" hangingPunct="1"/>
            <a:r>
              <a:rPr lang="en-US" altLang="en-US" dirty="0"/>
              <a:t>Subtract value from the values of total slack for the other activities also entering into that same activity</a:t>
            </a:r>
          </a:p>
        </p:txBody>
      </p:sp>
    </p:spTree>
    <p:extLst>
      <p:ext uri="{BB962C8B-B14F-4D97-AF65-F5344CB8AC3E}">
        <p14:creationId xmlns:p14="http://schemas.microsoft.com/office/powerpoint/2010/main" val="1556346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Total Slack Compared to Free Slack</a:t>
            </a:r>
            <a:endParaRPr lang="en-US" dirty="0"/>
          </a:p>
        </p:txBody>
      </p:sp>
      <p:sp>
        <p:nvSpPr>
          <p:cNvPr id="5" name="Content Placeholder 2"/>
          <p:cNvSpPr>
            <a:spLocks noGrp="1"/>
          </p:cNvSpPr>
          <p:nvPr>
            <p:ph idx="1"/>
          </p:nvPr>
        </p:nvSpPr>
        <p:spPr>
          <a:xfrm>
            <a:off x="457200" y="1600201"/>
            <a:ext cx="8229600" cy="1676399"/>
          </a:xfrm>
        </p:spPr>
        <p:txBody>
          <a:bodyPr/>
          <a:lstStyle/>
          <a:p>
            <a:pPr eaLnBrk="1" hangingPunct="1"/>
            <a:r>
              <a:rPr lang="en-US" altLang="en-US" sz="2600" dirty="0"/>
              <a:t>Total slack for Activity 7 = 50</a:t>
            </a:r>
          </a:p>
          <a:p>
            <a:pPr eaLnBrk="1" hangingPunct="1"/>
            <a:r>
              <a:rPr lang="en-US" altLang="en-US" sz="2600" dirty="0"/>
              <a:t>Total slack for Activity 8 = 60</a:t>
            </a:r>
          </a:p>
          <a:p>
            <a:pPr eaLnBrk="1" hangingPunct="1"/>
            <a:r>
              <a:rPr lang="en-US" altLang="en-US" sz="2600" dirty="0"/>
              <a:t>Free slack for Activity 8 = 60 − 50 = 10 days</a:t>
            </a:r>
          </a:p>
        </p:txBody>
      </p:sp>
      <p:pic>
        <p:nvPicPr>
          <p:cNvPr id="28674" name="Picture 3" descr="A network diagram for consumer market study project.&#10;&#10;Each step of the diagram is represented by a rectangle. The rectangle is divided into four sections. The large section at the top is for activity description. Below this large section are three sections with left most showing the activity number, middle showing the person responsible, and the third section shows estimated duration. The first four steps of the network diagram lead in sequence from left to right as 1. Identify target consumers (Susan), estimated duration 3, 2. Develop draft questionnaire (Susan), estimated duration 10, 3. Pilot-test questionnaire (Susan), estimated duration 20, and 4. Review comments and finalize questionnaire (Susan), estimated duration 5. The step four leads to steps 5 to 8 as 5. Prepare mailing labels (Steve), estimated duration 2, 6. Print questionnaire (Steve), estimated duration 10, 7. Develop data analysis software (Andy), estimated duration 12, and 8. Develop software test data (Susan), estimated duration 2. At the next level step 5 and 6 together lead to 9. Mail questionnaire and get responses (Steve), estimated duration 65 and step 7 and 8 together lead to 10. Test software (Andy), estimated duration 5. Steps 9 and 10 together lead to 11. Input response data (Jim), estimated duration 7 which further leads to 12. Analyze results (Jim), estimated duration 8 which eventually leads to 13. Prepare report (Jim), estimated duration 10. The required completion equals 130 working days."/>
          <p:cNvPicPr>
            <a:picLocks noGrp="1" noChangeAspect="1" noChangeArrowheads="1"/>
          </p:cNvPicPr>
          <p:nvPr>
            <p:ph idx="10"/>
          </p:nvPr>
        </p:nvPicPr>
        <p:blipFill>
          <a:blip r:embed="rId3">
            <a:extLst>
              <a:ext uri="{28A0092B-C50C-407E-A947-70E740481C1C}">
                <a14:useLocalDpi xmlns:a14="http://schemas.microsoft.com/office/drawing/2010/main" val="0"/>
              </a:ext>
            </a:extLst>
          </a:blip>
          <a:srcRect/>
          <a:stretch>
            <a:fillRect/>
          </a:stretch>
        </p:blipFill>
        <p:spPr bwMode="auto">
          <a:xfrm>
            <a:off x="960648" y="3264383"/>
            <a:ext cx="7497552" cy="2831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9227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altLang="en-US" dirty="0"/>
              <a:t>Bar Chart Format</a:t>
            </a:r>
            <a:endParaRPr lang="en-US" dirty="0"/>
          </a:p>
        </p:txBody>
      </p:sp>
      <p:sp>
        <p:nvSpPr>
          <p:cNvPr id="6" name="Content Placeholder 2"/>
          <p:cNvSpPr>
            <a:spLocks noGrp="1"/>
          </p:cNvSpPr>
          <p:nvPr>
            <p:ph sz="half" idx="1"/>
          </p:nvPr>
        </p:nvSpPr>
        <p:spPr/>
        <p:txBody>
          <a:bodyPr/>
          <a:lstStyle/>
          <a:p>
            <a:pPr eaLnBrk="1" hangingPunct="1">
              <a:buFont typeface="Arial" charset="0"/>
              <a:buChar char="•"/>
            </a:pPr>
            <a:r>
              <a:rPr lang="en-US" altLang="en-US" sz="2400" dirty="0"/>
              <a:t>Gantt chart tool for planning and scheduling</a:t>
            </a:r>
          </a:p>
          <a:p>
            <a:pPr eaLnBrk="1" hangingPunct="1">
              <a:buFont typeface="Arial" charset="0"/>
              <a:buChar char="•"/>
            </a:pPr>
            <a:r>
              <a:rPr lang="en-US" altLang="en-US" sz="2400" dirty="0"/>
              <a:t>Activities on side</a:t>
            </a:r>
          </a:p>
          <a:p>
            <a:pPr eaLnBrk="1" hangingPunct="1">
              <a:buFont typeface="Arial" charset="0"/>
              <a:buChar char="•"/>
            </a:pPr>
            <a:r>
              <a:rPr lang="en-US" altLang="en-US" sz="2400" dirty="0"/>
              <a:t>Time scale on top or bottom</a:t>
            </a:r>
          </a:p>
          <a:p>
            <a:pPr eaLnBrk="1" hangingPunct="1">
              <a:buFont typeface="Arial" charset="0"/>
              <a:buChar char="•"/>
            </a:pPr>
            <a:r>
              <a:rPr lang="en-US" altLang="en-US" sz="2400" dirty="0"/>
              <a:t>Estimated duration in bars</a:t>
            </a:r>
          </a:p>
          <a:p>
            <a:pPr eaLnBrk="1" hangingPunct="1">
              <a:buFont typeface="Arial" charset="0"/>
              <a:buChar char="•"/>
            </a:pPr>
            <a:r>
              <a:rPr lang="en-US" altLang="en-US" sz="2400" dirty="0"/>
              <a:t>Automatically generated in software systems</a:t>
            </a:r>
          </a:p>
          <a:p>
            <a:pPr eaLnBrk="1" hangingPunct="1">
              <a:buFont typeface="Arial" charset="0"/>
              <a:buChar char="•"/>
            </a:pPr>
            <a:r>
              <a:rPr lang="en-US" altLang="en-US" sz="2400" dirty="0"/>
              <a:t>Can show relationships between </a:t>
            </a:r>
            <a:r>
              <a:rPr lang="en-US" altLang="en-US" sz="2400" dirty="0" smtClean="0"/>
              <a:t>activities</a:t>
            </a:r>
            <a:endParaRPr lang="en-US" altLang="en-US" sz="2400" dirty="0"/>
          </a:p>
        </p:txBody>
      </p:sp>
      <p:pic>
        <p:nvPicPr>
          <p:cNvPr id="29698" name="Picture 3" descr="A table shows bar chart for consumer market study project.&#10;&#10;The table shows columns for activity, person responsible, estim. Dur., and numbers 0 to 140 in increments of 10. The bar chart shows horizontal bar for duration for each activity. The activity, person responsible and estimated duration are identify target consumers, Susan, and 3 days, develop draft questionnaire, Susan, and 10 days, pilot-test questionnaire, Susan, and 20 days, review comments and finalize questionnaire, Susan, and 5 days, prepare mailing labels, Steve, and 2 days, print questionnaire, Steve, and 10 days, develop data analysis software, Andy, and 12 days, develop software test data, Susan, and 2 days, mail questionnaire and get responses, Steve, and 65 days, test software, Andy, and 5 days, input response data, Jim, and 7 days, analyze results, Jim, and 8 days, prepare report, Jim, and 10 days respectively."/>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649890" y="2286000"/>
            <a:ext cx="4189310" cy="293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673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733800" cy="1143000"/>
          </a:xfrm>
        </p:spPr>
        <p:txBody>
          <a:bodyPr/>
          <a:lstStyle/>
          <a:p>
            <a:r>
              <a:rPr lang="en-US" altLang="en-US" dirty="0"/>
              <a:t>Project Control Process</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Meetings occur regularly</a:t>
            </a:r>
          </a:p>
          <a:p>
            <a:pPr eaLnBrk="1" hangingPunct="1">
              <a:buFont typeface="Arial" charset="0"/>
              <a:buChar char="•"/>
            </a:pPr>
            <a:r>
              <a:rPr lang="en-US" altLang="en-US" sz="2600" dirty="0"/>
              <a:t>Gather data on actual performance</a:t>
            </a:r>
          </a:p>
          <a:p>
            <a:pPr eaLnBrk="1" hangingPunct="1">
              <a:buFont typeface="Arial" charset="0"/>
              <a:buChar char="•"/>
            </a:pPr>
            <a:r>
              <a:rPr lang="en-US" altLang="en-US" sz="2600" dirty="0"/>
              <a:t>Record changes</a:t>
            </a:r>
          </a:p>
          <a:p>
            <a:pPr eaLnBrk="1" hangingPunct="1">
              <a:buFont typeface="Arial" charset="0"/>
              <a:buChar char="•"/>
            </a:pPr>
            <a:r>
              <a:rPr lang="en-US" altLang="en-US" sz="2600" dirty="0"/>
              <a:t>Monitor </a:t>
            </a:r>
            <a:r>
              <a:rPr lang="en-US" altLang="en-US" sz="2600" dirty="0" smtClean="0"/>
              <a:t>progress</a:t>
            </a:r>
            <a:endParaRPr lang="en-US" altLang="en-US" sz="2600" dirty="0"/>
          </a:p>
        </p:txBody>
      </p:sp>
      <p:pic>
        <p:nvPicPr>
          <p:cNvPr id="30722" name="Picture 3" descr="A flow chart shows the project control process.&#10;&#10;The flow charts with “Establish baseline plan (scope, schedule, budget)” at the top followed by “Perform project,” and “During each report period.” During each report period leads to “Collect data on actual performance (schedule, costs)” and “Incorporate changes into project plan (scope, schedule, budget). These two steps together lead to “Calculate updated project schedule, budget, and forecasts” which leads to “Analyze current status compared to plan (schedule, budget).” This steps leads to decision box “Are corrective actions needed?” If yes, lead to step “Identify corrective actions and incorporate associated changes” and go back to “Calculate updated project schedule, budget, and forecasts.” If no, go to “Wait until next report period” and go back to “During each report period time.”"/>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95795" y="457200"/>
            <a:ext cx="4230771" cy="576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9678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Effects of Actual Schedule Performance</a:t>
            </a:r>
            <a:endParaRPr lang="en-US" dirty="0"/>
          </a:p>
        </p:txBody>
      </p:sp>
      <p:sp>
        <p:nvSpPr>
          <p:cNvPr id="3" name="Content Placeholder 2"/>
          <p:cNvSpPr>
            <a:spLocks noGrp="1"/>
          </p:cNvSpPr>
          <p:nvPr>
            <p:ph sz="half" idx="1"/>
          </p:nvPr>
        </p:nvSpPr>
        <p:spPr/>
        <p:txBody>
          <a:bodyPr/>
          <a:lstStyle/>
          <a:p>
            <a:pPr eaLnBrk="1" hangingPunct="1">
              <a:buFont typeface="Arial" charset="0"/>
              <a:buChar char="•"/>
            </a:pPr>
            <a:r>
              <a:rPr lang="en-US" altLang="en-US" sz="2600" dirty="0"/>
              <a:t>Part (a)  Total slack = +5</a:t>
            </a:r>
          </a:p>
          <a:p>
            <a:pPr eaLnBrk="1" hangingPunct="1">
              <a:buFontTx/>
              <a:buBlip>
                <a:blip r:embed="rId3"/>
              </a:buBlip>
            </a:pPr>
            <a:endParaRPr lang="en-US" altLang="en-US" sz="2600" dirty="0"/>
          </a:p>
          <a:p>
            <a:pPr eaLnBrk="1" hangingPunct="1">
              <a:buFontTx/>
              <a:buBlip>
                <a:blip r:embed="rId3"/>
              </a:buBlip>
            </a:pPr>
            <a:endParaRPr lang="en-US" altLang="en-US" sz="2600" dirty="0"/>
          </a:p>
          <a:p>
            <a:pPr eaLnBrk="1" hangingPunct="1">
              <a:buFontTx/>
              <a:buBlip>
                <a:blip r:embed="rId3"/>
              </a:buBlip>
            </a:pPr>
            <a:endParaRPr lang="en-US" altLang="en-US" sz="2600" dirty="0"/>
          </a:p>
          <a:p>
            <a:pPr eaLnBrk="1" hangingPunct="1">
              <a:buFontTx/>
              <a:buBlip>
                <a:blip r:embed="rId3"/>
              </a:buBlip>
            </a:pPr>
            <a:endParaRPr lang="en-US" altLang="en-US" sz="2600" dirty="0"/>
          </a:p>
          <a:p>
            <a:pPr eaLnBrk="1" hangingPunct="1">
              <a:buFontTx/>
              <a:buBlip>
                <a:blip r:embed="rId3"/>
              </a:buBlip>
            </a:pPr>
            <a:endParaRPr lang="en-US" altLang="en-US" sz="2600" dirty="0"/>
          </a:p>
          <a:p>
            <a:pPr eaLnBrk="1" hangingPunct="1">
              <a:buFontTx/>
              <a:buBlip>
                <a:blip r:embed="rId3"/>
              </a:buBlip>
            </a:pPr>
            <a:endParaRPr lang="en-US" altLang="en-US" sz="2600" dirty="0"/>
          </a:p>
          <a:p>
            <a:pPr marL="0" indent="0" eaLnBrk="1" hangingPunct="1">
              <a:buNone/>
            </a:pPr>
            <a:endParaRPr lang="en-US" altLang="en-US" sz="2600" dirty="0"/>
          </a:p>
          <a:p>
            <a:pPr eaLnBrk="1" hangingPunct="1">
              <a:buFont typeface="Arial" charset="0"/>
              <a:buChar char="•"/>
            </a:pPr>
            <a:r>
              <a:rPr lang="en-US" altLang="en-US" sz="2600" dirty="0"/>
              <a:t>Part (b) Total slack = +2</a:t>
            </a:r>
          </a:p>
        </p:txBody>
      </p:sp>
      <p:pic>
        <p:nvPicPr>
          <p:cNvPr id="31746" name="Picture 3" descr="A diagram shows the effect of actual finish times.&#10;&#10;The diagram has two rows. The top row shows start as 0, with sequence of activities as 1. Remove old wallpaper, estimated time 7, 2. Patch walls, estimated time 5, and 3. Put up new wallpaper. Required completion equals 20 days. The second row shows activity 1 crossed out indicating completed activities. Start 0 is removed and the arrow from first activity to second activity is labeled “AF equals 10.”"/>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1139298" y="2209800"/>
            <a:ext cx="6865405"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3715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Incorporate Changes into Schedule </a:t>
            </a:r>
            <a:endParaRPr lang="en-US" dirty="0"/>
          </a:p>
        </p:txBody>
      </p:sp>
      <p:sp>
        <p:nvSpPr>
          <p:cNvPr id="5" name="Content Placeholder 2"/>
          <p:cNvSpPr>
            <a:spLocks noGrp="1"/>
          </p:cNvSpPr>
          <p:nvPr>
            <p:ph idx="1"/>
          </p:nvPr>
        </p:nvSpPr>
        <p:spPr/>
        <p:txBody>
          <a:bodyPr/>
          <a:lstStyle/>
          <a:p>
            <a:pPr eaLnBrk="1" hangingPunct="1"/>
            <a:r>
              <a:rPr lang="en-US" altLang="en-US" dirty="0"/>
              <a:t>Changes may impact the schedule</a:t>
            </a:r>
          </a:p>
          <a:p>
            <a:pPr lvl="1" eaLnBrk="1" hangingPunct="1"/>
            <a:r>
              <a:rPr lang="en-US" altLang="en-US" dirty="0"/>
              <a:t>Initiated by customer or project team</a:t>
            </a:r>
          </a:p>
          <a:p>
            <a:pPr lvl="1" eaLnBrk="1" hangingPunct="1"/>
            <a:r>
              <a:rPr lang="en-US" altLang="en-US" dirty="0"/>
              <a:t>Result from unanticipated occurrence</a:t>
            </a:r>
          </a:p>
          <a:p>
            <a:pPr eaLnBrk="1" hangingPunct="1"/>
            <a:r>
              <a:rPr lang="en-US" altLang="en-US" dirty="0"/>
              <a:t>Early change may have less impact than later change</a:t>
            </a:r>
          </a:p>
          <a:p>
            <a:pPr eaLnBrk="1" hangingPunct="1"/>
            <a:r>
              <a:rPr lang="en-US" altLang="en-US" dirty="0"/>
              <a:t>Manage requested changes</a:t>
            </a:r>
          </a:p>
          <a:p>
            <a:pPr lvl="1" eaLnBrk="1" hangingPunct="1"/>
            <a:r>
              <a:rPr lang="en-US" altLang="en-US" dirty="0"/>
              <a:t>Estimate impact</a:t>
            </a:r>
          </a:p>
          <a:p>
            <a:pPr lvl="1" eaLnBrk="1" hangingPunct="1"/>
            <a:r>
              <a:rPr lang="en-US" altLang="en-US" dirty="0"/>
              <a:t>Obtain customer approval</a:t>
            </a:r>
          </a:p>
          <a:p>
            <a:pPr lvl="1" eaLnBrk="1" hangingPunct="1"/>
            <a:r>
              <a:rPr lang="en-US" altLang="en-US" dirty="0"/>
              <a:t>Revise project plan, schedule, and costs</a:t>
            </a:r>
          </a:p>
        </p:txBody>
      </p:sp>
    </p:spTree>
    <p:extLst>
      <p:ext uri="{BB962C8B-B14F-4D97-AF65-F5344CB8AC3E}">
        <p14:creationId xmlns:p14="http://schemas.microsoft.com/office/powerpoint/2010/main" val="3406389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Update Project Schedule </a:t>
            </a:r>
            <a:endParaRPr lang="en-US" dirty="0"/>
          </a:p>
        </p:txBody>
      </p:sp>
      <p:sp>
        <p:nvSpPr>
          <p:cNvPr id="3" name="Content Placeholder 2"/>
          <p:cNvSpPr>
            <a:spLocks noGrp="1"/>
          </p:cNvSpPr>
          <p:nvPr>
            <p:ph idx="1"/>
          </p:nvPr>
        </p:nvSpPr>
        <p:spPr/>
        <p:txBody>
          <a:bodyPr/>
          <a:lstStyle/>
          <a:p>
            <a:pPr eaLnBrk="1" hangingPunct="1"/>
            <a:r>
              <a:rPr lang="en-US" altLang="en-US" dirty="0"/>
              <a:t>Generate forecasts for project finish</a:t>
            </a:r>
          </a:p>
          <a:p>
            <a:pPr lvl="1" eaLnBrk="1" hangingPunct="1"/>
            <a:r>
              <a:rPr lang="en-US" altLang="en-US" dirty="0"/>
              <a:t>Use actual finish dates of completed activities</a:t>
            </a:r>
          </a:p>
          <a:p>
            <a:pPr lvl="1" eaLnBrk="1" hangingPunct="1"/>
            <a:r>
              <a:rPr lang="en-US" altLang="en-US" dirty="0"/>
              <a:t>Enter project changes</a:t>
            </a:r>
          </a:p>
          <a:p>
            <a:pPr lvl="1" eaLnBrk="1" hangingPunct="1"/>
            <a:r>
              <a:rPr lang="en-US" altLang="en-US" dirty="0"/>
              <a:t>Update project schedule</a:t>
            </a:r>
          </a:p>
          <a:p>
            <a:pPr eaLnBrk="1" hangingPunct="1"/>
            <a:r>
              <a:rPr lang="en-US" altLang="en-US" dirty="0"/>
              <a:t>Determine if any changes occur in critical path</a:t>
            </a:r>
          </a:p>
        </p:txBody>
      </p:sp>
    </p:spTree>
    <p:extLst>
      <p:ext uri="{BB962C8B-B14F-4D97-AF65-F5344CB8AC3E}">
        <p14:creationId xmlns:p14="http://schemas.microsoft.com/office/powerpoint/2010/main" val="3887399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Control Schedule</a:t>
            </a:r>
            <a:endParaRPr lang="en-US" dirty="0"/>
          </a:p>
        </p:txBody>
      </p:sp>
      <p:sp>
        <p:nvSpPr>
          <p:cNvPr id="5" name="Content Placeholder 2"/>
          <p:cNvSpPr>
            <a:spLocks noGrp="1"/>
          </p:cNvSpPr>
          <p:nvPr>
            <p:ph idx="1"/>
          </p:nvPr>
        </p:nvSpPr>
        <p:spPr>
          <a:xfrm>
            <a:off x="457200" y="1600201"/>
            <a:ext cx="3352800" cy="457199"/>
          </a:xfrm>
        </p:spPr>
        <p:txBody>
          <a:bodyPr/>
          <a:lstStyle/>
          <a:p>
            <a:pPr marL="0" indent="0" eaLnBrk="1" hangingPunct="1">
              <a:buNone/>
            </a:pPr>
            <a:r>
              <a:rPr lang="en-US" altLang="en-US" sz="2400" b="1" dirty="0">
                <a:solidFill>
                  <a:srgbClr val="006E96"/>
                </a:solidFill>
              </a:rPr>
              <a:t>Schedule Control Steps</a:t>
            </a:r>
          </a:p>
        </p:txBody>
      </p:sp>
      <p:sp>
        <p:nvSpPr>
          <p:cNvPr id="6" name="Content Placeholder 3"/>
          <p:cNvSpPr>
            <a:spLocks noGrp="1"/>
          </p:cNvSpPr>
          <p:nvPr>
            <p:ph idx="10"/>
          </p:nvPr>
        </p:nvSpPr>
        <p:spPr>
          <a:xfrm>
            <a:off x="457200" y="1981200"/>
            <a:ext cx="4023360" cy="4191000"/>
          </a:xfrm>
        </p:spPr>
        <p:txBody>
          <a:bodyPr/>
          <a:lstStyle/>
          <a:p>
            <a:pPr marL="514350" lvl="0" indent="-514350" eaLnBrk="1" hangingPunct="1">
              <a:spcBef>
                <a:spcPts val="300"/>
              </a:spcBef>
              <a:buFont typeface="+mj-lt"/>
              <a:buAutoNum type="arabicPeriod"/>
              <a:defRPr/>
            </a:pPr>
            <a:r>
              <a:rPr lang="en-US" sz="2400" dirty="0">
                <a:solidFill>
                  <a:prstClr val="black"/>
                </a:solidFill>
              </a:rPr>
              <a:t>Analyze the schedule for needed corrective action</a:t>
            </a:r>
          </a:p>
          <a:p>
            <a:pPr marL="514350" lvl="0" indent="-514350" eaLnBrk="1" hangingPunct="1">
              <a:spcBef>
                <a:spcPts val="300"/>
              </a:spcBef>
              <a:buFont typeface="+mj-lt"/>
              <a:buAutoNum type="arabicPeriod"/>
              <a:defRPr/>
            </a:pPr>
            <a:r>
              <a:rPr lang="en-US" sz="2400" dirty="0">
                <a:solidFill>
                  <a:prstClr val="black"/>
                </a:solidFill>
              </a:rPr>
              <a:t>Decide specific corrective actions to be taken</a:t>
            </a:r>
          </a:p>
          <a:p>
            <a:pPr marL="514350" lvl="0" indent="-514350" eaLnBrk="1" hangingPunct="1">
              <a:spcBef>
                <a:spcPts val="300"/>
              </a:spcBef>
              <a:buFont typeface="+mj-lt"/>
              <a:buAutoNum type="arabicPeriod"/>
              <a:defRPr/>
            </a:pPr>
            <a:r>
              <a:rPr lang="en-US" sz="2400" dirty="0">
                <a:solidFill>
                  <a:prstClr val="black"/>
                </a:solidFill>
              </a:rPr>
              <a:t>Revise the plan to incorporate corrective actions</a:t>
            </a:r>
          </a:p>
          <a:p>
            <a:pPr marL="514350" lvl="0" indent="-514350" eaLnBrk="1" hangingPunct="1">
              <a:spcBef>
                <a:spcPts val="300"/>
              </a:spcBef>
              <a:buFont typeface="+mj-lt"/>
              <a:buAutoNum type="arabicPeriod"/>
              <a:defRPr/>
            </a:pPr>
            <a:r>
              <a:rPr lang="en-US" sz="2400" dirty="0">
                <a:solidFill>
                  <a:prstClr val="black"/>
                </a:solidFill>
              </a:rPr>
              <a:t>Recalculate the schedule to evaluate the effects of the planned corrective actions</a:t>
            </a:r>
          </a:p>
        </p:txBody>
      </p:sp>
      <p:sp>
        <p:nvSpPr>
          <p:cNvPr id="7" name="Content Placeholder 4"/>
          <p:cNvSpPr>
            <a:spLocks noGrp="1"/>
          </p:cNvSpPr>
          <p:nvPr>
            <p:ph idx="11"/>
          </p:nvPr>
        </p:nvSpPr>
        <p:spPr>
          <a:xfrm>
            <a:off x="4800600" y="1600201"/>
            <a:ext cx="2057400" cy="457200"/>
          </a:xfrm>
        </p:spPr>
        <p:txBody>
          <a:bodyPr/>
          <a:lstStyle/>
          <a:p>
            <a:pPr marL="0" lvl="0" indent="0" eaLnBrk="1" hangingPunct="1">
              <a:buNone/>
            </a:pPr>
            <a:r>
              <a:rPr lang="en-US" altLang="en-US" sz="2400" b="1" dirty="0">
                <a:solidFill>
                  <a:srgbClr val="006E96"/>
                </a:solidFill>
              </a:rPr>
              <a:t>Actions</a:t>
            </a:r>
          </a:p>
        </p:txBody>
      </p:sp>
      <p:sp>
        <p:nvSpPr>
          <p:cNvPr id="8" name="Content Placeholder 5"/>
          <p:cNvSpPr>
            <a:spLocks noGrp="1"/>
          </p:cNvSpPr>
          <p:nvPr>
            <p:ph idx="12"/>
          </p:nvPr>
        </p:nvSpPr>
        <p:spPr>
          <a:xfrm>
            <a:off x="4800600" y="1981200"/>
            <a:ext cx="4191000" cy="4038600"/>
          </a:xfrm>
        </p:spPr>
        <p:txBody>
          <a:bodyPr/>
          <a:lstStyle/>
          <a:p>
            <a:pPr eaLnBrk="1" hangingPunct="1">
              <a:buFont typeface="Arial" charset="0"/>
              <a:buChar char="•"/>
            </a:pPr>
            <a:r>
              <a:rPr lang="en-US" altLang="en-US" sz="2400" dirty="0"/>
              <a:t>Repeat steps if not acceptable results</a:t>
            </a:r>
          </a:p>
          <a:p>
            <a:pPr eaLnBrk="1" hangingPunct="1">
              <a:buFont typeface="Arial" charset="0"/>
              <a:buChar char="•"/>
            </a:pPr>
            <a:r>
              <a:rPr lang="en-US" altLang="en-US" sz="2400" dirty="0"/>
              <a:t>Apply efforts to paths with negative slack</a:t>
            </a:r>
          </a:p>
          <a:p>
            <a:pPr lvl="1" eaLnBrk="1" hangingPunct="1">
              <a:buFont typeface="Arial" charset="0"/>
              <a:buChar char="•"/>
            </a:pPr>
            <a:r>
              <a:rPr lang="en-US" altLang="en-US" sz="2000" dirty="0"/>
              <a:t>Near-term activities</a:t>
            </a:r>
          </a:p>
          <a:p>
            <a:pPr lvl="1" eaLnBrk="1" hangingPunct="1">
              <a:buFont typeface="Arial" charset="0"/>
              <a:buChar char="•"/>
            </a:pPr>
            <a:r>
              <a:rPr lang="en-US" altLang="en-US" sz="2000" dirty="0"/>
              <a:t>Long estimated durations</a:t>
            </a:r>
          </a:p>
          <a:p>
            <a:pPr eaLnBrk="1" hangingPunct="1">
              <a:buFont typeface="Arial" charset="0"/>
              <a:buChar char="•"/>
            </a:pPr>
            <a:r>
              <a:rPr lang="en-US" altLang="en-US" sz="2400" dirty="0"/>
              <a:t>Change may shift critical path</a:t>
            </a:r>
          </a:p>
          <a:p>
            <a:pPr eaLnBrk="1" hangingPunct="1">
              <a:buFont typeface="Arial" charset="0"/>
              <a:buChar char="•"/>
            </a:pPr>
            <a:r>
              <a:rPr lang="en-US" altLang="en-US" sz="2400" dirty="0"/>
              <a:t>Trade-off of costs and scope</a:t>
            </a:r>
          </a:p>
        </p:txBody>
      </p:sp>
    </p:spTree>
    <p:extLst>
      <p:ext uri="{BB962C8B-B14F-4D97-AF65-F5344CB8AC3E}">
        <p14:creationId xmlns:p14="http://schemas.microsoft.com/office/powerpoint/2010/main" val="2163678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Scheduling </a:t>
            </a:r>
            <a:br>
              <a:rPr lang="en-US" altLang="en-US" dirty="0"/>
            </a:br>
            <a:r>
              <a:rPr lang="en-US" altLang="en-US" dirty="0"/>
              <a:t>for Information Systems Development</a:t>
            </a:r>
            <a:endParaRPr lang="en-US" dirty="0"/>
          </a:p>
        </p:txBody>
      </p:sp>
      <p:sp>
        <p:nvSpPr>
          <p:cNvPr id="3" name="Content Placeholder 2"/>
          <p:cNvSpPr>
            <a:spLocks noGrp="1"/>
          </p:cNvSpPr>
          <p:nvPr>
            <p:ph idx="1"/>
          </p:nvPr>
        </p:nvSpPr>
        <p:spPr/>
        <p:txBody>
          <a:bodyPr/>
          <a:lstStyle/>
          <a:p>
            <a:pPr eaLnBrk="1" hangingPunct="1"/>
            <a:r>
              <a:rPr lang="en-US" altLang="en-US" dirty="0"/>
              <a:t>Common problems </a:t>
            </a:r>
          </a:p>
          <a:p>
            <a:pPr lvl="1" eaLnBrk="1" hangingPunct="1"/>
            <a:r>
              <a:rPr lang="en-US" altLang="en-US" sz="2000" dirty="0"/>
              <a:t>Failure to identify all user requirements</a:t>
            </a:r>
          </a:p>
          <a:p>
            <a:pPr lvl="1" eaLnBrk="1" hangingPunct="1"/>
            <a:r>
              <a:rPr lang="en-US" altLang="en-US" sz="2000" dirty="0"/>
              <a:t>Failure to identify user requirements properly</a:t>
            </a:r>
          </a:p>
          <a:p>
            <a:pPr lvl="1" eaLnBrk="1" hangingPunct="1"/>
            <a:r>
              <a:rPr lang="en-US" altLang="en-US" sz="2000" dirty="0"/>
              <a:t>Continuing growth of project scope</a:t>
            </a:r>
          </a:p>
          <a:p>
            <a:pPr lvl="1" eaLnBrk="1" hangingPunct="1"/>
            <a:r>
              <a:rPr lang="en-US" altLang="en-US" sz="2000" dirty="0"/>
              <a:t>Underestimating learning curves for new software packages</a:t>
            </a:r>
          </a:p>
          <a:p>
            <a:pPr lvl="1" eaLnBrk="1" hangingPunct="1"/>
            <a:r>
              <a:rPr lang="en-US" altLang="en-US" sz="2000" dirty="0"/>
              <a:t>Incompatible hardware</a:t>
            </a:r>
          </a:p>
          <a:p>
            <a:pPr lvl="1" eaLnBrk="1" hangingPunct="1"/>
            <a:r>
              <a:rPr lang="en-US" altLang="en-US" sz="2000" dirty="0"/>
              <a:t>Logical design flaws</a:t>
            </a:r>
          </a:p>
          <a:p>
            <a:pPr lvl="1" eaLnBrk="1" hangingPunct="1"/>
            <a:r>
              <a:rPr lang="en-US" altLang="en-US" sz="2000" dirty="0"/>
              <a:t>Poor selection of software</a:t>
            </a:r>
          </a:p>
          <a:p>
            <a:pPr lvl="1" eaLnBrk="1" hangingPunct="1"/>
            <a:r>
              <a:rPr lang="en-US" altLang="en-US" sz="2000" dirty="0"/>
              <a:t>Failure to select the best design strategy</a:t>
            </a:r>
          </a:p>
          <a:p>
            <a:pPr lvl="1" eaLnBrk="1" hangingPunct="1"/>
            <a:r>
              <a:rPr lang="en-US" altLang="en-US" sz="2000" dirty="0"/>
              <a:t>Data incompatibility issues</a:t>
            </a:r>
          </a:p>
          <a:p>
            <a:pPr lvl="1" eaLnBrk="1" hangingPunct="1"/>
            <a:r>
              <a:rPr lang="en-US" altLang="en-US" sz="2000" dirty="0"/>
              <a:t>Failure to perform all phases of the </a:t>
            </a:r>
            <a:r>
              <a:rPr lang="en-US" altLang="en-US" sz="2000" dirty="0" smtClean="0"/>
              <a:t>SDLC</a:t>
            </a:r>
            <a:endParaRPr lang="en-US" altLang="en-US" sz="2000" dirty="0"/>
          </a:p>
        </p:txBody>
      </p:sp>
    </p:spTree>
    <p:extLst>
      <p:ext uri="{BB962C8B-B14F-4D97-AF65-F5344CB8AC3E}">
        <p14:creationId xmlns:p14="http://schemas.microsoft.com/office/powerpoint/2010/main" val="20762743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Example: Activities, Predecessors, Durations</a:t>
            </a:r>
            <a:endParaRPr lang="en-US" dirty="0"/>
          </a:p>
        </p:txBody>
      </p:sp>
      <p:pic>
        <p:nvPicPr>
          <p:cNvPr id="32770" name="Picture 2" descr="A table shows the list of activities in the first column, immediate predecessors in the second column, and estimated duration (days) in the third column."/>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95598" y="1066800"/>
            <a:ext cx="5305500" cy="51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05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Estimate Activity Resources</a:t>
            </a:r>
            <a:endParaRPr lang="en-US" dirty="0"/>
          </a:p>
        </p:txBody>
      </p:sp>
      <p:sp>
        <p:nvSpPr>
          <p:cNvPr id="5" name="Content Placeholder 2"/>
          <p:cNvSpPr>
            <a:spLocks noGrp="1"/>
          </p:cNvSpPr>
          <p:nvPr>
            <p:ph idx="1"/>
          </p:nvPr>
        </p:nvSpPr>
        <p:spPr/>
        <p:txBody>
          <a:bodyPr/>
          <a:lstStyle/>
          <a:p>
            <a:pPr eaLnBrk="1" hangingPunct="1"/>
            <a:r>
              <a:rPr lang="en-US" altLang="en-US" dirty="0"/>
              <a:t>Resources include</a:t>
            </a:r>
          </a:p>
          <a:p>
            <a:pPr lvl="1" eaLnBrk="1" hangingPunct="1"/>
            <a:r>
              <a:rPr lang="en-US" altLang="en-US" dirty="0"/>
              <a:t>People, materials, equipment, facilities</a:t>
            </a:r>
          </a:p>
          <a:p>
            <a:pPr eaLnBrk="1" hangingPunct="1"/>
            <a:r>
              <a:rPr lang="en-US" altLang="en-US" dirty="0"/>
              <a:t>Influence on the duration</a:t>
            </a:r>
          </a:p>
          <a:p>
            <a:pPr lvl="1" eaLnBrk="1" hangingPunct="1"/>
            <a:r>
              <a:rPr lang="en-US" altLang="en-US" dirty="0"/>
              <a:t>Availability of the resources</a:t>
            </a:r>
          </a:p>
          <a:p>
            <a:pPr lvl="1" eaLnBrk="1" hangingPunct="1"/>
            <a:r>
              <a:rPr lang="en-US" altLang="en-US" dirty="0"/>
              <a:t>Types of resources</a:t>
            </a:r>
          </a:p>
          <a:p>
            <a:pPr lvl="1" eaLnBrk="1" hangingPunct="1"/>
            <a:r>
              <a:rPr lang="en-US" altLang="en-US" dirty="0"/>
              <a:t>Sufficient quantities of resources for the activity durations</a:t>
            </a:r>
          </a:p>
          <a:p>
            <a:pPr lvl="1" eaLnBrk="1" hangingPunct="1"/>
            <a:r>
              <a:rPr lang="en-US" altLang="en-US" dirty="0"/>
              <a:t>Potential conflicts with other projects may cause</a:t>
            </a:r>
          </a:p>
          <a:p>
            <a:pPr eaLnBrk="1" hangingPunct="1"/>
            <a:r>
              <a:rPr lang="en-US" altLang="en-US" dirty="0"/>
              <a:t>Involve person with expertise in resource estimate</a:t>
            </a:r>
          </a:p>
          <a:p>
            <a:pPr eaLnBrk="1" hangingPunct="1"/>
            <a:r>
              <a:rPr lang="en-US" altLang="en-US" dirty="0"/>
              <a:t>Estimates influence costs</a:t>
            </a:r>
          </a:p>
        </p:txBody>
      </p:sp>
    </p:spTree>
    <p:extLst>
      <p:ext uri="{BB962C8B-B14F-4D97-AF65-F5344CB8AC3E}">
        <p14:creationId xmlns:p14="http://schemas.microsoft.com/office/powerpoint/2010/main" val="9345548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Example: ES and EF Times</a:t>
            </a:r>
            <a:endParaRPr lang="en-US" dirty="0"/>
          </a:p>
        </p:txBody>
      </p:sp>
      <p:pic>
        <p:nvPicPr>
          <p:cNvPr id="4" name="Picture 2" descr="A network diagram for web-based reporting system project with earliest start and finish time.&#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earliest start is written outside the box near top left corner and earliest finish is written outside the box near top right corner. The project start at 0, activity 1 as gather data, (Beth), estimated duration 3, earliest start 0, and earliest finish 3 and activity 2 as study feasibility, (Jack), estimated duration 4, earliest start 0, and earliest finish 4 together lead to activity 3 as prepare problem definition report, (Rose), estimated duration 1, earliest start 4, and earliest finish 5. Activity 3 leads individually to activity 4 as interview users, (Jim) estimated duration 5, earliest start 5, and earliest finish 10 and activity 5 as study existing system, (Steve), estimated duration 8, earliest start 5, and earliest finish 13. Activity 4 leads to activity 6 as define user requirements, (Jeff), estimated duration 5, earliest start 10, and earliest finish 15. Activity 6 and 5 together lead to activity 7 as prepare system analysis report (Jim), estimated duration 1, earliest start 15, and earliest finish 16. Activity 7 individually leads to activity 8 as input and output, (Tyler), estimated duration 8, earliest start 16, and earliest finish 24 and activity 9 as processing and database, (Joe), estimated duration 10, earliest start 16, and earliest finish 26. Activity 8 and 9 together lead to activity 10 as evaluation, (Cathy), estimated duration 2, earliest start 26, and earliest finish 28. Activity 10 leads to activity 11 as prepare system design report, (Sharon), estimated duration 2, earliest start 28, and earliest finish 30. Activity 11 individually leads to activity 12 as software development, (Hannah), estimated duration 15, earliest start 30, and earliest finish 45, activity 13 as Hardware development (Joe), estimated duration 10, earliest start 30, and earliest finish 40, and activity 14 as network development (Gerri), estimated duration 6, earliest start 30, and earliest finish 36. These three activities together lead to activity 15 as prepare system development report (Jack), estimated duration 2, earliest start 45, and earliest finish 47. Activity 15 leads to 16 as software testing (Maggie), estimated duration 6, earliest start 47, and earliest finish 53, activity 17 as hardware testing (Gene), estimated duration 4, earliest start 47, and earliest finish 51, and activity 18 as network testing (Greg), estimated duration 4, earliest start 47, and earliest finish 51. These three activities together lead to 19 as prepare testing report (Rose), estimated duration 1, earliest start 53, and earliest finish 54. Activity 19 further leads to 20 as training (Jim), estimated duration 4, earliest start 54, and earliest finish 58. and activity 21 as system conversion (Beth), estimated duration 2, earliest start 54, and earliest finish 56. These two activities together lead to activity 22 as prepare implementation report (Jack), estimated duration 1, earliest start 58, and earliest finish 59. Required completion equals 50 days."/>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 y="1981200"/>
            <a:ext cx="8961120" cy="3251575"/>
          </a:xfrm>
        </p:spPr>
      </p:pic>
    </p:spTree>
    <p:extLst>
      <p:ext uri="{BB962C8B-B14F-4D97-AF65-F5344CB8AC3E}">
        <p14:creationId xmlns:p14="http://schemas.microsoft.com/office/powerpoint/2010/main" val="1040864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Example: LS and LF Times</a:t>
            </a:r>
            <a:endParaRPr lang="en-US" dirty="0"/>
          </a:p>
        </p:txBody>
      </p:sp>
      <p:pic>
        <p:nvPicPr>
          <p:cNvPr id="33794" name="Picture 2" descr="A network diagram for web-based reporting system project with latest start and finish time.&#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earliest start is written outside the box near top left corner and earliest finish is written outside the box near top right corner. The latest start is written outside the box near bottom left corner and latest finish is written outside the box near bottom right corner. The project start at 0, activity 1 as gather data, (Beth), estimated duration 3, earliest start 0, earliest finish 3, latest start negative 8, and latest finish negative 5 and activity 2 as study feasibility, (Jack), estimated duration 4, earliest start 0, earliest finish 4, latest start negative 9, and latest finish negative 5 together lead to activity 3 as prepare problem definition report, (Rose), estimated duration 1, earliest start 4, earliest finish 5, latest start negative 5, and latest finish negative 4. Activity 3 leads individually to activity 4 as interview users, (Jim) estimated duration 5, earliest start 5, earliest finish 10, latest start negative 4, and latest finish 1 and activity 5 as study existing system, (Steve), estimated duration 8, earliest start 5, earliest finish 13, latest start negative 2, and latest finish 6. Activity 4 leads to activity 6 as define user requirements, (Jeff), estimated duration 5, earliest start 10, earliest finish 15, latest start 1, and latest finish 6. Activity 6 and 5 together lead to activity 7 as prepare system analysis report (Jim), estimated duration 1, earliest start 15, earliest finish 16, latest start 6, and latest finish 7. Activity 7 individually leads to activity 8 as input and output, (Tyler), estimated duration 8, earliest start 16, earliest finish 24, latest start 9, and latest finish 17 and activity 9 as processing and database, (Joe), estimated duration 10, earliest start 16, earliest finish 26, latest start 7, and latest finish 17. Activity 8 and 9 together lead to activity 10 as evaluation, (Cathy), estimated duration 2, earliest start 26, earliest finish 28, latest start 17, and latest finish 19. Activity 10 leads to activity 11 as prepare system design report, (Sharon), estimated duration 2, earliest start 28, earliest finish 30, latest start 19, and latest finish 21. Activity 11 individually leads to activity 12 as software development, (Hannah), estimated duration 15, earliest start 30, earliest finish 45, latest start 21, and latest finish 36, activity 13 as Hardware development (Joe), estimated duration 10, earliest start 30, earliest finish 40, latest start 40, and latest finish 44, and activity 14 as network development (Gerri), estimated duration 6, earliest start 30, earliest finish 36, latest start 30, and latest finish 36. These three activities together lead to activity 15 as prepare system development report (Jack), estimated duration 2, earliest start 45, earliest finish 47, latest start 36, and latest finish 38. Activity 15 leads to 16 as software testing (Maggie), estimated duration 6, earliest start 47, earliest finish 53, latest start 38, and latest finish 44, activity 17 as hardware testing (Gene), estimated duration 4, earliest start 47, earliest finish 51, latest start 40, and latest finish 44, and activity 18 as network testing (Greg), estimated duration 4, earliest start 47, earliest finish 51, latest start 40, and latest finish 44. These three activities together lead to 19 as prepare testing report (Rose), estimated duration 1, earliest start 53, earliest finish 54, latest start 44, and latest finish 45. Activity 19 further leads to 20 as training (Jim), estimated duration 4, earliest start 54, earliest finish 58, latest start 45, and latest finish 49 and activity 21 as system conversion (Beth), estimated duration 2, earliest start 54, earliest finish 56, latest start 47, and latest finish 49. These two activities together lead to activity 22 as prepare implementation report (Jack), estimated duration 1, earliest start 58, earliest finish 59, latest start 49, and latest finish 50. Required completion equals 50 days."/>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 y="1981200"/>
            <a:ext cx="8961120" cy="338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13564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017520" cy="1143000"/>
          </a:xfrm>
        </p:spPr>
        <p:txBody>
          <a:bodyPr/>
          <a:lstStyle/>
          <a:p>
            <a:r>
              <a:rPr lang="en-US" altLang="en-US" dirty="0"/>
              <a:t>IS Example: </a:t>
            </a:r>
            <a:r>
              <a:rPr lang="en-US" altLang="en-US" dirty="0" smtClean="0"/>
              <a:t>Schedule </a:t>
            </a:r>
            <a:r>
              <a:rPr lang="en-US" altLang="en-US" dirty="0"/>
              <a:t>Table</a:t>
            </a:r>
            <a:endParaRPr lang="en-US" dirty="0"/>
          </a:p>
        </p:txBody>
      </p:sp>
      <p:pic>
        <p:nvPicPr>
          <p:cNvPr id="34818" name="Picture 2" descr="A chart shows the schedule for web-based reporting system project with earliest start and finish time.&#10;&#10;The chart has nine columns with the first column as activity which is further divided into two sub columns. The first sub column shows the activity number and the second shows the description. The next columns are Respon., Dur. Estim., earliest (sub columns start and finish), latest (sub columns start and finish), and total slack."/>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81394" y="381000"/>
            <a:ext cx="5314356" cy="5852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5226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Example: Critical Path</a:t>
            </a:r>
            <a:endParaRPr lang="en-US" dirty="0"/>
          </a:p>
        </p:txBody>
      </p:sp>
      <p:pic>
        <p:nvPicPr>
          <p:cNvPr id="35842" name="Picture 2" descr="A network diagram for web-based reporting system project with critical path highlighted.&#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earliest start is written outside the box near top left corner and earliest finish is written outside the box near top right corner. The latest start is written outside the box near bottom left corner and latest finish is written outside the box near bottom right corner. The project start at 0, activity 1 as gather data, (Beth), estimated duration 3, earliest start 0, earliest finish 3, latest start negative 8, and latest finish negative 5 and activity 2 as study feasibility, (Jack), estimated duration 4, earliest start 0, earliest finish 4, latest start negative 9, and latest finish negative 5 together lead to activity 3 as prepare problem definition report, (Rose), estimated duration 1, earliest start 4, earliest finish 5, latest start negative 5, and latest finish negative 4. Activity 3 leads individually to activity 4 as interview users, (Jim) estimated duration 5, earliest start 5, earliest finish 10, latest start negative 4, and latest finish 1 and activity 5 as study existing system, (Steve), estimated duration 8, earliest start 5, earliest finish 13, latest start negative 2, and latest finish 6. Activity 4 leads to activity 6 as define user requirements, (Jeff), estimated duration 5, earliest start 10, earliest finish 15, latest start 1, and latest finish 6. Activity 6 and 5 together lead to activity 7 as prepare system analysis report (Jim), estimated duration 1, earliest start 15, earliest finish 16, latest start 6, and latest finish 7. Activity 7 individually leads to activity 8 as input and output, (Tyler), estimated duration 8, earliest start 16, earliest finish 24, latest start 9, and latest finish 17 and activity 9 as processing and database, (Joe), estimated duration 10, earliest start 16, earliest finish 26, latest start 7, and latest finish 17. Activity 8 and 9 together lead to activity 10 as evaluation, (Cathy), estimated duration 2, earliest start 26, earliest finish 28, latest start 17, and latest finish 19. Activity 10 leads to activity 11 as prepare system design report, (Sharon), estimated duration 2, earliest start 28, earliest finish 30, latest start 19, and latest finish 21. Activity 11 individually leads to activity 12 as software development, (Hannah), estimated duration 15, earliest start 30, earliest finish 45, latest start 21, and latest finish 36, activity 13 as Hardware development (Joe), estimated duration 10, earliest start 30, earliest finish 40, latest start 40, and latest finish 44, and activity 14 as network development (Gerri), estimated duration 6, earliest start 30, earliest finish 36, latest start 30, and latest finish 36. These three activities together lead to activity 15 as prepare system development report (Jack), estimated duration 2, earliest start 45, earliest finish 47, latest start 36, and latest finish 38. Activity 15 leads to 16 as software testing (Maggie), estimated duration 6, earliest start 47, earliest finish 53, latest start 38, and latest finish 44, activity 17 as hardware testing (Gene), estimated duration 4, earliest start 47, earliest finish 51, latest start 40, and latest finish 44, and activity 18 as network testing (Greg), estimated duration 4, earliest start 47, earliest finish 51, latest start 40, and latest finish 44. These three activities together lead to 19 as prepare testing report (Rose), estimated duration 1, earliest start 53, earliest finish 54, latest start 44, and latest finish 45. Activity 19 further leads to 20 as training (Jim), estimated duration 4, earliest start 54, earliest finish 58, latest start 45, and latest finish 49 and activity 21 as system conversion (Beth), estimated duration 2, earliest start 54, earliest finish 56, latest start 47, and latest finish 49. These two activities together lead to activity 22 as prepare implementation report (Jack), estimated duration 1, earliest start 58, earliest finish 59, latest start 49, and latest finish 50. Required completion equals 50 days. The critical path leads through activities 2, 3, 4, 6, 7, 10, 11, 12, 15, 16, 19, 20, and 2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 y="1828800"/>
            <a:ext cx="8961120" cy="333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734563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IS Example: Updated Network Diagram</a:t>
            </a:r>
            <a:endParaRPr lang="en-US" dirty="0"/>
          </a:p>
        </p:txBody>
      </p:sp>
      <p:pic>
        <p:nvPicPr>
          <p:cNvPr id="37890" name="Picture 2" descr="A network diagram for web-based reporting system project with incorporated actual progress and changes.&#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project start at 0, activity 1 as gather data, (Beth), and estimated duration 3 and activity 2 as study feasibility, (Jack), and estimated duration 4 together lead to activity 3 as prepare problem definition report, (Rose), and estimated duration 1. Activity 3 leads individually to activity 4 as interview users, (Jim) and estimated duration 5 and activity 5 as study existing system, (Steve), and estimated duration 8. Activity 4 leads to activity 6 as define user requirements, (Jeff), and estimated duration 5. Activity 6 and 5 together lead to activity 7 as prepare system analysis report (Jim), and estimated duration 1. Activity 7 individually leads to activity 8 as input and output, (Tyler), and estimated duration 8 and activity 9 as processing and database, (Joe), and estimated duration 10. Activity 8 and 9 together lead to activity 10 as evaluation, (Cathy), and estimated duration 2. Activity 10 leads to activity 11 as prepare system design report, (Sharon), and estimated duration 2. Activity 11 individually leads to activity 12 as software development, (Hannah), and estimated duration 15, activity 13 as hardware development (Joe), and estimated duration 10, and activity 14 as network development (Gerri), and estimated duration 6. These three activities together lead to activity 15 as prepare system development report (Jack), and estimated duration 2. Activity 15 leads to 16 as software testing (Maggie), and estimated duration 6, activity 17 as hardware testing (Gene), and estimated duration 4, earliest start 47, and activity 18 as network testing (Greg), and estimated duration 4. These three activities together lead to 19 as prepare testing report (Rose), and estimated duration 1. Activity 19 further leads to 20 as training (Jim), and estimated duration 4 and activity 21 as system conversion (Beth), and estimated duration 2. These two activities together lead to activity 22 as prepare implementation report (Jack), and estimated duration 1. Required completion equals 60 days. "/>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8686800" cy="286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0753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108960" cy="1706562"/>
          </a:xfrm>
        </p:spPr>
        <p:txBody>
          <a:bodyPr/>
          <a:lstStyle/>
          <a:p>
            <a:r>
              <a:rPr lang="en-US" altLang="en-US" dirty="0"/>
              <a:t>IS Example: Updated Schedule Table</a:t>
            </a:r>
            <a:endParaRPr lang="en-US" dirty="0"/>
          </a:p>
        </p:txBody>
      </p:sp>
      <p:pic>
        <p:nvPicPr>
          <p:cNvPr id="36866" name="Picture 2" descr="A chart shows the schedule for web-based reporting system project with earliest start and finish time.&#10;&#10;The chart has nine columns with the first column as activity which is further divided into two sub columns. The first sub column shows the activity number and the second shows the description. The next columns are Respon., Dur. Estim., earliest (sub columns start and finish), latest (sub columns start and finish), total slack, and actual finis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505200" y="381000"/>
            <a:ext cx="533399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5304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Project Management Information Systems</a:t>
            </a:r>
            <a:endParaRPr lang="en-US" dirty="0"/>
          </a:p>
        </p:txBody>
      </p:sp>
      <p:sp>
        <p:nvSpPr>
          <p:cNvPr id="3" name="Content Placeholder 2"/>
          <p:cNvSpPr>
            <a:spLocks noGrp="1"/>
          </p:cNvSpPr>
          <p:nvPr>
            <p:ph idx="1"/>
          </p:nvPr>
        </p:nvSpPr>
        <p:spPr/>
        <p:txBody>
          <a:bodyPr/>
          <a:lstStyle/>
          <a:p>
            <a:pPr eaLnBrk="1" hangingPunct="1"/>
            <a:r>
              <a:rPr lang="en-US" altLang="en-US" dirty="0"/>
              <a:t>Most systems perform scheduling functions </a:t>
            </a:r>
          </a:p>
          <a:p>
            <a:pPr eaLnBrk="1" hangingPunct="1"/>
            <a:r>
              <a:rPr lang="en-US" altLang="en-US" dirty="0"/>
              <a:t>Calculates at click of the mouse</a:t>
            </a:r>
          </a:p>
          <a:p>
            <a:pPr lvl="1" eaLnBrk="1" hangingPunct="1"/>
            <a:r>
              <a:rPr lang="en-US" altLang="en-US" dirty="0"/>
              <a:t>ES, EF, LS, and LF</a:t>
            </a:r>
          </a:p>
          <a:p>
            <a:pPr lvl="1" eaLnBrk="1" hangingPunct="1"/>
            <a:r>
              <a:rPr lang="en-US" altLang="en-US" dirty="0"/>
              <a:t>Total slack</a:t>
            </a:r>
          </a:p>
          <a:p>
            <a:pPr lvl="1" eaLnBrk="1" hangingPunct="1"/>
            <a:r>
              <a:rPr lang="en-US" altLang="en-US" dirty="0"/>
              <a:t>Critical path</a:t>
            </a:r>
          </a:p>
          <a:p>
            <a:pPr eaLnBrk="1" hangingPunct="1"/>
            <a:r>
              <a:rPr lang="en-US" altLang="en-US" dirty="0"/>
              <a:t>Perform control functions</a:t>
            </a:r>
          </a:p>
        </p:txBody>
      </p:sp>
    </p:spTree>
    <p:extLst>
      <p:ext uri="{BB962C8B-B14F-4D97-AF65-F5344CB8AC3E}">
        <p14:creationId xmlns:p14="http://schemas.microsoft.com/office/powerpoint/2010/main" val="719734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Agile Project Management</a:t>
            </a:r>
            <a:endParaRPr lang="en-US" dirty="0"/>
          </a:p>
        </p:txBody>
      </p:sp>
      <p:sp>
        <p:nvSpPr>
          <p:cNvPr id="5" name="Content Placeholder 2"/>
          <p:cNvSpPr>
            <a:spLocks noGrp="1"/>
          </p:cNvSpPr>
          <p:nvPr>
            <p:ph idx="1"/>
          </p:nvPr>
        </p:nvSpPr>
        <p:spPr>
          <a:xfrm>
            <a:off x="457200" y="1524001"/>
            <a:ext cx="4191000" cy="457200"/>
          </a:xfrm>
        </p:spPr>
        <p:txBody>
          <a:bodyPr/>
          <a:lstStyle/>
          <a:p>
            <a:pPr marL="0" indent="0" eaLnBrk="1" hangingPunct="1">
              <a:buNone/>
            </a:pPr>
            <a:r>
              <a:rPr lang="en-US" altLang="en-US" sz="2400" b="1" dirty="0">
                <a:solidFill>
                  <a:srgbClr val="006E96"/>
                </a:solidFill>
              </a:rPr>
              <a:t>Scrum approach participants</a:t>
            </a:r>
          </a:p>
        </p:txBody>
      </p:sp>
      <p:sp>
        <p:nvSpPr>
          <p:cNvPr id="6" name="Content Placeholder 3"/>
          <p:cNvSpPr>
            <a:spLocks noGrp="1"/>
          </p:cNvSpPr>
          <p:nvPr>
            <p:ph idx="10"/>
          </p:nvPr>
        </p:nvSpPr>
        <p:spPr>
          <a:xfrm>
            <a:off x="457200" y="2057400"/>
            <a:ext cx="3581400" cy="3733800"/>
          </a:xfrm>
        </p:spPr>
        <p:txBody>
          <a:bodyPr/>
          <a:lstStyle/>
          <a:p>
            <a:pPr lvl="0" eaLnBrk="1" hangingPunct="1">
              <a:buFont typeface="Arial" charset="0"/>
              <a:buChar char="•"/>
            </a:pPr>
            <a:r>
              <a:rPr lang="en-US" altLang="en-US" sz="2400" dirty="0">
                <a:solidFill>
                  <a:prstClr val="black"/>
                </a:solidFill>
              </a:rPr>
              <a:t>Product owner</a:t>
            </a:r>
          </a:p>
          <a:p>
            <a:pPr lvl="0" eaLnBrk="1" hangingPunct="1">
              <a:buFont typeface="Arial" charset="0"/>
              <a:buChar char="•"/>
            </a:pPr>
            <a:r>
              <a:rPr lang="en-US" altLang="en-US" sz="2400" dirty="0">
                <a:solidFill>
                  <a:prstClr val="black"/>
                </a:solidFill>
              </a:rPr>
              <a:t>Development team </a:t>
            </a:r>
          </a:p>
          <a:p>
            <a:pPr lvl="0" eaLnBrk="1" hangingPunct="1">
              <a:buFont typeface="Arial" charset="0"/>
              <a:buChar char="•"/>
            </a:pPr>
            <a:r>
              <a:rPr lang="en-US" altLang="en-US" sz="2400" dirty="0">
                <a:solidFill>
                  <a:prstClr val="black"/>
                </a:solidFill>
              </a:rPr>
              <a:t>Scrum master </a:t>
            </a:r>
          </a:p>
        </p:txBody>
      </p:sp>
      <p:sp>
        <p:nvSpPr>
          <p:cNvPr id="7" name="Content Placeholder 4"/>
          <p:cNvSpPr>
            <a:spLocks noGrp="1"/>
          </p:cNvSpPr>
          <p:nvPr>
            <p:ph idx="11"/>
          </p:nvPr>
        </p:nvSpPr>
        <p:spPr>
          <a:xfrm>
            <a:off x="5029200" y="1524000"/>
            <a:ext cx="3581400" cy="457200"/>
          </a:xfrm>
        </p:spPr>
        <p:txBody>
          <a:bodyPr/>
          <a:lstStyle/>
          <a:p>
            <a:pPr marL="0" lvl="0" indent="0" eaLnBrk="1" hangingPunct="1">
              <a:buNone/>
            </a:pPr>
            <a:r>
              <a:rPr lang="en-US" altLang="en-US" sz="2400" b="1" dirty="0">
                <a:solidFill>
                  <a:srgbClr val="006E96"/>
                </a:solidFill>
              </a:rPr>
              <a:t>Process includes</a:t>
            </a:r>
          </a:p>
        </p:txBody>
      </p:sp>
      <p:sp>
        <p:nvSpPr>
          <p:cNvPr id="8" name="Content Placeholder 5"/>
          <p:cNvSpPr>
            <a:spLocks noGrp="1"/>
          </p:cNvSpPr>
          <p:nvPr>
            <p:ph idx="12"/>
          </p:nvPr>
        </p:nvSpPr>
        <p:spPr>
          <a:xfrm>
            <a:off x="5029200" y="2057400"/>
            <a:ext cx="3657600" cy="3962400"/>
          </a:xfrm>
        </p:spPr>
        <p:txBody>
          <a:bodyPr/>
          <a:lstStyle/>
          <a:p>
            <a:pPr marL="457200" indent="-457200" eaLnBrk="1" hangingPunct="1">
              <a:buFont typeface="Calibri" pitchFamily="34" charset="0"/>
              <a:buAutoNum type="arabicPeriod"/>
            </a:pPr>
            <a:r>
              <a:rPr lang="en-US" altLang="en-US" sz="2400" dirty="0"/>
              <a:t>Establish and authorize</a:t>
            </a:r>
          </a:p>
          <a:p>
            <a:pPr marL="457200" indent="-457200" eaLnBrk="1" hangingPunct="1">
              <a:buFont typeface="Calibri" pitchFamily="34" charset="0"/>
              <a:buAutoNum type="arabicPeriod"/>
            </a:pPr>
            <a:r>
              <a:rPr lang="en-US" altLang="en-US" sz="2400" dirty="0"/>
              <a:t>Define requirements</a:t>
            </a:r>
          </a:p>
          <a:p>
            <a:pPr marL="457200" indent="-457200" eaLnBrk="1" hangingPunct="1">
              <a:buFont typeface="Calibri" pitchFamily="34" charset="0"/>
              <a:buAutoNum type="arabicPeriod"/>
            </a:pPr>
            <a:r>
              <a:rPr lang="en-US" altLang="en-US" sz="2400" dirty="0"/>
              <a:t>Conduct daily Scrum meetings</a:t>
            </a:r>
          </a:p>
          <a:p>
            <a:pPr marL="457200" indent="-457200" eaLnBrk="1" hangingPunct="1">
              <a:buFont typeface="Calibri" pitchFamily="34" charset="0"/>
              <a:buAutoNum type="arabicPeriod"/>
            </a:pPr>
            <a:r>
              <a:rPr lang="en-US" altLang="en-US" sz="2400" dirty="0"/>
              <a:t>Conduct sprint review meeting</a:t>
            </a:r>
          </a:p>
          <a:p>
            <a:pPr marL="457200" indent="-457200" eaLnBrk="1" hangingPunct="1">
              <a:buFont typeface="Calibri" pitchFamily="34" charset="0"/>
              <a:buAutoNum type="arabicPeriod"/>
            </a:pPr>
            <a:r>
              <a:rPr lang="en-US" altLang="en-US" sz="2400" dirty="0"/>
              <a:t>Conduct sprint retrospective meeting  </a:t>
            </a:r>
          </a:p>
        </p:txBody>
      </p:sp>
    </p:spTree>
    <p:extLst>
      <p:ext uri="{BB962C8B-B14F-4D97-AF65-F5344CB8AC3E}">
        <p14:creationId xmlns:p14="http://schemas.microsoft.com/office/powerpoint/2010/main" val="807835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Success Factors </a:t>
            </a:r>
            <a:endParaRPr lang="en-US" dirty="0"/>
          </a:p>
        </p:txBody>
      </p:sp>
      <p:sp>
        <p:nvSpPr>
          <p:cNvPr id="3" name="Content Placeholder 2"/>
          <p:cNvSpPr>
            <a:spLocks noGrp="1"/>
          </p:cNvSpPr>
          <p:nvPr>
            <p:ph idx="1"/>
          </p:nvPr>
        </p:nvSpPr>
        <p:spPr/>
        <p:txBody>
          <a:bodyPr/>
          <a:lstStyle/>
          <a:p>
            <a:pPr eaLnBrk="1" hangingPunct="1"/>
            <a:r>
              <a:rPr lang="en-US" altLang="en-US" sz="1600" dirty="0"/>
              <a:t>The </a:t>
            </a:r>
            <a:r>
              <a:rPr lang="en-US" altLang="en-US" sz="1600" b="1" dirty="0"/>
              <a:t>person</a:t>
            </a:r>
            <a:r>
              <a:rPr lang="en-US" altLang="en-US" sz="1600" dirty="0"/>
              <a:t> who will be </a:t>
            </a:r>
            <a:r>
              <a:rPr lang="en-US" altLang="en-US" sz="1600" b="1" dirty="0"/>
              <a:t>responsible</a:t>
            </a:r>
            <a:r>
              <a:rPr lang="en-US" altLang="en-US" sz="1600" dirty="0"/>
              <a:t> for performing the activity </a:t>
            </a:r>
            <a:r>
              <a:rPr lang="en-US" altLang="en-US" sz="1600" b="1" dirty="0"/>
              <a:t>should estimate </a:t>
            </a:r>
            <a:r>
              <a:rPr lang="en-US" altLang="en-US" sz="1600" dirty="0"/>
              <a:t>the duration for that activity. This generates commitment from the person.</a:t>
            </a:r>
          </a:p>
          <a:p>
            <a:pPr eaLnBrk="1" hangingPunct="1"/>
            <a:r>
              <a:rPr lang="en-US" altLang="en-US" sz="1600" dirty="0"/>
              <a:t>The estimated duration for an activity must be </a:t>
            </a:r>
            <a:r>
              <a:rPr lang="en-US" altLang="en-US" sz="1600" b="1" dirty="0"/>
              <a:t>based on the types and quantities </a:t>
            </a:r>
            <a:r>
              <a:rPr lang="en-US" altLang="en-US" sz="1600" dirty="0"/>
              <a:t>of resources required to perform the activity.</a:t>
            </a:r>
          </a:p>
          <a:p>
            <a:pPr eaLnBrk="1" hangingPunct="1"/>
            <a:r>
              <a:rPr lang="en-US" altLang="en-US" sz="1600" dirty="0"/>
              <a:t>Activity estimated durations should be </a:t>
            </a:r>
            <a:r>
              <a:rPr lang="en-US" altLang="en-US" sz="1600" b="1" dirty="0"/>
              <a:t>aggressive yet realistic</a:t>
            </a:r>
            <a:r>
              <a:rPr lang="en-US" altLang="en-US" sz="1600" dirty="0"/>
              <a:t>.</a:t>
            </a:r>
          </a:p>
          <a:p>
            <a:pPr eaLnBrk="1" hangingPunct="1"/>
            <a:r>
              <a:rPr lang="en-US" altLang="en-US" sz="1600" dirty="0"/>
              <a:t>Activities should not be longer in estimated duration than the </a:t>
            </a:r>
            <a:r>
              <a:rPr lang="en-US" altLang="en-US" sz="1600" b="1" dirty="0"/>
              <a:t>time intervals </a:t>
            </a:r>
            <a:r>
              <a:rPr lang="en-US" altLang="en-US" sz="1600" dirty="0"/>
              <a:t>at which the actual progress will be reviewed and compared to planned progress.</a:t>
            </a:r>
          </a:p>
          <a:p>
            <a:pPr eaLnBrk="1" hangingPunct="1"/>
            <a:r>
              <a:rPr lang="en-US" altLang="en-US" sz="1600" dirty="0"/>
              <a:t>Project management involves a </a:t>
            </a:r>
            <a:r>
              <a:rPr lang="en-US" altLang="en-US" sz="1600" b="1" dirty="0"/>
              <a:t>proactive approach </a:t>
            </a:r>
            <a:r>
              <a:rPr lang="en-US" altLang="en-US" sz="1600" dirty="0"/>
              <a:t>to controlling a project to ensure that the project objective is accomplished even when things do not go according to plan.</a:t>
            </a:r>
          </a:p>
          <a:p>
            <a:pPr eaLnBrk="1" hangingPunct="1"/>
            <a:r>
              <a:rPr lang="en-US" altLang="en-US" sz="1600" dirty="0"/>
              <a:t>Once the project starts, it is important to </a:t>
            </a:r>
            <a:r>
              <a:rPr lang="en-US" altLang="en-US" sz="1600" b="1" dirty="0"/>
              <a:t>monitor progress </a:t>
            </a:r>
            <a:r>
              <a:rPr lang="en-US" altLang="en-US" sz="1600" dirty="0"/>
              <a:t>to ensure that everything is going according to plan.</a:t>
            </a:r>
          </a:p>
          <a:p>
            <a:pPr eaLnBrk="1" hangingPunct="1"/>
            <a:r>
              <a:rPr lang="en-US" altLang="en-US" sz="1600" dirty="0"/>
              <a:t>The key to effective project control is </a:t>
            </a:r>
            <a:r>
              <a:rPr lang="en-US" altLang="en-US" sz="1600" b="1" dirty="0"/>
              <a:t>measuring actual progress and comparing it to planned progress </a:t>
            </a:r>
            <a:r>
              <a:rPr lang="en-US" altLang="en-US" sz="1600" dirty="0"/>
              <a:t>on a timely and regular basis and taking any needed corrective action immediately.</a:t>
            </a:r>
          </a:p>
          <a:p>
            <a:pPr eaLnBrk="1" hangingPunct="1"/>
            <a:r>
              <a:rPr lang="en-US" altLang="en-US" sz="1600" dirty="0"/>
              <a:t>The key to effective schedule control is to address any paths with </a:t>
            </a:r>
            <a:r>
              <a:rPr lang="en-US" altLang="en-US" sz="1600" b="1" dirty="0"/>
              <a:t>negative or deteriorating slack values aggressively</a:t>
            </a:r>
            <a:r>
              <a:rPr lang="en-US" altLang="en-US" sz="1600" dirty="0"/>
              <a:t> as soon as they are identified. A concentrated effort to accelerate project progress must be applied to these paths.</a:t>
            </a:r>
          </a:p>
        </p:txBody>
      </p:sp>
    </p:spTree>
    <p:extLst>
      <p:ext uri="{BB962C8B-B14F-4D97-AF65-F5344CB8AC3E}">
        <p14:creationId xmlns:p14="http://schemas.microsoft.com/office/powerpoint/2010/main" val="28916822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Critical Success Factors (continued) </a:t>
            </a:r>
            <a:endParaRPr lang="en-US" dirty="0"/>
          </a:p>
        </p:txBody>
      </p:sp>
      <p:sp>
        <p:nvSpPr>
          <p:cNvPr id="3" name="Content Placeholder 2"/>
          <p:cNvSpPr>
            <a:spLocks noGrp="1"/>
          </p:cNvSpPr>
          <p:nvPr>
            <p:ph idx="1"/>
          </p:nvPr>
        </p:nvSpPr>
        <p:spPr/>
        <p:txBody>
          <a:bodyPr/>
          <a:lstStyle/>
          <a:p>
            <a:pPr eaLnBrk="1" hangingPunct="1"/>
            <a:r>
              <a:rPr lang="en-US" altLang="en-US" sz="1600" dirty="0"/>
              <a:t>The amount of negative slack should </a:t>
            </a:r>
            <a:r>
              <a:rPr lang="en-US" altLang="en-US" sz="1600" b="1" dirty="0"/>
              <a:t>determine the priority </a:t>
            </a:r>
            <a:r>
              <a:rPr lang="en-US" altLang="en-US" sz="1600" dirty="0"/>
              <a:t>for applying these concentrated efforts.</a:t>
            </a:r>
          </a:p>
          <a:p>
            <a:pPr eaLnBrk="1" hangingPunct="1"/>
            <a:r>
              <a:rPr lang="en-US" altLang="en-US" sz="1600" dirty="0"/>
              <a:t>When attempting to reduce the duration of a path of activities that has negative slack</a:t>
            </a:r>
            <a:r>
              <a:rPr lang="en-US" altLang="en-US" sz="1600" b="1" dirty="0"/>
              <a:t>, focus on </a:t>
            </a:r>
            <a:r>
              <a:rPr lang="en-US" altLang="en-US" sz="1600" dirty="0"/>
              <a:t>activities that are </a:t>
            </a:r>
            <a:r>
              <a:rPr lang="en-US" altLang="en-US" sz="1600" b="1" dirty="0"/>
              <a:t>near term </a:t>
            </a:r>
            <a:r>
              <a:rPr lang="en-US" altLang="en-US" sz="1600" dirty="0"/>
              <a:t>and on activities that have </a:t>
            </a:r>
            <a:r>
              <a:rPr lang="en-US" altLang="en-US" sz="1600" b="1" dirty="0"/>
              <a:t>long estimated durations</a:t>
            </a:r>
            <a:r>
              <a:rPr lang="en-US" altLang="en-US" sz="1600" dirty="0"/>
              <a:t>.</a:t>
            </a:r>
          </a:p>
          <a:p>
            <a:pPr eaLnBrk="1" hangingPunct="1"/>
            <a:r>
              <a:rPr lang="en-US" altLang="en-US" sz="1600" b="1" dirty="0"/>
              <a:t>Addressing schedule problems early </a:t>
            </a:r>
            <a:r>
              <a:rPr lang="en-US" altLang="en-US" sz="1600" dirty="0"/>
              <a:t>will minimize the negative impact on scope and budget.</a:t>
            </a:r>
          </a:p>
          <a:p>
            <a:pPr eaLnBrk="1" hangingPunct="1"/>
            <a:r>
              <a:rPr lang="en-US" altLang="en-US" sz="1600" dirty="0"/>
              <a:t>If a project falls too far behind, </a:t>
            </a:r>
            <a:r>
              <a:rPr lang="en-US" altLang="en-US" sz="1600" b="1" dirty="0"/>
              <a:t>getting it back on schedule </a:t>
            </a:r>
            <a:r>
              <a:rPr lang="en-US" altLang="en-US" sz="1600" dirty="0"/>
              <a:t>becomes more difficult, and usually requires spending more money or reducing the scope or quality.</a:t>
            </a:r>
          </a:p>
          <a:p>
            <a:pPr eaLnBrk="1" hangingPunct="1"/>
            <a:r>
              <a:rPr lang="en-US" altLang="en-US" sz="1600" dirty="0"/>
              <a:t>If corrective actions are necessary, decisions must be made regarding a </a:t>
            </a:r>
            <a:r>
              <a:rPr lang="en-US" altLang="en-US" sz="1600" b="1" dirty="0"/>
              <a:t>trade-off of scope, time, and cost</a:t>
            </a:r>
            <a:r>
              <a:rPr lang="en-US" altLang="en-US" sz="1600" dirty="0"/>
              <a:t>.</a:t>
            </a:r>
          </a:p>
          <a:p>
            <a:pPr eaLnBrk="1" hangingPunct="1"/>
            <a:r>
              <a:rPr lang="en-US" altLang="en-US" sz="1600" dirty="0"/>
              <a:t>A </a:t>
            </a:r>
            <a:r>
              <a:rPr lang="en-US" altLang="en-US" sz="1600" b="1" dirty="0"/>
              <a:t>regular reporting period should be established </a:t>
            </a:r>
            <a:r>
              <a:rPr lang="en-US" altLang="en-US" sz="1600" dirty="0"/>
              <a:t>for comparing actual progress to planned progress.</a:t>
            </a:r>
          </a:p>
          <a:p>
            <a:pPr eaLnBrk="1" hangingPunct="1"/>
            <a:r>
              <a:rPr lang="en-US" altLang="en-US" sz="1600" dirty="0"/>
              <a:t>The shorter the reporting period, the </a:t>
            </a:r>
            <a:r>
              <a:rPr lang="en-US" altLang="en-US" sz="1600" b="1" dirty="0"/>
              <a:t>better the chances </a:t>
            </a:r>
            <a:r>
              <a:rPr lang="en-US" altLang="en-US" sz="1600" dirty="0"/>
              <a:t>of identifying problems early and taking corrective actions.</a:t>
            </a:r>
          </a:p>
          <a:p>
            <a:pPr eaLnBrk="1" hangingPunct="1"/>
            <a:r>
              <a:rPr lang="en-US" altLang="en-US" sz="1600" dirty="0"/>
              <a:t>During each reporting period, data on </a:t>
            </a:r>
            <a:r>
              <a:rPr lang="en-US" altLang="en-US" sz="1600" b="1" dirty="0"/>
              <a:t>actual performance </a:t>
            </a:r>
            <a:r>
              <a:rPr lang="en-US" altLang="en-US" sz="1600" dirty="0"/>
              <a:t>and information on </a:t>
            </a:r>
            <a:r>
              <a:rPr lang="en-US" altLang="en-US" sz="1600" b="1" dirty="0"/>
              <a:t>changes</a:t>
            </a:r>
            <a:r>
              <a:rPr lang="en-US" altLang="en-US" sz="1600" dirty="0"/>
              <a:t> to the project scope, schedule, and budget need to be collected in a timely manner and used to calculate an updated schedule and budget.</a:t>
            </a:r>
          </a:p>
        </p:txBody>
      </p:sp>
    </p:spTree>
    <p:extLst>
      <p:ext uri="{BB962C8B-B14F-4D97-AF65-F5344CB8AC3E}">
        <p14:creationId xmlns:p14="http://schemas.microsoft.com/office/powerpoint/2010/main" val="1504870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altLang="en-US" dirty="0"/>
              <a:t>Estimate Activity Durations</a:t>
            </a:r>
            <a:endParaRPr lang="en-US" dirty="0"/>
          </a:p>
        </p:txBody>
      </p:sp>
      <p:sp>
        <p:nvSpPr>
          <p:cNvPr id="5" name="Content Placeholder 2"/>
          <p:cNvSpPr>
            <a:spLocks noGrp="1"/>
          </p:cNvSpPr>
          <p:nvPr>
            <p:ph sz="half" idx="1"/>
          </p:nvPr>
        </p:nvSpPr>
        <p:spPr>
          <a:xfrm>
            <a:off x="457200" y="1600200"/>
            <a:ext cx="8305800" cy="4572000"/>
          </a:xfrm>
        </p:spPr>
        <p:txBody>
          <a:bodyPr/>
          <a:lstStyle/>
          <a:p>
            <a:pPr eaLnBrk="1" hangingPunct="1"/>
            <a:r>
              <a:rPr lang="en-US" altLang="en-US" dirty="0"/>
              <a:t>Duration must be the total elapsed time</a:t>
            </a:r>
          </a:p>
          <a:p>
            <a:pPr lvl="1" eaLnBrk="1" hangingPunct="1"/>
            <a:r>
              <a:rPr lang="en-US" altLang="en-US" dirty="0"/>
              <a:t>Time for the work to be done plus any associated waiting time</a:t>
            </a:r>
          </a:p>
        </p:txBody>
      </p:sp>
      <p:pic>
        <p:nvPicPr>
          <p:cNvPr id="1026" name="Picture 3" descr="An example of activity estimated duration.&#10;&#10;Each activity is represented by a box with activity description written inside it. The activity number is written inside a smaller box at bottom left corner and estimated duration is written inside another smaller box at bottom right corner. The example shows activity 1 Varnish flow with estimated duration 5 leading to activity 2 Move back furniture with estimated duration 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752600" y="3124200"/>
            <a:ext cx="5562600" cy="2919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7641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US" dirty="0"/>
          </a:p>
        </p:txBody>
      </p:sp>
      <p:sp>
        <p:nvSpPr>
          <p:cNvPr id="3" name="Content Placeholder 2"/>
          <p:cNvSpPr>
            <a:spLocks noGrp="1"/>
          </p:cNvSpPr>
          <p:nvPr>
            <p:ph idx="1"/>
          </p:nvPr>
        </p:nvSpPr>
        <p:spPr/>
        <p:txBody>
          <a:bodyPr/>
          <a:lstStyle/>
          <a:p>
            <a:pPr eaLnBrk="1" hangingPunct="1"/>
            <a:r>
              <a:rPr lang="en-US" altLang="en-US" sz="1700" dirty="0"/>
              <a:t>The scheduling function depends on the planning function.</a:t>
            </a:r>
          </a:p>
          <a:p>
            <a:pPr eaLnBrk="1" hangingPunct="1"/>
            <a:r>
              <a:rPr lang="en-US" altLang="en-US" sz="1700" dirty="0"/>
              <a:t>The estimated types and quantities of resources required for an activity, together with the availability of those resources, will influence the estimated duration for how long it will take to perform the activity.</a:t>
            </a:r>
          </a:p>
          <a:p>
            <a:pPr eaLnBrk="1" hangingPunct="1"/>
            <a:r>
              <a:rPr lang="en-US" altLang="en-US" sz="1700" dirty="0"/>
              <a:t>The estimated duration for each activity must be the total elapsed time—the time for the work to be done plus any associated waiting time.</a:t>
            </a:r>
          </a:p>
          <a:p>
            <a:pPr eaLnBrk="1" hangingPunct="1"/>
            <a:r>
              <a:rPr lang="en-US" altLang="en-US" sz="1700" dirty="0"/>
              <a:t>The estimate should be aggressive yet realistic.</a:t>
            </a:r>
          </a:p>
          <a:p>
            <a:pPr eaLnBrk="1" hangingPunct="1"/>
            <a:r>
              <a:rPr lang="en-US" altLang="en-US" sz="1700" dirty="0"/>
              <a:t>It may be easier to estimate the durations for near-term activities, but as the project progresses, the project team can progressively elaborate the estimated the durations as more information becomes known to allow for more accurate estimated durations.</a:t>
            </a:r>
          </a:p>
          <a:p>
            <a:pPr eaLnBrk="1" hangingPunct="1"/>
            <a:r>
              <a:rPr lang="en-US" altLang="en-US" sz="1700" dirty="0"/>
              <a:t>A project schedule provides a timetable for each activity and shows the earliest start (ES) and earliest finish (EF) times and the latest start (LS) and latest finish (LF) times for each activity.</a:t>
            </a:r>
          </a:p>
          <a:p>
            <a:pPr eaLnBrk="1" hangingPunct="1"/>
            <a:r>
              <a:rPr lang="en-US" altLang="en-US" sz="1700" dirty="0"/>
              <a:t>The total slack for a particular path of activities through the network is common to and shared among all activities on that path.</a:t>
            </a:r>
          </a:p>
        </p:txBody>
      </p:sp>
    </p:spTree>
    <p:extLst>
      <p:ext uri="{BB962C8B-B14F-4D97-AF65-F5344CB8AC3E}">
        <p14:creationId xmlns:p14="http://schemas.microsoft.com/office/powerpoint/2010/main" val="1197083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 (continued) </a:t>
            </a:r>
            <a:endParaRPr lang="en-US" dirty="0"/>
          </a:p>
        </p:txBody>
      </p:sp>
      <p:sp>
        <p:nvSpPr>
          <p:cNvPr id="3" name="Content Placeholder 2"/>
          <p:cNvSpPr>
            <a:spLocks noGrp="1"/>
          </p:cNvSpPr>
          <p:nvPr>
            <p:ph idx="1"/>
          </p:nvPr>
        </p:nvSpPr>
        <p:spPr/>
        <p:txBody>
          <a:bodyPr/>
          <a:lstStyle/>
          <a:p>
            <a:pPr eaLnBrk="1" hangingPunct="1"/>
            <a:r>
              <a:rPr lang="en-US" altLang="en-US" sz="1700" dirty="0"/>
              <a:t>The critical path is the longest (most time-consuming) path of activities in the network diagram.</a:t>
            </a:r>
          </a:p>
          <a:p>
            <a:pPr eaLnBrk="1" hangingPunct="1"/>
            <a:r>
              <a:rPr lang="en-US" altLang="en-US" sz="1700" dirty="0"/>
              <a:t>The key to effective project control is measuring actual progress and comparing it to planned progress on a timely and regular basis and taking any needed corrective action immediately.</a:t>
            </a:r>
          </a:p>
          <a:p>
            <a:pPr eaLnBrk="1" hangingPunct="1"/>
            <a:r>
              <a:rPr lang="en-US" altLang="en-US" sz="1700" dirty="0"/>
              <a:t>Actual progress—whether faster or slower than planned—will have an effect on the schedule of the remaining, incomplete activities of the project.</a:t>
            </a:r>
          </a:p>
          <a:p>
            <a:pPr eaLnBrk="1" hangingPunct="1"/>
            <a:r>
              <a:rPr lang="en-US" altLang="en-US" sz="1700" dirty="0"/>
              <a:t>Any type of change—whether initiated by the customer, the contractor, the project manager, a team member, or an unanticipated event—will require a modification to the plan in terms of scope, schedule, and/or budget.</a:t>
            </a:r>
          </a:p>
          <a:p>
            <a:pPr eaLnBrk="1" hangingPunct="1"/>
            <a:r>
              <a:rPr lang="en-US" altLang="en-US" sz="1700" dirty="0"/>
              <a:t>Schedule control involves four steps: analyzing the schedule to determine which areas may need corrective action, deciding what specific corrective actions should be taken, revising the plan to incorporate the chosen corrective actions, and recalculating the schedule to evaluate the effects of the planned corrective actions.</a:t>
            </a:r>
          </a:p>
          <a:p>
            <a:pPr eaLnBrk="1" hangingPunct="1"/>
            <a:r>
              <a:rPr lang="en-US" altLang="en-US" sz="1700" dirty="0"/>
              <a:t>One of the most important factors in effective scheduling is estimating activity durations that are as realistic as possible.</a:t>
            </a:r>
          </a:p>
        </p:txBody>
      </p:sp>
    </p:spTree>
    <p:extLst>
      <p:ext uri="{BB962C8B-B14F-4D97-AF65-F5344CB8AC3E}">
        <p14:creationId xmlns:p14="http://schemas.microsoft.com/office/powerpoint/2010/main" val="2181187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Estimate Activity </a:t>
            </a:r>
            <a:r>
              <a:rPr lang="en-US" altLang="en-US" dirty="0" smtClean="0"/>
              <a:t>Durations </a:t>
            </a:r>
            <a:endParaRPr lang="en-US" dirty="0"/>
          </a:p>
        </p:txBody>
      </p:sp>
      <p:pic>
        <p:nvPicPr>
          <p:cNvPr id="2050" name="Picture 2" descr="An example of a network diagram for consumer market study project with estimated duration shown for each activity.&#10;&#10;Each activity is represented by a rectangle. The rectangle is divided into four sections. The large section at the top is for activity description. Below this large section are three sections with left most showing the activity number, middle showing the person responsible, and the third section on the right is for estimated duration. The first four steps of the network diagram lead in sequence from left to right as 1. Identify target consumers (Susan): estimated duration 3, 2. Develop draft questionnaire (Susan): estimated duration 10, 3. Pilot-test questionnaire (Susan): estimated duration 10, and 4. Review comments and finalize questionnaire (Susan): estimated duration 5. The step four leads to steps 5 to 8 as 5. Prepare mailing labels (Steve): estimated duration 2, 6. Print questionnaire (Steve): estimated duration 10, 7. Develop data analysis software (Andy): estimated duration 12, and 8. Develop software test data (Susan): estimated duration 2. At the next level step 5 and 6 together lead to 9. Mail questionnaire and get responses (Steve): estimated duration 65 and step 7 and 8 together lead to 10. Test software (Andy): estimated duration 5. Steps 9 and 10 together lead to 11. Input response data (Jim): estimated duration 7 which further leads to 12. Analyze results (Jim): estimated duration 8 which eventually leads to 13. Prepare report (Jim): estimated duration 10."/>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 y="2057400"/>
            <a:ext cx="8686800" cy="326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557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Establish Project Start and Finish Times</a:t>
            </a:r>
            <a:endParaRPr lang="en-US" dirty="0"/>
          </a:p>
        </p:txBody>
      </p:sp>
      <p:sp>
        <p:nvSpPr>
          <p:cNvPr id="3" name="Content Placeholder 2"/>
          <p:cNvSpPr>
            <a:spLocks noGrp="1"/>
          </p:cNvSpPr>
          <p:nvPr>
            <p:ph idx="1"/>
          </p:nvPr>
        </p:nvSpPr>
        <p:spPr/>
        <p:txBody>
          <a:bodyPr/>
          <a:lstStyle/>
          <a:p>
            <a:pPr eaLnBrk="1" hangingPunct="1"/>
            <a:r>
              <a:rPr lang="en-US" altLang="en-US" dirty="0"/>
              <a:t>Define the overall window for project completion</a:t>
            </a:r>
          </a:p>
          <a:p>
            <a:pPr eaLnBrk="1" hangingPunct="1"/>
            <a:r>
              <a:rPr lang="en-US" altLang="en-US" dirty="0"/>
              <a:t>May not want to commit to a specific date </a:t>
            </a:r>
          </a:p>
          <a:p>
            <a:pPr lvl="1" eaLnBrk="1" hangingPunct="1"/>
            <a:r>
              <a:rPr lang="en-US" altLang="en-US" dirty="0"/>
              <a:t>Project not start until customer has approved the contract</a:t>
            </a:r>
          </a:p>
          <a:p>
            <a:pPr lvl="1" eaLnBrk="1" hangingPunct="1"/>
            <a:r>
              <a:rPr lang="en-US" altLang="en-US" dirty="0"/>
              <a:t>Delay in contract signing may impact project start</a:t>
            </a:r>
          </a:p>
          <a:p>
            <a:pPr eaLnBrk="1" hangingPunct="1"/>
            <a:r>
              <a:rPr lang="en-US" altLang="en-US" dirty="0"/>
              <a:t>Set finish time as number of days from project </a:t>
            </a:r>
            <a:r>
              <a:rPr lang="en-US" altLang="en-US" dirty="0" smtClean="0"/>
              <a:t>start</a:t>
            </a:r>
            <a:endParaRPr lang="en-US" altLang="en-US" dirty="0"/>
          </a:p>
        </p:txBody>
      </p:sp>
    </p:spTree>
    <p:extLst>
      <p:ext uri="{BB962C8B-B14F-4D97-AF65-F5344CB8AC3E}">
        <p14:creationId xmlns:p14="http://schemas.microsoft.com/office/powerpoint/2010/main" val="170268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Develop Project Schedule</a:t>
            </a:r>
            <a:endParaRPr lang="en-US" dirty="0"/>
          </a:p>
        </p:txBody>
      </p:sp>
      <p:sp>
        <p:nvSpPr>
          <p:cNvPr id="3" name="Content Placeholder 2"/>
          <p:cNvSpPr>
            <a:spLocks noGrp="1"/>
          </p:cNvSpPr>
          <p:nvPr>
            <p:ph idx="1"/>
          </p:nvPr>
        </p:nvSpPr>
        <p:spPr>
          <a:xfrm>
            <a:off x="457200" y="1600200"/>
            <a:ext cx="8321040" cy="4525963"/>
          </a:xfrm>
        </p:spPr>
        <p:txBody>
          <a:bodyPr/>
          <a:lstStyle/>
          <a:p>
            <a:pPr eaLnBrk="1" hangingPunct="1"/>
            <a:r>
              <a:rPr lang="en-US" altLang="en-US" dirty="0"/>
              <a:t>Prior activities for schedule development</a:t>
            </a:r>
          </a:p>
          <a:p>
            <a:pPr lvl="1" eaLnBrk="1" hangingPunct="1"/>
            <a:r>
              <a:rPr lang="en-US" altLang="en-US" dirty="0"/>
              <a:t>Estimate duration of each activity</a:t>
            </a:r>
          </a:p>
          <a:p>
            <a:pPr lvl="1" eaLnBrk="1" hangingPunct="1"/>
            <a:r>
              <a:rPr lang="en-US" altLang="en-US" dirty="0"/>
              <a:t>Establish overall window of time for the project</a:t>
            </a:r>
          </a:p>
          <a:p>
            <a:pPr eaLnBrk="1" hangingPunct="1"/>
            <a:r>
              <a:rPr lang="en-US" altLang="en-US" dirty="0"/>
              <a:t>Develop the schedule timetable</a:t>
            </a:r>
          </a:p>
          <a:p>
            <a:pPr lvl="1" eaLnBrk="1" hangingPunct="1"/>
            <a:r>
              <a:rPr lang="en-US" altLang="en-US" dirty="0"/>
              <a:t>Earliest start and finish times based on estimated start date</a:t>
            </a:r>
          </a:p>
          <a:p>
            <a:pPr lvl="1" eaLnBrk="1" hangingPunct="1"/>
            <a:r>
              <a:rPr lang="en-US" altLang="en-US" dirty="0"/>
              <a:t>Latest start and finish times based on required completion date</a:t>
            </a:r>
          </a:p>
        </p:txBody>
      </p:sp>
    </p:spTree>
    <p:extLst>
      <p:ext uri="{BB962C8B-B14F-4D97-AF65-F5344CB8AC3E}">
        <p14:creationId xmlns:p14="http://schemas.microsoft.com/office/powerpoint/2010/main" val="871230836"/>
      </p:ext>
    </p:extLst>
  </p:cSld>
  <p:clrMapOvr>
    <a:masterClrMapping/>
  </p:clrMapOvr>
</p:sld>
</file>

<file path=ppt/theme/theme1.xml><?xml version="1.0" encoding="utf-8"?>
<a:theme xmlns:a="http://schemas.openxmlformats.org/drawingml/2006/main" name="68347_P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A31BA118F8A142A7D3E547CF248573" ma:contentTypeVersion="6" ma:contentTypeDescription="Create a new document." ma:contentTypeScope="" ma:versionID="82236b2ef7bf14ca360078722ca52a7e">
  <xsd:schema xmlns:xsd="http://www.w3.org/2001/XMLSchema" xmlns:xs="http://www.w3.org/2001/XMLSchema" xmlns:p="http://schemas.microsoft.com/office/2006/metadata/properties" xmlns:ns2="a098d574-5fae-42c7-a488-899181fcb23a" xmlns:ns3="1f9aca00-3300-4ed4-9d0d-3035f4e80f16" targetNamespace="http://schemas.microsoft.com/office/2006/metadata/properties" ma:root="true" ma:fieldsID="452d3196cc951b8b31812ba886389eac" ns2:_="" ns3:_="">
    <xsd:import namespace="a098d574-5fae-42c7-a488-899181fcb23a"/>
    <xsd:import namespace="1f9aca00-3300-4ed4-9d0d-3035f4e80f1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98d574-5fae-42c7-a488-899181fcb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f9aca00-3300-4ed4-9d0d-3035f4e80f1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EDC870-B3C8-4D52-861E-C380EE41C147}"/>
</file>

<file path=customXml/itemProps2.xml><?xml version="1.0" encoding="utf-8"?>
<ds:datastoreItem xmlns:ds="http://schemas.openxmlformats.org/officeDocument/2006/customXml" ds:itemID="{08ECE027-2F01-4A1A-AFD1-DBF97E622160}"/>
</file>

<file path=customXml/itemProps3.xml><?xml version="1.0" encoding="utf-8"?>
<ds:datastoreItem xmlns:ds="http://schemas.openxmlformats.org/officeDocument/2006/customXml" ds:itemID="{73408498-3D71-41C4-91CC-E5327A7E7731}"/>
</file>

<file path=docProps/app.xml><?xml version="1.0" encoding="utf-8"?>
<Properties xmlns="http://schemas.openxmlformats.org/officeDocument/2006/extended-properties" xmlns:vt="http://schemas.openxmlformats.org/officeDocument/2006/docPropsVTypes">
  <Template>68347_Pppt_template</Template>
  <TotalTime>15805</TotalTime>
  <Words>9692</Words>
  <Application>Microsoft Office PowerPoint</Application>
  <PresentationFormat>On-screen Show (4:3)</PresentationFormat>
  <Paragraphs>800</Paragraphs>
  <Slides>61</Slides>
  <Notes>61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68347_Pppt_template</vt:lpstr>
      <vt:lpstr>CHAPTER 5</vt:lpstr>
      <vt:lpstr>Chapter Concepts</vt:lpstr>
      <vt:lpstr>Learning Outcomes</vt:lpstr>
      <vt:lpstr>Project Integration Management Project Resource Management Project Schedule Management</vt:lpstr>
      <vt:lpstr>Estimate Activity Resources</vt:lpstr>
      <vt:lpstr>Estimate Activity Durations</vt:lpstr>
      <vt:lpstr>Estimate Activity Durations </vt:lpstr>
      <vt:lpstr>Establish Project Start and Finish Times</vt:lpstr>
      <vt:lpstr>Develop Project Schedule</vt:lpstr>
      <vt:lpstr>Earliest Start and Finish Times</vt:lpstr>
      <vt:lpstr>Earliest Start and Finish Times Calculation</vt:lpstr>
      <vt:lpstr>“Identify Target Consumers” </vt:lpstr>
      <vt:lpstr>“Develop Draft Questionnaire”</vt:lpstr>
      <vt:lpstr>“Pilot-Test Questionnaire” </vt:lpstr>
      <vt:lpstr>“Review Comments &amp; Finalize Questionnaire” </vt:lpstr>
      <vt:lpstr>“Prepare Mailing Labels,” “Print Questionnaire,” “Develop Data Analysis Software,” and “Develop Software Test Data” </vt:lpstr>
      <vt:lpstr>“Mail Questionnaire &amp; Get Responses” </vt:lpstr>
      <vt:lpstr>“Test Software” </vt:lpstr>
      <vt:lpstr>“Input Response Data” </vt:lpstr>
      <vt:lpstr>“Analyze Results” </vt:lpstr>
      <vt:lpstr>“Prepare Report” </vt:lpstr>
      <vt:lpstr>Schedule Table ES and EF</vt:lpstr>
      <vt:lpstr>Latest Start and Finish Times</vt:lpstr>
      <vt:lpstr>Latest Start and Finish Times Calculation</vt:lpstr>
      <vt:lpstr>“Prepare Report”  </vt:lpstr>
      <vt:lpstr>“Analyze Results”   </vt:lpstr>
      <vt:lpstr>“Input Response Data”  </vt:lpstr>
      <vt:lpstr>“Test Software”  and “Mail Questionnaire &amp; Get Responses” </vt:lpstr>
      <vt:lpstr>“Develop Data Analysis Software” and “Develop Software Test Data”</vt:lpstr>
      <vt:lpstr>“Prepare Mailing Labels” and "Print Questionnaire”</vt:lpstr>
      <vt:lpstr>“Review Comments &amp; Finalize Questionnaire”  </vt:lpstr>
      <vt:lpstr>“Pilot-Test Questionnaire”  </vt:lpstr>
      <vt:lpstr>“Develop Draft Questionnaire” </vt:lpstr>
      <vt:lpstr>“Identify Target Consumers”  </vt:lpstr>
      <vt:lpstr>Schedule Table LS and LF</vt:lpstr>
      <vt:lpstr>Total Slack</vt:lpstr>
      <vt:lpstr>Critical Path</vt:lpstr>
      <vt:lpstr>Critical Path Through a Project</vt:lpstr>
      <vt:lpstr>Change in Slack for Critical Path</vt:lpstr>
      <vt:lpstr>Free Slack</vt:lpstr>
      <vt:lpstr>Total Slack Compared to Free Slack</vt:lpstr>
      <vt:lpstr>Bar Chart Format</vt:lpstr>
      <vt:lpstr>Project Control Process</vt:lpstr>
      <vt:lpstr>Effects of Actual Schedule Performance</vt:lpstr>
      <vt:lpstr>Incorporate Changes into Schedule </vt:lpstr>
      <vt:lpstr>Update Project Schedule </vt:lpstr>
      <vt:lpstr>Control Schedule</vt:lpstr>
      <vt:lpstr>Scheduling  for Information Systems Development</vt:lpstr>
      <vt:lpstr>IS Example: Activities, Predecessors, Durations</vt:lpstr>
      <vt:lpstr>IS Example: ES and EF Times</vt:lpstr>
      <vt:lpstr>IS Example: LS and LF Times</vt:lpstr>
      <vt:lpstr>IS Example: Schedule Table</vt:lpstr>
      <vt:lpstr>IS Example: Critical Path</vt:lpstr>
      <vt:lpstr>IS Example: Updated Network Diagram</vt:lpstr>
      <vt:lpstr>IS Example: Updated Schedule Table</vt:lpstr>
      <vt:lpstr>Project Management Information Systems</vt:lpstr>
      <vt:lpstr>Agile Project Management</vt:lpstr>
      <vt:lpstr>Critical Success Factors </vt:lpstr>
      <vt:lpstr>Critical Success Factors (continued) </vt:lpstr>
      <vt:lpstr>Summary</vt:lpstr>
      <vt:lpstr>Summary (continued)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Rose</dc:creator>
  <cp:lastModifiedBy>Prasanna kumar. Tripathy</cp:lastModifiedBy>
  <cp:revision>582</cp:revision>
  <dcterms:created xsi:type="dcterms:W3CDTF">2010-12-13T04:11:14Z</dcterms:created>
  <dcterms:modified xsi:type="dcterms:W3CDTF">2018-11-22T09:53:36Z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0x010100E7A31BA118F8A142A7D3E547CF248573</vt:lpwstr>
  </property>
</Properties>
</file>