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F83"/>
    <a:srgbClr val="37D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72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06B45-192A-4971-A536-6E67F7B3D0D9}" type="datetimeFigureOut">
              <a:rPr lang="pl-PL" smtClean="0"/>
              <a:pPr/>
              <a:t>29.09.2015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20242-30F3-4813-9252-C5E7C3F8EF3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7383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20242-30F3-4813-9252-C5E7C3F8EF34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612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6D0F-BFD9-44E0-87E6-C943149357D3}" type="datetime1">
              <a:rPr lang="pl-PL" smtClean="0"/>
              <a:pPr/>
              <a:t>29.09.2015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F561-879E-43DC-89C5-6F3B567493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C854-9B5A-4DD4-AD5B-E2CA3B53BBE6}" type="datetime1">
              <a:rPr lang="pl-PL" smtClean="0"/>
              <a:pPr/>
              <a:t>29.09.2015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F561-879E-43DC-89C5-6F3B567493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EE0E-C96D-4FE8-BDB3-C3EDBE069367}" type="datetime1">
              <a:rPr lang="pl-PL" smtClean="0"/>
              <a:pPr/>
              <a:t>29.09.2015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F561-879E-43DC-89C5-6F3B567493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E922-FE79-4ED4-835F-CB80EDA17586}" type="datetime1">
              <a:rPr lang="pl-PL" smtClean="0"/>
              <a:pPr/>
              <a:t>29.09.2015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F561-879E-43DC-89C5-6F3B567493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ED7C-D7BB-4C8A-AFFD-4EC8115555A4}" type="datetime1">
              <a:rPr lang="pl-PL" smtClean="0"/>
              <a:pPr/>
              <a:t>29.09.2015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F561-879E-43DC-89C5-6F3B567493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297F-D3F5-4295-A4F6-13577F4C1425}" type="datetime1">
              <a:rPr lang="pl-PL" smtClean="0"/>
              <a:pPr/>
              <a:t>29.09.2015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F561-879E-43DC-89C5-6F3B567493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EA01-7ABA-482F-ADF8-09A90E3A6818}" type="datetime1">
              <a:rPr lang="pl-PL" smtClean="0"/>
              <a:pPr/>
              <a:t>29.09.2015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F561-879E-43DC-89C5-6F3B567493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F015-1907-4648-98BA-1EEE1B5402EE}" type="datetime1">
              <a:rPr lang="pl-PL" smtClean="0"/>
              <a:pPr/>
              <a:t>29.09.2015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F561-879E-43DC-89C5-6F3B567493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CC2C-7B37-4E5F-888F-41FD93E07799}" type="datetime1">
              <a:rPr lang="pl-PL" smtClean="0"/>
              <a:pPr/>
              <a:t>29.09.2015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F561-879E-43DC-89C5-6F3B567493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7A60-9968-426D-9115-CFB77EB3755E}" type="datetime1">
              <a:rPr lang="pl-PL" smtClean="0"/>
              <a:pPr/>
              <a:t>29.09.2015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F561-879E-43DC-89C5-6F3B567493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E5BE-33D9-410F-95CE-5F46B9818D62}" type="datetime1">
              <a:rPr lang="pl-PL" smtClean="0"/>
              <a:pPr/>
              <a:t>29.09.2015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F561-879E-43DC-89C5-6F3B567493BB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A4359-58BC-49DF-8BEA-B43C00E41EE5}" type="datetime1">
              <a:rPr lang="pl-PL" smtClean="0"/>
              <a:pPr/>
              <a:t>29.09.2015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5F561-879E-43DC-89C5-6F3B567493BB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ak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52"/>
            <a:ext cx="8367818" cy="6215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Prostokąt zaokrąglony 1"/>
          <p:cNvSpPr/>
          <p:nvPr/>
        </p:nvSpPr>
        <p:spPr>
          <a:xfrm>
            <a:off x="1357290" y="3789040"/>
            <a:ext cx="6671094" cy="232125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57290" y="4357694"/>
            <a:ext cx="6400800" cy="1752600"/>
          </a:xfrm>
        </p:spPr>
        <p:txBody>
          <a:bodyPr>
            <a:normAutofit/>
          </a:bodyPr>
          <a:lstStyle/>
          <a:p>
            <a:r>
              <a:rPr lang="pl-PL" sz="24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Wykonali: Wiktoria Jędrasiak,</a:t>
            </a:r>
          </a:p>
          <a:p>
            <a:r>
              <a:rPr lang="pl-PL" sz="24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Paulina Gruchot, Mateusz Łączkowski, Janusz Kotoński </a:t>
            </a:r>
          </a:p>
        </p:txBody>
      </p:sp>
      <p:sp>
        <p:nvSpPr>
          <p:cNvPr id="4" name="Prostokąt 3"/>
          <p:cNvSpPr/>
          <p:nvPr/>
        </p:nvSpPr>
        <p:spPr>
          <a:xfrm>
            <a:off x="715254" y="1571612"/>
            <a:ext cx="76009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Przestępczość </a:t>
            </a:r>
          </a:p>
          <a:p>
            <a:pPr algn="ctr"/>
            <a:r>
              <a:rPr lang="pl-PL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komputerowa-zagrożenia</a:t>
            </a:r>
            <a:endParaRPr lang="pl-PL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F561-879E-43DC-89C5-6F3B567493BB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0001U0EIGI7GO3DO-C116-F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Naruszanie praw autorskich - Cracking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2" name="Prostokąt zaokrąglony 1"/>
          <p:cNvSpPr/>
          <p:nvPr/>
        </p:nvSpPr>
        <p:spPr>
          <a:xfrm>
            <a:off x="323528" y="1417638"/>
            <a:ext cx="4176464" cy="467565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508202" y="1622747"/>
            <a:ext cx="4042792" cy="5107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Cracking</a:t>
            </a:r>
            <a:r>
              <a:rPr lang="pl-PL" sz="2800" dirty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 – dziedzina informatyki </a:t>
            </a:r>
            <a:r>
              <a:rPr lang="pl-PL" sz="28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zajmująca się </a:t>
            </a:r>
            <a:r>
              <a:rPr lang="pl-PL" sz="2800" dirty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łamaniem zabezpieczeń oprogramowania. Cracking dokonywany jest niemal zawsze z naruszeniem praw autorskich, a tym samym nielegalnie.</a:t>
            </a:r>
          </a:p>
          <a:p>
            <a:pPr marL="0" indent="0">
              <a:buNone/>
            </a:pPr>
            <a:endParaRPr lang="pl-PL" sz="1800" dirty="0">
              <a:solidFill>
                <a:schemeClr val="accent1">
                  <a:lumMod val="75000"/>
                </a:schemeClr>
              </a:solidFill>
              <a:latin typeface="Bell MT" pitchFamily="18" charset="0"/>
            </a:endParaRPr>
          </a:p>
          <a:p>
            <a:pPr marL="0" indent="0">
              <a:buNone/>
            </a:pPr>
            <a:endParaRPr lang="pl-PL" sz="1800" dirty="0">
              <a:solidFill>
                <a:schemeClr val="accent1">
                  <a:lumMod val="75000"/>
                </a:schemeClr>
              </a:solidFill>
              <a:latin typeface="Bell MT" pitchFamily="18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F561-879E-43DC-89C5-6F3B567493BB}" type="slidenum">
              <a:rPr lang="pl-PL" smtClean="0"/>
              <a:pPr/>
              <a:t>10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TP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67600" cy="685800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Naruszanie praw autorskich - </a:t>
            </a:r>
            <a:r>
              <a:rPr lang="pl-PL" dirty="0" err="1" smtClean="0"/>
              <a:t>Torrenty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F561-879E-43DC-89C5-6F3B567493BB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3" name="Prostokąt zaokrąglony 2"/>
          <p:cNvSpPr/>
          <p:nvPr/>
        </p:nvSpPr>
        <p:spPr>
          <a:xfrm>
            <a:off x="611560" y="1417638"/>
            <a:ext cx="7992888" cy="40995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481821" y="1417638"/>
            <a:ext cx="8229600" cy="4525963"/>
          </a:xfrm>
        </p:spPr>
        <p:txBody>
          <a:bodyPr>
            <a:normAutofit lnSpcReduction="10000"/>
          </a:bodyPr>
          <a:lstStyle/>
          <a:p>
            <a:pPr algn="ctr"/>
            <a:r>
              <a:rPr lang="pl-PL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Kto bez uprawnienia albo wbrew jego warunkom rozpowszechnia cudzy utwór w wersji oryginalnej albo w postaci opracowania, artystyczne wykonanie, fonogram, wideogram lub nadanie, podlega grzywnie, karze ograniczenia wolności albo pozbawienia wolności do lat 2.</a:t>
            </a:r>
          </a:p>
          <a:p>
            <a:pPr algn="ctr"/>
            <a:r>
              <a:rPr lang="pl-PL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Internauta ściągając pliki na swój komputer łamie prawo autorskie.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F561-879E-43DC-89C5-6F3B567493BB}" type="slidenum">
              <a:rPr lang="pl-PL" smtClean="0"/>
              <a:pPr/>
              <a:t>12</a:t>
            </a:fld>
            <a:endParaRPr lang="pl-PL"/>
          </a:p>
        </p:txBody>
      </p:sp>
      <p:pic>
        <p:nvPicPr>
          <p:cNvPr id="1026" name="Picture 2" descr="http://www.absolutegeeks.com/wp-content/uploads/2015/06/The-Deep-We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24"/>
            <a:ext cx="9144000" cy="675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4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F561-879E-43DC-89C5-6F3B567493BB}" type="slidenum">
              <a:rPr lang="pl-PL" smtClean="0"/>
              <a:pPr/>
              <a:t>13</a:t>
            </a:fld>
            <a:endParaRPr lang="pl-PL"/>
          </a:p>
        </p:txBody>
      </p:sp>
      <p:pic>
        <p:nvPicPr>
          <p:cNvPr id="2050" name="Picture 2" descr="Logo 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650"/>
            <a:ext cx="4730954" cy="286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stokąt zaokrąglony 4"/>
          <p:cNvSpPr/>
          <p:nvPr/>
        </p:nvSpPr>
        <p:spPr>
          <a:xfrm>
            <a:off x="899592" y="3284984"/>
            <a:ext cx="7416824" cy="27363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Wirtualna 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sieć komputerowa implementująca trasowanie cebulowe trzeciej generacji. Sieć zapobiega analizie ruchu sieciowego i w konsekwencji zapewnia użytkownikom prawie anonimowy dostęp do zasobów Internetu. Dzięki sieci Tor z anonimowości mogą korzystać także serwery, działając w formie usług o ukrytej lokalizacji. Są to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klienty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bądź przekaźniki Tora ze specjalnie skonfigurowanym oprogramowaniem serwerowym. </a:t>
            </a:r>
          </a:p>
        </p:txBody>
      </p:sp>
    </p:spTree>
    <p:extLst>
      <p:ext uri="{BB962C8B-B14F-4D97-AF65-F5344CB8AC3E}">
        <p14:creationId xmlns:p14="http://schemas.microsoft.com/office/powerpoint/2010/main" val="242385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F561-879E-43DC-89C5-6F3B567493BB}" type="slidenum">
              <a:rPr lang="pl-PL" smtClean="0"/>
              <a:pPr/>
              <a:t>14</a:t>
            </a:fld>
            <a:endParaRPr lang="pl-PL"/>
          </a:p>
        </p:txBody>
      </p:sp>
      <p:pic>
        <p:nvPicPr>
          <p:cNvPr id="3074" name="Picture 2" descr="http://antyweb.pl/wp-content/uploads/2015/05/silk-r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6678"/>
            <a:ext cx="5886450" cy="340042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6" name="Prostokąt zaokrąglony 5"/>
          <p:cNvSpPr/>
          <p:nvPr/>
        </p:nvSpPr>
        <p:spPr>
          <a:xfrm>
            <a:off x="746473" y="4005064"/>
            <a:ext cx="7632848" cy="25338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971600" y="4149080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Zamknięta 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internetowa giełda działająca w sieci Tor. Handlowano na niej m.in. narkotykami i dopalaczami. Większość towarów była 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nielegalna, 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ale strona zabraniała oferowania towarów lub usług przeznaczonych do szkodzenia 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innym. 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Giełda została nazwana „narkotykowym Amazon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”.</a:t>
            </a: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Wszystkie zakupy przeprowadzane były za 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pomocą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</a:rPr>
              <a:t>Bitcoin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zapewniającej anonimowość.</a:t>
            </a:r>
          </a:p>
        </p:txBody>
      </p:sp>
    </p:spTree>
    <p:extLst>
      <p:ext uri="{BB962C8B-B14F-4D97-AF65-F5344CB8AC3E}">
        <p14:creationId xmlns:p14="http://schemas.microsoft.com/office/powerpoint/2010/main" val="36410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aokrąglony 6"/>
          <p:cNvSpPr/>
          <p:nvPr/>
        </p:nvSpPr>
        <p:spPr>
          <a:xfrm>
            <a:off x="642910" y="1857364"/>
            <a:ext cx="7715304" cy="4357718"/>
          </a:xfrm>
          <a:prstGeom prst="roundRect">
            <a:avLst/>
          </a:prstGeom>
          <a:gradFill flip="none" rotWithShape="1">
            <a:gsLst>
              <a:gs pos="0">
                <a:srgbClr val="F5DF83">
                  <a:tint val="66000"/>
                  <a:satMod val="160000"/>
                </a:srgbClr>
              </a:gs>
              <a:gs pos="50000">
                <a:srgbClr val="F5DF83">
                  <a:tint val="44500"/>
                  <a:satMod val="160000"/>
                </a:srgbClr>
              </a:gs>
              <a:gs pos="100000">
                <a:srgbClr val="F5DF83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71538" y="1857364"/>
            <a:ext cx="6715172" cy="3786190"/>
          </a:xfrm>
        </p:spPr>
        <p:txBody>
          <a:bodyPr>
            <a:normAutofit/>
          </a:bodyPr>
          <a:lstStyle/>
          <a:p>
            <a:endParaRPr lang="pl-PL" sz="1800" dirty="0" smtClean="0">
              <a:solidFill>
                <a:schemeClr val="accent1">
                  <a:lumMod val="75000"/>
                </a:schemeClr>
              </a:solidFill>
              <a:latin typeface="Bell MT" pitchFamily="18" charset="0"/>
            </a:endParaRPr>
          </a:p>
          <a:p>
            <a:pPr>
              <a:buNone/>
            </a:pPr>
            <a:r>
              <a:rPr lang="pl-PL" sz="18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      Definicje: </a:t>
            </a:r>
            <a:endParaRPr lang="pl-PL" sz="1800" dirty="0">
              <a:solidFill>
                <a:schemeClr val="accent1">
                  <a:lumMod val="75000"/>
                </a:schemeClr>
              </a:solidFill>
              <a:latin typeface="Bell MT" pitchFamily="18" charset="0"/>
            </a:endParaRPr>
          </a:p>
          <a:p>
            <a:endParaRPr lang="pl-PL" sz="1800" dirty="0" smtClean="0">
              <a:solidFill>
                <a:schemeClr val="accent1">
                  <a:lumMod val="75000"/>
                </a:schemeClr>
              </a:solidFill>
              <a:latin typeface="Bell MT" pitchFamily="18" charset="0"/>
            </a:endParaRPr>
          </a:p>
          <a:p>
            <a:r>
              <a:rPr lang="pl-PL" sz="20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zbiór przestępstw, </a:t>
            </a:r>
            <a:r>
              <a:rPr lang="pl-PL" sz="2000" dirty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których </a:t>
            </a:r>
            <a:r>
              <a:rPr lang="pl-PL" sz="20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wspólną cechą jest występowanie </a:t>
            </a:r>
            <a:r>
              <a:rPr lang="pl-PL" sz="2000" dirty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w nich komputerów i informacji </a:t>
            </a:r>
            <a:r>
              <a:rPr lang="pl-PL" sz="20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komputerowych </a:t>
            </a:r>
            <a:r>
              <a:rPr lang="pl-PL" sz="2000" dirty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(tj. w formie cyfrowej) oraz </a:t>
            </a:r>
            <a:r>
              <a:rPr lang="pl-PL" sz="20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ścisłe powiązanie </a:t>
            </a:r>
            <a:r>
              <a:rPr lang="pl-PL" sz="2000" dirty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z funkcjonowaniem elektronicznego </a:t>
            </a:r>
            <a:r>
              <a:rPr lang="pl-PL" sz="20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 przetwarzania danych</a:t>
            </a:r>
            <a:endParaRPr lang="pl-PL" sz="2000" dirty="0">
              <a:solidFill>
                <a:schemeClr val="accent1">
                  <a:lumMod val="75000"/>
                </a:schemeClr>
              </a:solidFill>
              <a:latin typeface="Bell MT" pitchFamily="18" charset="0"/>
            </a:endParaRPr>
          </a:p>
          <a:p>
            <a:r>
              <a:rPr lang="pl-PL" sz="2000" dirty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p</a:t>
            </a:r>
            <a:r>
              <a:rPr lang="pl-PL" sz="20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rzestępczość w </a:t>
            </a:r>
            <a:r>
              <a:rPr lang="pl-PL" sz="2000" dirty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zakresie technik </a:t>
            </a:r>
            <a:r>
              <a:rPr lang="pl-PL" sz="20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komputerowych(Interpol</a:t>
            </a:r>
            <a:r>
              <a:rPr lang="pl-PL" sz="2000" dirty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)</a:t>
            </a:r>
          </a:p>
          <a:p>
            <a:r>
              <a:rPr lang="pl-PL" sz="2000" dirty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p</a:t>
            </a:r>
            <a:r>
              <a:rPr lang="pl-PL" sz="20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rzestępczość z udziałem </a:t>
            </a:r>
            <a:r>
              <a:rPr lang="pl-PL" sz="2000" dirty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komputerów lub </a:t>
            </a:r>
            <a:r>
              <a:rPr lang="pl-PL" sz="20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związana </a:t>
            </a:r>
            <a:r>
              <a:rPr lang="pl-PL" sz="2000" dirty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z informacjami przetwarzanymi przez </a:t>
            </a:r>
            <a:r>
              <a:rPr lang="pl-PL" sz="20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komputery</a:t>
            </a:r>
            <a:endParaRPr lang="pl-PL" sz="2000" dirty="0">
              <a:solidFill>
                <a:schemeClr val="accent1">
                  <a:lumMod val="75000"/>
                </a:schemeClr>
              </a:solidFill>
              <a:latin typeface="Bell MT" pitchFamily="18" charset="0"/>
            </a:endParaRPr>
          </a:p>
          <a:p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1000100" y="357166"/>
            <a:ext cx="7072362" cy="1071570"/>
          </a:xfrm>
          <a:prstGeom prst="rect">
            <a:avLst/>
          </a:prstGeom>
          <a:blipFill>
            <a:blip r:embed="rId2" cstate="print">
              <a:lum bright="1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571604" y="500042"/>
            <a:ext cx="7072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smtClean="0"/>
              <a:t>Przestępczość komputerowa </a:t>
            </a:r>
            <a:endParaRPr lang="pl-PL" sz="4000" dirty="0"/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F561-879E-43DC-89C5-6F3B567493BB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/>
        </p:nvSpPr>
        <p:spPr>
          <a:xfrm>
            <a:off x="714348" y="-857280"/>
            <a:ext cx="7572428" cy="3500462"/>
          </a:xfrm>
          <a:prstGeom prst="mathMinus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zaokrąglony 4"/>
          <p:cNvSpPr/>
          <p:nvPr/>
        </p:nvSpPr>
        <p:spPr>
          <a:xfrm>
            <a:off x="357158" y="1500174"/>
            <a:ext cx="8215370" cy="4714908"/>
          </a:xfrm>
          <a:prstGeom prst="roundRect">
            <a:avLst/>
          </a:prstGeom>
          <a:gradFill flip="none" rotWithShape="1">
            <a:gsLst>
              <a:gs pos="0">
                <a:srgbClr val="F5DF83">
                  <a:tint val="66000"/>
                  <a:satMod val="160000"/>
                </a:srgbClr>
              </a:gs>
              <a:gs pos="50000">
                <a:srgbClr val="F5DF83">
                  <a:tint val="44500"/>
                  <a:satMod val="160000"/>
                </a:srgbClr>
              </a:gs>
              <a:gs pos="100000">
                <a:srgbClr val="F5DF83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357554" y="571480"/>
            <a:ext cx="1971660" cy="560406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Usługi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42910" y="1928802"/>
            <a:ext cx="7686700" cy="3971940"/>
          </a:xfrm>
        </p:spPr>
        <p:txBody>
          <a:bodyPr>
            <a:normAutofit/>
          </a:bodyPr>
          <a:lstStyle/>
          <a:p>
            <a:r>
              <a:rPr lang="pl-PL" sz="2400" dirty="0" smtClean="0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lang="pl-PL" sz="24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Uzyskiwanie bezprawnego dostępu do zbiorów lub systemów komputerowych </a:t>
            </a:r>
          </a:p>
          <a:p>
            <a:r>
              <a:rPr lang="pl-PL" sz="24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Fałszerstwa</a:t>
            </a:r>
            <a:endParaRPr lang="pl-PL" sz="2400" dirty="0">
              <a:solidFill>
                <a:schemeClr val="accent1">
                  <a:lumMod val="75000"/>
                </a:schemeClr>
              </a:solidFill>
              <a:latin typeface="Bell MT" pitchFamily="18" charset="0"/>
            </a:endParaRPr>
          </a:p>
          <a:p>
            <a:r>
              <a:rPr lang="pl-PL" sz="24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 Przechowywanie lub rozpowszechnianie treści zabronionych</a:t>
            </a:r>
          </a:p>
          <a:p>
            <a:r>
              <a:rPr lang="pl-PL" sz="24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Oszustwa</a:t>
            </a:r>
          </a:p>
          <a:p>
            <a:r>
              <a:rPr lang="pl-PL" sz="24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 Nielegalna eksploatacja i obrót utworami chronionymi prawem autorskim</a:t>
            </a:r>
          </a:p>
          <a:p>
            <a:r>
              <a:rPr lang="pl-PL" sz="24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Cyberprzemoc</a:t>
            </a:r>
          </a:p>
          <a:p>
            <a:pPr>
              <a:buNone/>
            </a:pP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F561-879E-43DC-89C5-6F3B567493BB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a 4"/>
          <p:cNvSpPr/>
          <p:nvPr/>
        </p:nvSpPr>
        <p:spPr>
          <a:xfrm>
            <a:off x="285720" y="1357298"/>
            <a:ext cx="8572560" cy="5286412"/>
          </a:xfrm>
          <a:prstGeom prst="ellipse">
            <a:avLst/>
          </a:prstGeom>
          <a:gradFill flip="none" rotWithShape="1">
            <a:gsLst>
              <a:gs pos="0">
                <a:srgbClr val="F5DF83">
                  <a:tint val="66000"/>
                  <a:satMod val="160000"/>
                </a:srgbClr>
              </a:gs>
              <a:gs pos="50000">
                <a:srgbClr val="F5DF83">
                  <a:tint val="44500"/>
                  <a:satMod val="160000"/>
                </a:srgbClr>
              </a:gs>
              <a:gs pos="100000">
                <a:srgbClr val="F5DF83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r>
              <a:rPr lang="pl-PL" dirty="0" smtClean="0"/>
              <a:t>Kradzież komputerowa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500166" y="2143116"/>
            <a:ext cx="5929354" cy="3054353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lang="pl-PL" dirty="0" smtClean="0"/>
              <a:t>      </a:t>
            </a:r>
            <a:r>
              <a:rPr lang="pl-PL" sz="3500" dirty="0" smtClean="0">
                <a:latin typeface="Bell MT" pitchFamily="18" charset="0"/>
              </a:rPr>
              <a:t>      </a:t>
            </a:r>
            <a:r>
              <a:rPr lang="pl-PL" sz="6400" dirty="0" smtClean="0">
                <a:latin typeface="Bell MT" pitchFamily="18" charset="0"/>
              </a:rPr>
              <a:t>Kradzież komputerowa jest to sczytywanie z komputera bez wiedzy i zgody jego użytkownika danych takich jak:</a:t>
            </a:r>
          </a:p>
          <a:p>
            <a:pPr algn="ctr">
              <a:buNone/>
            </a:pPr>
            <a:r>
              <a:rPr lang="pl-PL" sz="6400" dirty="0" smtClean="0">
                <a:latin typeface="Bell MT" pitchFamily="18" charset="0"/>
              </a:rPr>
              <a:t>-pliki</a:t>
            </a:r>
          </a:p>
          <a:p>
            <a:pPr lvl="1" algn="ctr">
              <a:buNone/>
            </a:pPr>
            <a:r>
              <a:rPr lang="pl-PL" sz="6400" dirty="0" smtClean="0">
                <a:latin typeface="Bell MT" pitchFamily="18" charset="0"/>
              </a:rPr>
              <a:t>-adresy pocztowe</a:t>
            </a:r>
          </a:p>
          <a:p>
            <a:pPr lvl="1" algn="ctr">
              <a:buNone/>
            </a:pPr>
            <a:r>
              <a:rPr lang="pl-PL" sz="6400" dirty="0" smtClean="0">
                <a:latin typeface="Bell MT" pitchFamily="18" charset="0"/>
              </a:rPr>
              <a:t>-numer karty bankowej i inne</a:t>
            </a:r>
          </a:p>
          <a:p>
            <a:pPr algn="ctr">
              <a:buNone/>
            </a:pPr>
            <a:r>
              <a:rPr lang="pl-PL" sz="6400" dirty="0" smtClean="0">
                <a:latin typeface="Bell MT" pitchFamily="18" charset="0"/>
              </a:rPr>
              <a:t>             Kradzieże mają zazwyczaj miejsce na komputerach posiadających dostęp do Internetu, lecz zdarzają się również kradzieże w sytuacji połączenia sieciowego. Osoby łączące się do Internetu za pośrednictwem modemów są dodatkowo narażone na działanie </a:t>
            </a:r>
            <a:r>
              <a:rPr lang="pl-PL" sz="6400" dirty="0" err="1" smtClean="0">
                <a:latin typeface="Bell MT" pitchFamily="18" charset="0"/>
              </a:rPr>
              <a:t>dialerów</a:t>
            </a:r>
            <a:r>
              <a:rPr lang="pl-PL" sz="6400" dirty="0" smtClean="0">
                <a:latin typeface="Bell MT" pitchFamily="18" charset="0"/>
              </a:rPr>
              <a:t>, czyli programów łączących się z numerami 0-700, co powoduje bardzo wysokie rachunki telefoniczne.</a:t>
            </a:r>
          </a:p>
          <a:p>
            <a:pPr algn="ctr">
              <a:buNone/>
            </a:pPr>
            <a:r>
              <a:rPr lang="pl-PL" sz="6400" dirty="0" smtClean="0">
                <a:latin typeface="Bell MT" pitchFamily="18" charset="0"/>
              </a:rPr>
              <a:t>             Internetowi złodzieje stają się coraz bardziej zuchwali gdyż ujawnienie ich jest niezwykle trudne z powodu braku jakichkolwiek śladów, które są przez nich zacierane. Tym trudniejsze jest to zadanie w Polsce, gdzie nie wykorzystuje się odpowiedniej techniki służącej lokalizowaniu tego rodzaju przestępców.</a:t>
            </a:r>
          </a:p>
          <a:p>
            <a:pPr>
              <a:buNone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F561-879E-43DC-89C5-6F3B567493BB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zaokrąglony 4"/>
          <p:cNvSpPr/>
          <p:nvPr/>
        </p:nvSpPr>
        <p:spPr>
          <a:xfrm>
            <a:off x="357158" y="1357298"/>
            <a:ext cx="8572560" cy="5072098"/>
          </a:xfrm>
          <a:prstGeom prst="roundRect">
            <a:avLst/>
          </a:prstGeom>
          <a:gradFill flip="none" rotWithShape="1">
            <a:gsLst>
              <a:gs pos="0">
                <a:srgbClr val="F5DF83">
                  <a:tint val="66000"/>
                  <a:satMod val="160000"/>
                </a:srgbClr>
              </a:gs>
              <a:gs pos="50000">
                <a:srgbClr val="F5DF83">
                  <a:tint val="44500"/>
                  <a:satMod val="160000"/>
                </a:srgbClr>
              </a:gs>
              <a:gs pos="100000">
                <a:srgbClr val="F5DF83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Rozpowszechnianie wirusów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85786" y="1785926"/>
            <a:ext cx="7615262" cy="4340237"/>
          </a:xfrm>
        </p:spPr>
        <p:txBody>
          <a:bodyPr numCol="1">
            <a:normAutofit fontScale="40000" lnSpcReduction="20000"/>
          </a:bodyPr>
          <a:lstStyle/>
          <a:p>
            <a:pPr algn="ctr">
              <a:buNone/>
            </a:pPr>
            <a:r>
              <a:rPr lang="pl-PL" sz="4500" dirty="0" smtClean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pl-PL" sz="45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 Samo ich tworzenie niestety nie zostało objęte odpowiednim zapisem, gdyż tworzone są także tzw. </a:t>
            </a:r>
            <a:r>
              <a:rPr lang="pl-PL" sz="4500" b="1" u="sng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withe wirusy</a:t>
            </a:r>
            <a:r>
              <a:rPr lang="pl-PL" sz="45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, czyli wirusy pomocnicze służące na przykład do oczyszczania folderu temp. Wirusy komputerowe są to programy powodujące zamieszanie lub straty w systemie komputerowym. Mogą one na przykład wyświetlać na ekranie różne, niegroźne komunikaty a równie dobrze mogą zniszczyć wszelkie dane zawarte na komputerze czy całkowicie unieruchomić jego systemem operacyjny.</a:t>
            </a:r>
          </a:p>
          <a:p>
            <a:pPr algn="ctr">
              <a:buNone/>
            </a:pPr>
            <a:r>
              <a:rPr lang="pl-PL" sz="45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Wirusy komputerowe znacząco różnią się budową od swoich biologicznych odpowiedników, natomiast ich działanie jest bardzo podobne - rozmnażają się, do czego potrzebują one nosiciela w postaci na przykład programu wykonywalnego, zainstalowanego na danym komputerze. Na takie niebezpieczeństwo są narażeni wszyscy użytkownicy przenoszący w jakiekolwiek formie dane pomiędzy komputerami, a źródłem takiej infekcji może być: </a:t>
            </a:r>
            <a:r>
              <a:rPr lang="pl-PL" sz="4500" b="1" u="sng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piracki program, załącznik umieszczony w wiadomości elektronicznej, plik skopiowany ze strony WWW, zainfekowana przez inny komputer dyskietka itp.</a:t>
            </a:r>
          </a:p>
          <a:p>
            <a:pPr algn="ctr">
              <a:buNone/>
            </a:pPr>
            <a:r>
              <a:rPr lang="pl-PL" sz="45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          </a:t>
            </a:r>
          </a:p>
          <a:p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F561-879E-43DC-89C5-6F3B567493BB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F561-879E-43DC-89C5-6F3B567493BB}" type="slidenum">
              <a:rPr lang="pl-PL" smtClean="0"/>
              <a:pPr/>
              <a:t>6</a:t>
            </a:fld>
            <a:endParaRPr lang="pl-PL"/>
          </a:p>
        </p:txBody>
      </p:sp>
      <p:pic>
        <p:nvPicPr>
          <p:cNvPr id="6" name="Obraz 5" descr="Wirusy-komputerowe.-Co-musisz-wiedzieć-740x40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19016" cy="6858000"/>
          </a:xfrm>
          <a:prstGeom prst="rect">
            <a:avLst/>
          </a:prstGeom>
        </p:spPr>
      </p:pic>
      <p:sp>
        <p:nvSpPr>
          <p:cNvPr id="7" name="Prostokąt zaokrąglony 6"/>
          <p:cNvSpPr/>
          <p:nvPr/>
        </p:nvSpPr>
        <p:spPr>
          <a:xfrm>
            <a:off x="500034" y="785794"/>
            <a:ext cx="3429024" cy="500066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928662" y="1142984"/>
            <a:ext cx="278608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Tworzenie wirusów nie wymaga dzisiaj specjalistycznej wiedzy - w Internecie dostępnych jest wiele generatorów wirusów, których obsługiwanie polega na wyborze odpowiednich funkcji z menu; nieraz wystarczy jedynie wpisanie tekstu, który będzie się wyświetlał w zakażonym komputerze, a niektóre z generatorów pozwalają również określić rodzaj plików, jakie mają być zarażane oraz na dołączenie własnych procedur. </a:t>
            </a:r>
            <a:endParaRPr lang="pl-PL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F561-879E-43DC-89C5-6F3B567493BB}" type="slidenum">
              <a:rPr lang="pl-PL" smtClean="0"/>
              <a:pPr/>
              <a:t>7</a:t>
            </a:fld>
            <a:endParaRPr lang="pl-PL"/>
          </a:p>
        </p:txBody>
      </p:sp>
      <p:pic>
        <p:nvPicPr>
          <p:cNvPr id="3" name="Obraz 2" descr="shutterstock-85645072.6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889" cy="6858000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428596" y="285728"/>
            <a:ext cx="392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err="1" smtClean="0">
                <a:solidFill>
                  <a:schemeClr val="bg1"/>
                </a:solidFill>
              </a:rPr>
              <a:t>Cyberprzemoc</a:t>
            </a:r>
            <a:endParaRPr lang="pl-PL" sz="4000" dirty="0">
              <a:solidFill>
                <a:schemeClr val="bg1"/>
              </a:solidFill>
            </a:endParaRPr>
          </a:p>
        </p:txBody>
      </p:sp>
      <p:sp>
        <p:nvSpPr>
          <p:cNvPr id="5" name="Prostokąt zaokrąglony 4"/>
          <p:cNvSpPr/>
          <p:nvPr/>
        </p:nvSpPr>
        <p:spPr>
          <a:xfrm>
            <a:off x="571472" y="1214422"/>
            <a:ext cx="3643338" cy="47149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000100" y="1357298"/>
            <a:ext cx="2857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Cyberprzemoc</a:t>
            </a:r>
            <a:r>
              <a:rPr lang="pl-PL" b="1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 (agresja elektroniczna)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 – stosowanie przemocy poprzez: prześladowanie, zastraszanie, nękanie, wyśmiewanie innych osób z wykorzystaniem Internetu i narzędzi typu elektronicznego takich jak: e-mail, witryny internetowe, fora dyskusyjne w </a:t>
            </a:r>
            <a:r>
              <a:rPr lang="pl-PL" dirty="0" err="1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internecie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, portale </a:t>
            </a:r>
            <a:r>
              <a:rPr lang="pl-PL" dirty="0" err="1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społecznościowe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 i inne. Osobę dopuszczającą się takich czynów określa się </a:t>
            </a:r>
            <a:r>
              <a:rPr lang="pl-PL" dirty="0" err="1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stalkerem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.</a:t>
            </a:r>
            <a:endParaRPr lang="pl-PL" dirty="0">
              <a:solidFill>
                <a:schemeClr val="accent1">
                  <a:lumMod val="75000"/>
                </a:schemeClr>
              </a:solidFill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d2aeb8a3-9171-4c7e-8446-6afbd0d3d17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08301" cy="6858000"/>
          </a:xfrm>
          <a:prstGeom prst="rect">
            <a:avLst/>
          </a:prstGeom>
        </p:spPr>
      </p:pic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Formy </a:t>
            </a:r>
            <a:r>
              <a:rPr lang="pl-PL" dirty="0" err="1" smtClean="0">
                <a:solidFill>
                  <a:schemeClr val="bg1"/>
                </a:solidFill>
              </a:rPr>
              <a:t>cyberprzemocy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Prostokąt zaokrąglony 2"/>
          <p:cNvSpPr/>
          <p:nvPr/>
        </p:nvSpPr>
        <p:spPr>
          <a:xfrm>
            <a:off x="323528" y="1393825"/>
            <a:ext cx="8229600" cy="49387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r>
              <a:rPr lang="pl-PL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Rozsyłanie kompromitujących materiałów</a:t>
            </a:r>
          </a:p>
          <a:p>
            <a:r>
              <a:rPr lang="pl-PL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Włamania na konta pocztowe i konta komunikatorów w celu rozsyłania kompromitujących wiadomości</a:t>
            </a:r>
          </a:p>
          <a:p>
            <a:r>
              <a:rPr lang="pl-PL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Dalsze rozsyłanie otrzymanych danych i wiadomości jako zapisu rozmowy, czy kopii e-maila</a:t>
            </a:r>
          </a:p>
          <a:p>
            <a:r>
              <a:rPr lang="pl-PL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Tworzenie kompromitujących i ośmieszających stron internetowych</a:t>
            </a:r>
          </a:p>
          <a:p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F561-879E-43DC-89C5-6F3B567493BB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 descr="0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 to prawo?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F561-879E-43DC-89C5-6F3B567493BB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2" name="Prostokąt zaokrąglony 1"/>
          <p:cNvSpPr/>
          <p:nvPr/>
        </p:nvSpPr>
        <p:spPr>
          <a:xfrm>
            <a:off x="611560" y="1196752"/>
            <a:ext cx="8280920" cy="515959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pl-PL" sz="34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paragraf 1: Kto przez uporczywe nękanie innej osoby lub osoby jej najbliższej wzbudza u niej uzasadnione okolicznościami poczucie zagrożenia lub istotnie narusza jej prywatność, podlega karze pozbawienia wolności do lat 3.</a:t>
            </a:r>
          </a:p>
          <a:p>
            <a:pPr algn="ctr"/>
            <a:r>
              <a:rPr lang="pl-PL" sz="34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paragraf 2: Tej samej karze podlega, kto, podszywając się pod inną osobę, wykorzystuje jej wizerunek lub inne jej dane osobowe w celu wyrządzenia jej szkody majątkowej lub osobistej.</a:t>
            </a:r>
          </a:p>
          <a:p>
            <a:pPr algn="ctr"/>
            <a:r>
              <a:rPr lang="pl-PL" sz="34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paragraf 3: Jeżeli następstwem czynu określonego w § 1 lub 2 jest targnięcie się pokrzywdzonego na własne życie, sprawca podlega karze pozbawienia wolności od roku do lat 10.</a:t>
            </a:r>
          </a:p>
          <a:p>
            <a:pPr algn="ctr"/>
            <a:r>
              <a:rPr lang="pl-PL" sz="3400" dirty="0" smtClean="0">
                <a:solidFill>
                  <a:schemeClr val="accent1">
                    <a:lumMod val="75000"/>
                  </a:schemeClr>
                </a:solidFill>
                <a:latin typeface="Bell MT" pitchFamily="18" charset="0"/>
              </a:rPr>
              <a:t>paragraf 4: Ściganie przestępstwa określonego w § 1 lub 2 następuje na wniosek pokrzywdzonego.</a:t>
            </a:r>
          </a:p>
          <a:p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503</Words>
  <Application>Microsoft Office PowerPoint</Application>
  <PresentationFormat>Pokaz na ekranie (4:3)</PresentationFormat>
  <Paragraphs>65</Paragraphs>
  <Slides>14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Bell MT</vt:lpstr>
      <vt:lpstr>Calibri</vt:lpstr>
      <vt:lpstr>Motyw pakietu Office</vt:lpstr>
      <vt:lpstr>Prezentacja programu PowerPoint</vt:lpstr>
      <vt:lpstr>Prezentacja programu PowerPoint</vt:lpstr>
      <vt:lpstr>Usługi</vt:lpstr>
      <vt:lpstr>Kradzież komputerowa</vt:lpstr>
      <vt:lpstr>Rozpowszechnianie wirusów</vt:lpstr>
      <vt:lpstr>Prezentacja programu PowerPoint</vt:lpstr>
      <vt:lpstr>Prezentacja programu PowerPoint</vt:lpstr>
      <vt:lpstr>Formy cyberprzemocy</vt:lpstr>
      <vt:lpstr>Co na to prawo?</vt:lpstr>
      <vt:lpstr>Naruszanie praw autorskich - Cracking</vt:lpstr>
      <vt:lpstr>Naruszanie praw autorskich - Torrenty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Windows 7</dc:creator>
  <cp:lastModifiedBy>W7</cp:lastModifiedBy>
  <cp:revision>17</cp:revision>
  <dcterms:created xsi:type="dcterms:W3CDTF">2015-09-29T14:12:51Z</dcterms:created>
  <dcterms:modified xsi:type="dcterms:W3CDTF">2015-09-29T17:52:04Z</dcterms:modified>
</cp:coreProperties>
</file>