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5" r:id="rId1"/>
  </p:sldMasterIdLst>
  <p:notesMasterIdLst>
    <p:notesMasterId r:id="rId17"/>
  </p:notesMasterIdLst>
  <p:sldIdLst>
    <p:sldId id="256" r:id="rId2"/>
    <p:sldId id="257" r:id="rId3"/>
    <p:sldId id="258" r:id="rId4"/>
    <p:sldId id="259" r:id="rId5"/>
    <p:sldId id="261" r:id="rId6"/>
    <p:sldId id="263" r:id="rId7"/>
    <p:sldId id="268" r:id="rId8"/>
    <p:sldId id="262" r:id="rId9"/>
    <p:sldId id="267" r:id="rId10"/>
    <p:sldId id="264" r:id="rId11"/>
    <p:sldId id="271" r:id="rId12"/>
    <p:sldId id="273" r:id="rId13"/>
    <p:sldId id="265" r:id="rId14"/>
    <p:sldId id="26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92"/>
    <p:restoredTop sz="95313" autoAdjust="0"/>
  </p:normalViewPr>
  <p:slideViewPr>
    <p:cSldViewPr snapToGrid="0" snapToObjects="1">
      <p:cViewPr varScale="1">
        <p:scale>
          <a:sx n="99" d="100"/>
          <a:sy n="99" d="100"/>
        </p:scale>
        <p:origin x="272" y="17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6CB0-A910-6948-97BE-ECF6DF4D6BD9}" type="datetimeFigureOut">
              <a:rPr lang="en-US" smtClean="0"/>
              <a:t>4/30/17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9D62D-EFE2-7741-8F77-C52190DFC9E3}" type="slidenum">
              <a:rPr lang="en-US" smtClean="0"/>
              <a:t>‹#›</a:t>
            </a:fld>
            <a:endParaRPr lang="en-US"/>
          </a:p>
        </p:txBody>
      </p:sp>
    </p:spTree>
    <p:extLst>
      <p:ext uri="{BB962C8B-B14F-4D97-AF65-F5344CB8AC3E}">
        <p14:creationId xmlns:p14="http://schemas.microsoft.com/office/powerpoint/2010/main" val="172762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en.wikipedia.org/wiki/Foreign_exchange_market#Market_participant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professor and everyone!</a:t>
            </a:r>
            <a:endParaRPr lang="en-US" baseline="0" dirty="0" smtClean="0"/>
          </a:p>
          <a:p>
            <a:r>
              <a:rPr lang="en-US" baseline="0" dirty="0" smtClean="0"/>
              <a:t>Myself, Dharmendra Hingu and she is </a:t>
            </a:r>
            <a:r>
              <a:rPr lang="en-US" baseline="0" dirty="0" err="1" smtClean="0"/>
              <a:t>Harnisha</a:t>
            </a:r>
            <a:r>
              <a:rPr lang="en-US" baseline="0" dirty="0" smtClean="0"/>
              <a:t> </a:t>
            </a:r>
            <a:r>
              <a:rPr lang="en-US" baseline="0" dirty="0" err="1" smtClean="0"/>
              <a:t>Gevaria</a:t>
            </a:r>
            <a:r>
              <a:rPr lang="en-US" baseline="0" dirty="0" smtClean="0"/>
              <a:t>, he is </a:t>
            </a:r>
            <a:r>
              <a:rPr lang="en-US" baseline="0" dirty="0" err="1" smtClean="0"/>
              <a:t>Kushal</a:t>
            </a:r>
            <a:r>
              <a:rPr lang="en-US" baseline="0" dirty="0" smtClean="0"/>
              <a:t> </a:t>
            </a:r>
            <a:r>
              <a:rPr lang="en-US" baseline="0" dirty="0" err="1" smtClean="0"/>
              <a:t>Gevaria</a:t>
            </a:r>
            <a:r>
              <a:rPr lang="en-US" baseline="0" dirty="0" smtClean="0"/>
              <a:t>. </a:t>
            </a:r>
          </a:p>
          <a:p>
            <a:r>
              <a:rPr lang="en-US" baseline="0" dirty="0" smtClean="0"/>
              <a:t>Today we will demonstrate our project on Foreign currency prediction.</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1</a:t>
            </a:fld>
            <a:endParaRPr lang="en-US"/>
          </a:p>
        </p:txBody>
      </p:sp>
    </p:spTree>
    <p:extLst>
      <p:ext uri="{BB962C8B-B14F-4D97-AF65-F5344CB8AC3E}">
        <p14:creationId xmlns:p14="http://schemas.microsoft.com/office/powerpoint/2010/main" val="108220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compare</a:t>
            </a:r>
            <a:r>
              <a:rPr lang="en-US" baseline="0" dirty="0" smtClean="0"/>
              <a:t> the two models that we created and analyze the performance. </a:t>
            </a:r>
          </a:p>
          <a:p>
            <a:r>
              <a:rPr lang="en-US" baseline="0" dirty="0" smtClean="0"/>
              <a:t>We have considered the 4 currencies against USD. INR – India, CNY – China, EUR – Europe , and AUD – Australia.</a:t>
            </a:r>
          </a:p>
          <a:p>
            <a:r>
              <a:rPr lang="en-US" baseline="0" dirty="0" smtClean="0"/>
              <a:t>In the graphs green line - ARIMA model, Red line - NN model and blue line is the actual data points.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9C9D62D-EFE2-7741-8F77-C52190DFC9E3}" type="slidenum">
              <a:rPr lang="en-US" smtClean="0"/>
              <a:t>10</a:t>
            </a:fld>
            <a:endParaRPr lang="en-US"/>
          </a:p>
        </p:txBody>
      </p:sp>
    </p:spTree>
    <p:extLst>
      <p:ext uri="{BB962C8B-B14F-4D97-AF65-F5344CB8AC3E}">
        <p14:creationId xmlns:p14="http://schemas.microsoft.com/office/powerpoint/2010/main" val="34169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first attempt we began with single hidden layer for NN and p = 1 and built the model and analyzed the performance. It was very poor and its because we only considered current data to make prediction for next days data. We at least needs some data to analyze the trend in the market. Later we considered previous 3 days data points to make prediction about next day. </a:t>
            </a:r>
          </a:p>
          <a:p>
            <a:r>
              <a:rPr lang="en-US" baseline="0" dirty="0" smtClean="0"/>
              <a:t>Now this is interesting, we can go on and consider as many previous data points as we need to improve the performance, but what could happen is we may </a:t>
            </a:r>
            <a:r>
              <a:rPr lang="en-US" baseline="0" dirty="0" err="1" smtClean="0"/>
              <a:t>overfit</a:t>
            </a:r>
            <a:r>
              <a:rPr lang="en-US" baseline="0" dirty="0" smtClean="0"/>
              <a:t> the data which we clearly don’t want to do.</a:t>
            </a:r>
          </a:p>
        </p:txBody>
      </p:sp>
      <p:sp>
        <p:nvSpPr>
          <p:cNvPr id="4" name="Slide Number Placeholder 3"/>
          <p:cNvSpPr>
            <a:spLocks noGrp="1"/>
          </p:cNvSpPr>
          <p:nvPr>
            <p:ph type="sldNum" sz="quarter" idx="10"/>
          </p:nvPr>
        </p:nvSpPr>
        <p:spPr/>
        <p:txBody>
          <a:bodyPr/>
          <a:lstStyle/>
          <a:p>
            <a:fld id="{79C9D62D-EFE2-7741-8F77-C52190DFC9E3}" type="slidenum">
              <a:rPr lang="en-US" smtClean="0"/>
              <a:t>11</a:t>
            </a:fld>
            <a:endParaRPr lang="en-US"/>
          </a:p>
        </p:txBody>
      </p:sp>
    </p:spTree>
    <p:extLst>
      <p:ext uri="{BB962C8B-B14F-4D97-AF65-F5344CB8AC3E}">
        <p14:creationId xmlns:p14="http://schemas.microsoft.com/office/powerpoint/2010/main" val="109210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 these</a:t>
            </a:r>
            <a:r>
              <a:rPr lang="en-US" baseline="0" dirty="0" smtClean="0"/>
              <a:t> mean square errors, looking at these we see that they are very very low. We get this high accuracy </a:t>
            </a:r>
            <a:r>
              <a:rPr lang="en-US" baseline="0" dirty="0" smtClean="0"/>
              <a:t>of 98% because </a:t>
            </a:r>
            <a:r>
              <a:rPr lang="en-US" baseline="0" dirty="0" smtClean="0"/>
              <a:t>of the reasons, in the real world the exchange rate fluctuations are very small. It can’t happen that the rate of USD to INR today is 64 and tomorrow it’s 90. </a:t>
            </a:r>
          </a:p>
          <a:p>
            <a:endParaRPr lang="en-US" baseline="0" dirty="0" smtClean="0"/>
          </a:p>
          <a:p>
            <a:r>
              <a:rPr lang="en-US" sz="1200" b="0" i="0" u="none" strike="noStrike" kern="1200" baseline="0" dirty="0" smtClean="0">
                <a:solidFill>
                  <a:schemeClr val="tx1"/>
                </a:solidFill>
                <a:latin typeface="+mn-lt"/>
                <a:ea typeface="+mn-ea"/>
                <a:cs typeface="+mn-cs"/>
              </a:rPr>
              <a:t>after </a:t>
            </a:r>
            <a:r>
              <a:rPr lang="en-US" sz="1200" b="0" i="0" u="none" strike="noStrike" kern="1200" baseline="0" dirty="0" smtClean="0">
                <a:solidFill>
                  <a:schemeClr val="tx1"/>
                </a:solidFill>
                <a:latin typeface="+mn-lt"/>
                <a:ea typeface="+mn-ea"/>
                <a:cs typeface="+mn-cs"/>
              </a:rPr>
              <a:t>analyzing these two models we conclude that ARIMA model is performing better than the neural network model.</a:t>
            </a:r>
            <a:endParaRPr lang="en-US" baseline="0" dirty="0" smtClean="0"/>
          </a:p>
        </p:txBody>
      </p:sp>
      <p:sp>
        <p:nvSpPr>
          <p:cNvPr id="4" name="Slide Number Placeholder 3"/>
          <p:cNvSpPr>
            <a:spLocks noGrp="1"/>
          </p:cNvSpPr>
          <p:nvPr>
            <p:ph type="sldNum" sz="quarter" idx="10"/>
          </p:nvPr>
        </p:nvSpPr>
        <p:spPr/>
        <p:txBody>
          <a:bodyPr/>
          <a:lstStyle/>
          <a:p>
            <a:fld id="{79C9D62D-EFE2-7741-8F77-C52190DFC9E3}" type="slidenum">
              <a:rPr lang="en-US" smtClean="0"/>
              <a:t>12</a:t>
            </a:fld>
            <a:endParaRPr lang="en-US"/>
          </a:p>
        </p:txBody>
      </p:sp>
    </p:spTree>
    <p:extLst>
      <p:ext uri="{BB962C8B-B14F-4D97-AF65-F5344CB8AC3E}">
        <p14:creationId xmlns:p14="http://schemas.microsoft.com/office/powerpoint/2010/main" val="405314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what can we do to improve it </a:t>
            </a:r>
            <a:r>
              <a:rPr lang="en-US" baseline="0" dirty="0" err="1" smtClean="0"/>
              <a:t>furthur</a:t>
            </a:r>
            <a:r>
              <a:rPr lang="en-US" baseline="0" dirty="0" smtClean="0"/>
              <a:t>?</a:t>
            </a:r>
          </a:p>
          <a:p>
            <a:endParaRPr lang="en-US" baseline="0" dirty="0" smtClean="0"/>
          </a:p>
          <a:p>
            <a:r>
              <a:rPr lang="en-US" baseline="0" dirty="0" smtClean="0"/>
              <a:t>Using ARIMA model we tried to predict the values of next 7 days and we observed that the MSE was </a:t>
            </a:r>
            <a:r>
              <a:rPr lang="en-US" baseline="0" dirty="0" smtClean="0"/>
              <a:t>high giving accuracy of 95%during </a:t>
            </a:r>
            <a:r>
              <a:rPr lang="en-US" baseline="0" dirty="0" smtClean="0"/>
              <a:t>the period when market fluctuations were high, as it was taking into account the predicted values which were faulty.</a:t>
            </a:r>
          </a:p>
          <a:p>
            <a:endParaRPr lang="en-US" baseline="0" dirty="0" smtClean="0"/>
          </a:p>
          <a:p>
            <a:r>
              <a:rPr lang="en-US" baseline="0" dirty="0" smtClean="0"/>
              <a:t>Now to improve this, we can take into consideration factors like, GDP of a country, and income growth rate which also have huge impact on the forex market. This can be done by augmenting the current NN in a slightly different way where we can feed these features and then analyzing the trend to predict the values for any number of future days accurately.</a:t>
            </a:r>
          </a:p>
          <a:p>
            <a:endParaRPr lang="en-US" baseline="0" dirty="0" smtClean="0"/>
          </a:p>
          <a:p>
            <a:r>
              <a:rPr lang="en-US" baseline="0" dirty="0" smtClean="0"/>
              <a:t>With this we end our presentation and now are open to any questions you may have for us!</a:t>
            </a:r>
          </a:p>
        </p:txBody>
      </p:sp>
      <p:sp>
        <p:nvSpPr>
          <p:cNvPr id="4" name="Slide Number Placeholder 3"/>
          <p:cNvSpPr>
            <a:spLocks noGrp="1"/>
          </p:cNvSpPr>
          <p:nvPr>
            <p:ph type="sldNum" sz="quarter" idx="10"/>
          </p:nvPr>
        </p:nvSpPr>
        <p:spPr/>
        <p:txBody>
          <a:bodyPr/>
          <a:lstStyle/>
          <a:p>
            <a:fld id="{79C9D62D-EFE2-7741-8F77-C52190DFC9E3}" type="slidenum">
              <a:rPr lang="en-US" smtClean="0"/>
              <a:t>13</a:t>
            </a:fld>
            <a:endParaRPr lang="en-US"/>
          </a:p>
        </p:txBody>
      </p:sp>
    </p:spTree>
    <p:extLst>
      <p:ext uri="{BB962C8B-B14F-4D97-AF65-F5344CB8AC3E}">
        <p14:creationId xmlns:p14="http://schemas.microsoft.com/office/powerpoint/2010/main" val="92015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agenda for today. We will cover,</a:t>
            </a:r>
            <a:r>
              <a:rPr lang="en-US" baseline="0" dirty="0" smtClean="0"/>
              <a:t> what is Foreign exchange?</a:t>
            </a:r>
          </a:p>
          <a:p>
            <a:r>
              <a:rPr lang="en-US" baseline="0" dirty="0" smtClean="0"/>
              <a:t>Our motivation behind doing this project, the models we build and how it can be enhanced in future.</a:t>
            </a:r>
          </a:p>
          <a:p>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2</a:t>
            </a:fld>
            <a:endParaRPr lang="en-US"/>
          </a:p>
        </p:txBody>
      </p:sp>
    </p:spTree>
    <p:extLst>
      <p:ext uri="{BB962C8B-B14F-4D97-AF65-F5344CB8AC3E}">
        <p14:creationId xmlns:p14="http://schemas.microsoft.com/office/powerpoint/2010/main" val="69816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Now,</a:t>
            </a:r>
            <a:r>
              <a:rPr lang="en-US" u="none" baseline="0" dirty="0" smtClean="0"/>
              <a:t> What is forex? It is market for trading currencies. </a:t>
            </a:r>
            <a:r>
              <a:rPr lang="en-US" sz="1200" b="0" i="0" u="none" kern="1200" dirty="0" smtClean="0">
                <a:solidFill>
                  <a:schemeClr val="tx1"/>
                </a:solidFill>
                <a:effectLst/>
                <a:latin typeface="+mn-lt"/>
                <a:ea typeface="+mn-ea"/>
                <a:cs typeface="+mn-cs"/>
              </a:rPr>
              <a:t>This includes all aspects of buying, selling and exchanging currencies at determined prices. </a:t>
            </a:r>
          </a:p>
          <a:p>
            <a:r>
              <a:rPr lang="en-US" sz="1200" b="0" i="0" u="none" kern="1200" dirty="0" smtClean="0">
                <a:solidFill>
                  <a:schemeClr val="tx1"/>
                </a:solidFill>
                <a:effectLst/>
                <a:latin typeface="+mn-lt"/>
                <a:ea typeface="+mn-ea"/>
                <a:cs typeface="+mn-cs"/>
              </a:rPr>
              <a:t>The main participants in this market are the </a:t>
            </a:r>
            <a:r>
              <a:rPr lang="en-US" sz="1200" b="0" i="0" u="none" kern="1200" dirty="0" smtClean="0">
                <a:solidFill>
                  <a:schemeClr val="tx1"/>
                </a:solidFill>
                <a:effectLst/>
                <a:latin typeface="+mn-lt"/>
                <a:ea typeface="+mn-ea"/>
                <a:cs typeface="+mn-cs"/>
                <a:hlinkClick r:id="rId3" tooltip="Foreign exchange market"/>
              </a:rPr>
              <a:t>large international banks</a:t>
            </a:r>
            <a:r>
              <a:rPr lang="en-US" sz="1200" b="0" i="0" u="none" kern="1200" baseline="0" dirty="0" smtClean="0">
                <a:solidFill>
                  <a:schemeClr val="tx1"/>
                </a:solidFill>
                <a:effectLst/>
                <a:latin typeface="+mn-lt"/>
                <a:ea typeface="+mn-ea"/>
                <a:cs typeface="+mn-cs"/>
              </a:rPr>
              <a:t> and the transactions are huge in volume. </a:t>
            </a:r>
          </a:p>
          <a:p>
            <a:r>
              <a:rPr lang="en-US" sz="1200" b="0" i="0" u="none" strike="noStrike" kern="1200" baseline="0" dirty="0" smtClean="0">
                <a:solidFill>
                  <a:schemeClr val="tx1"/>
                </a:solidFill>
                <a:latin typeface="+mn-lt"/>
                <a:ea typeface="+mn-ea"/>
                <a:cs typeface="+mn-cs"/>
              </a:rPr>
              <a:t>Consider business deal finalized between two parties amounting to one billion dollars buyer residing in USA and seller residing in Europe. A slight variation in the exchange rate can have significant impact and seller may have to pay more that the settled amount.</a:t>
            </a:r>
          </a:p>
          <a:p>
            <a:endParaRPr lang="en-US" u="none" dirty="0" smtClean="0"/>
          </a:p>
          <a:p>
            <a:r>
              <a:rPr lang="en-US" u="none" dirty="0" smtClean="0"/>
              <a:t>Question</a:t>
            </a:r>
            <a:r>
              <a:rPr lang="en-US" u="none" baseline="0" dirty="0" smtClean="0"/>
              <a:t> is what can we do about it? Can we know such change in currency beforehand? Yes, not the exact value but we can make prediction about it.</a:t>
            </a:r>
          </a:p>
          <a:p>
            <a:r>
              <a:rPr lang="en-US" u="none" baseline="0" dirty="0" smtClean="0"/>
              <a:t>There are 4 ways to make predictions about the currency exchange as described by Investopedia purchasing power parity, relative economic strength. Econometric models, and time series analysis. We would be focusing on time series analysis.</a:t>
            </a:r>
          </a:p>
          <a:p>
            <a:endParaRPr lang="en-US" u="none" dirty="0"/>
          </a:p>
        </p:txBody>
      </p:sp>
      <p:sp>
        <p:nvSpPr>
          <p:cNvPr id="4" name="Slide Number Placeholder 3"/>
          <p:cNvSpPr>
            <a:spLocks noGrp="1"/>
          </p:cNvSpPr>
          <p:nvPr>
            <p:ph type="sldNum" sz="quarter" idx="10"/>
          </p:nvPr>
        </p:nvSpPr>
        <p:spPr/>
        <p:txBody>
          <a:bodyPr/>
          <a:lstStyle/>
          <a:p>
            <a:fld id="{79C9D62D-EFE2-7741-8F77-C52190DFC9E3}" type="slidenum">
              <a:rPr lang="en-US" smtClean="0"/>
              <a:t>3</a:t>
            </a:fld>
            <a:endParaRPr lang="en-US"/>
          </a:p>
        </p:txBody>
      </p:sp>
    </p:spTree>
    <p:extLst>
      <p:ext uri="{BB962C8B-B14F-4D97-AF65-F5344CB8AC3E}">
        <p14:creationId xmlns:p14="http://schemas.microsoft.com/office/powerpoint/2010/main" val="7449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a:t>
            </a:r>
            <a:r>
              <a:rPr lang="en-US" baseline="0" dirty="0" smtClean="0"/>
              <a:t> this help us? We can pay less tuition fees in terms of our home currency. Plus this would definitely help people doing overseas business. That’s our main motivation.</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4</a:t>
            </a:fld>
            <a:endParaRPr lang="en-US"/>
          </a:p>
        </p:txBody>
      </p:sp>
    </p:spTree>
    <p:extLst>
      <p:ext uri="{BB962C8B-B14F-4D97-AF65-F5344CB8AC3E}">
        <p14:creationId xmlns:p14="http://schemas.microsoft.com/office/powerpoint/2010/main" val="43190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spend</a:t>
            </a:r>
            <a:r>
              <a:rPr lang="en-US" baseline="0" dirty="0" smtClean="0"/>
              <a:t> little bit time on how we can achieve this?</a:t>
            </a:r>
          </a:p>
          <a:p>
            <a:r>
              <a:rPr lang="en-US" baseline="0" dirty="0" smtClean="0"/>
              <a:t>Our main objective here is to build a system can predict the exchange rate for the next day or any number of  future days between the two currencies. </a:t>
            </a:r>
          </a:p>
          <a:p>
            <a:r>
              <a:rPr lang="en-US" baseline="0" dirty="0" smtClean="0"/>
              <a:t>We propose two models, </a:t>
            </a:r>
          </a:p>
          <a:p>
            <a:r>
              <a:rPr lang="en-US" baseline="0" dirty="0" smtClean="0"/>
              <a:t>First using Neural Network and second using a statistical method model namely ARIMA.</a:t>
            </a:r>
          </a:p>
        </p:txBody>
      </p:sp>
      <p:sp>
        <p:nvSpPr>
          <p:cNvPr id="4" name="Slide Number Placeholder 3"/>
          <p:cNvSpPr>
            <a:spLocks noGrp="1"/>
          </p:cNvSpPr>
          <p:nvPr>
            <p:ph type="sldNum" sz="quarter" idx="10"/>
          </p:nvPr>
        </p:nvSpPr>
        <p:spPr/>
        <p:txBody>
          <a:bodyPr/>
          <a:lstStyle/>
          <a:p>
            <a:fld id="{79C9D62D-EFE2-7741-8F77-C52190DFC9E3}" type="slidenum">
              <a:rPr lang="en-US" smtClean="0"/>
              <a:t>5</a:t>
            </a:fld>
            <a:endParaRPr lang="en-US"/>
          </a:p>
        </p:txBody>
      </p:sp>
    </p:spTree>
    <p:extLst>
      <p:ext uri="{BB962C8B-B14F-4D97-AF65-F5344CB8AC3E}">
        <p14:creationId xmlns:p14="http://schemas.microsoft.com/office/powerpoint/2010/main" val="61567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first model is based on Neural Network. As we all know NN is nothing but a combination of Neurons. One of the property of time series data that data is captured at regular interval of time and here we consider daily data. </a:t>
            </a:r>
          </a:p>
          <a:p>
            <a:r>
              <a:rPr lang="en-US" baseline="0" dirty="0" smtClean="0"/>
              <a:t>So essentially speaking there is no feature to extract from the data. But we need to somehow give input to NN. So we give the time lag values as feature to our NN. This type of NN are called Recurrent Neural Network. And the output is a prediction for next day. We use backpropagation algorithm to update the weights.</a:t>
            </a:r>
          </a:p>
          <a:p>
            <a:endParaRPr lang="en-US" baseline="0" dirty="0" smtClean="0"/>
          </a:p>
          <a:p>
            <a:r>
              <a:rPr lang="en-US" baseline="0" dirty="0" smtClean="0"/>
              <a:t>We use </a:t>
            </a:r>
            <a:r>
              <a:rPr lang="en-US" baseline="0" dirty="0" err="1" smtClean="0"/>
              <a:t>Kera’s</a:t>
            </a:r>
            <a:r>
              <a:rPr lang="en-US" baseline="0" dirty="0" smtClean="0"/>
              <a:t> deep neural network library to build RNN. </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6</a:t>
            </a:fld>
            <a:endParaRPr lang="en-US"/>
          </a:p>
        </p:txBody>
      </p:sp>
    </p:spTree>
    <p:extLst>
      <p:ext uri="{BB962C8B-B14F-4D97-AF65-F5344CB8AC3E}">
        <p14:creationId xmlns:p14="http://schemas.microsoft.com/office/powerpoint/2010/main" val="1233832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follow the standard procedure</a:t>
            </a:r>
            <a:r>
              <a:rPr lang="en-US" baseline="0" dirty="0" smtClean="0"/>
              <a:t> load the dataset, divide it into training and testing set. We build and train the RNN with training set and evaluate the model using testing set. We use mean square error to measure the performance of the model. The graph shows actual dataset vs testing prediction. And you can see the MSE is very low. </a:t>
            </a:r>
          </a:p>
          <a:p>
            <a:endParaRPr lang="en-US" baseline="0" dirty="0" smtClean="0"/>
          </a:p>
          <a:p>
            <a:r>
              <a:rPr lang="en-US" baseline="0" dirty="0" smtClean="0"/>
              <a:t>Now </a:t>
            </a:r>
            <a:r>
              <a:rPr lang="en-US" baseline="0" dirty="0" err="1" smtClean="0"/>
              <a:t>Kushal</a:t>
            </a:r>
            <a:r>
              <a:rPr lang="en-US" baseline="0" dirty="0" smtClean="0"/>
              <a:t> will talk about the next model. </a:t>
            </a:r>
          </a:p>
          <a:p>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7</a:t>
            </a:fld>
            <a:endParaRPr lang="en-US"/>
          </a:p>
        </p:txBody>
      </p:sp>
    </p:spTree>
    <p:extLst>
      <p:ext uri="{BB962C8B-B14F-4D97-AF65-F5344CB8AC3E}">
        <p14:creationId xmlns:p14="http://schemas.microsoft.com/office/powerpoint/2010/main" val="18336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professor and my fellow </a:t>
            </a:r>
            <a:r>
              <a:rPr lang="en-US" dirty="0" err="1" smtClean="0"/>
              <a:t>classmates,I</a:t>
            </a:r>
            <a:r>
              <a:rPr lang="en-US" dirty="0" smtClean="0"/>
              <a:t> will be explaining you about the next model called ARIMA </a:t>
            </a:r>
            <a:r>
              <a:rPr lang="en-US" dirty="0" err="1" smtClean="0"/>
              <a:t>model.It</a:t>
            </a:r>
            <a:r>
              <a:rPr lang="en-US" dirty="0" smtClean="0"/>
              <a:t> is a statistical model which is used to forecast on time series based dataset.</a:t>
            </a:r>
          </a:p>
          <a:p>
            <a:r>
              <a:rPr lang="en-US" dirty="0" smtClean="0"/>
              <a:t>So, ARIMA stands for an Auto-regressive integrated moving average model. </a:t>
            </a:r>
          </a:p>
          <a:p>
            <a:r>
              <a:rPr lang="en-US" dirty="0" smtClean="0"/>
              <a:t>This model is itself subdivided into three smaller models namely Auto-regression(AR), Integration(I) and Moving Average(MA). Each of these three models can be used separately or can be combined together to create a model of our own. These three models are supported by three parameter p, q, and r. </a:t>
            </a:r>
          </a:p>
          <a:p>
            <a:r>
              <a:rPr lang="en-US" dirty="0" smtClean="0"/>
              <a:t>Auto-regression part of the ARIMA model is used to do the regression for current data point based on the previous number of lag points that we consider. These number of lag points are specified by the parameter p of the ARIMA model. In our case, these lag points are the exchange rate values for previous three days. </a:t>
            </a:r>
          </a:p>
          <a:p>
            <a:r>
              <a:rPr lang="en-US" dirty="0" smtClean="0"/>
              <a:t>Integration part of the </a:t>
            </a:r>
            <a:r>
              <a:rPr lang="en-US" dirty="0" err="1" smtClean="0"/>
              <a:t>Arima</a:t>
            </a:r>
            <a:r>
              <a:rPr lang="en-US" dirty="0" smtClean="0"/>
              <a:t> model is used to carry out the difference between the current data point with the selected lag observations. This term is also called as the degree of differencing. The differencing is needed to make the given data look stationary. This is handled by the parameter q of the ARIMA model. For this project, the value of the parameter q is one which means that we are doing the differencing just once. </a:t>
            </a:r>
          </a:p>
          <a:p>
            <a:r>
              <a:rPr lang="en-US" dirty="0" smtClean="0"/>
              <a:t>The third part of the model is the Moving Average which is used to calculate the regression error caused by averaging the lagged observations and comparing it with the regression value which we obtained earlier. This comprises of the last parameter r of the ARIMA model. For our project we are eliminating this third part by using value of parameter r as zero.</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8</a:t>
            </a:fld>
            <a:endParaRPr lang="en-US"/>
          </a:p>
        </p:txBody>
      </p:sp>
    </p:spTree>
    <p:extLst>
      <p:ext uri="{BB962C8B-B14F-4D97-AF65-F5344CB8AC3E}">
        <p14:creationId xmlns:p14="http://schemas.microsoft.com/office/powerpoint/2010/main" val="41112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you can see, we used 70% of the data as training set and remaining 30% of the data as a testing set. We trained the above model on the given training set using python </a:t>
            </a:r>
            <a:r>
              <a:rPr lang="en-US" dirty="0" err="1" smtClean="0"/>
              <a:t>statsmodels</a:t>
            </a:r>
            <a:r>
              <a:rPr lang="en-US" dirty="0" smtClean="0"/>
              <a:t> package. After training the model, we used our testing data set to find out how accurate the model is and calculated the MSE value which came out to be as low as  approximately 0.02. Now my teammate will move forward the presentation explaining about the comparisons between the two models and the future scope for this project. Thank you</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9</a:t>
            </a:fld>
            <a:endParaRPr lang="en-US"/>
          </a:p>
        </p:txBody>
      </p:sp>
    </p:spTree>
    <p:extLst>
      <p:ext uri="{BB962C8B-B14F-4D97-AF65-F5344CB8AC3E}">
        <p14:creationId xmlns:p14="http://schemas.microsoft.com/office/powerpoint/2010/main" val="9933918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82203A-398F-6440-9077-5D376A4D3058}" type="datetimeFigureOut">
              <a:rPr lang="en-US" smtClean="0"/>
              <a:t>4/30/17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0CA2B5B-7966-774E-86DC-56E4F3C21885}" type="slidenum">
              <a:rPr lang="en-US" smtClean="0"/>
              <a:t>‹#›</a:t>
            </a:fld>
            <a:endParaRPr lang="en-US"/>
          </a:p>
        </p:txBody>
      </p:sp>
    </p:spTree>
    <p:extLst>
      <p:ext uri="{BB962C8B-B14F-4D97-AF65-F5344CB8AC3E}">
        <p14:creationId xmlns:p14="http://schemas.microsoft.com/office/powerpoint/2010/main" val="178565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82203A-398F-6440-9077-5D376A4D3058}" type="datetimeFigureOut">
              <a:rPr lang="en-US" smtClean="0"/>
              <a:t>4/30/17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113591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2203A-398F-6440-9077-5D376A4D3058}" type="datetimeFigureOut">
              <a:rPr lang="en-US" smtClean="0"/>
              <a:t>4/30/17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21005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2203A-398F-6440-9077-5D376A4D3058}" type="datetimeFigureOut">
              <a:rPr lang="en-US" smtClean="0"/>
              <a:t>4/30/17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40803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F82203A-398F-6440-9077-5D376A4D3058}" type="datetimeFigureOut">
              <a:rPr lang="en-US" smtClean="0"/>
              <a:t>4/30/17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0CA2B5B-7966-774E-86DC-56E4F3C21885}" type="slidenum">
              <a:rPr lang="en-US" smtClean="0"/>
              <a:t>‹#›</a:t>
            </a:fld>
            <a:endParaRPr lang="en-US"/>
          </a:p>
        </p:txBody>
      </p:sp>
    </p:spTree>
    <p:extLst>
      <p:ext uri="{BB962C8B-B14F-4D97-AF65-F5344CB8AC3E}">
        <p14:creationId xmlns:p14="http://schemas.microsoft.com/office/powerpoint/2010/main" val="98193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82203A-398F-6440-9077-5D376A4D3058}" type="datetimeFigureOut">
              <a:rPr lang="en-US" smtClean="0"/>
              <a:t>4/30/17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213052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82203A-398F-6440-9077-5D376A4D3058}" type="datetimeFigureOut">
              <a:rPr lang="en-US" smtClean="0"/>
              <a:t>4/30/17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A2B5B-7966-774E-86DC-56E4F3C2188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6534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82203A-398F-6440-9077-5D376A4D3058}" type="datetimeFigureOut">
              <a:rPr lang="en-US" smtClean="0"/>
              <a:t>4/30/17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A2B5B-7966-774E-86DC-56E4F3C21885}"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527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2203A-398F-6440-9077-5D376A4D3058}" type="datetimeFigureOut">
              <a:rPr lang="en-US" smtClean="0"/>
              <a:t>4/30/17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21470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2203A-398F-6440-9077-5D376A4D3058}" type="datetimeFigureOut">
              <a:rPr lang="en-US" smtClean="0"/>
              <a:t>4/30/17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161649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2203A-398F-6440-9077-5D376A4D3058}" type="datetimeFigureOut">
              <a:rPr lang="en-US" smtClean="0"/>
              <a:t>4/30/17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5620139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F82203A-398F-6440-9077-5D376A4D3058}" type="datetimeFigureOut">
              <a:rPr lang="en-US" smtClean="0"/>
              <a:t>4/30/17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0CA2B5B-7966-774E-86DC-56E4F3C21885}" type="slidenum">
              <a:rPr lang="en-US" smtClean="0"/>
              <a:t>‹#›</a:t>
            </a:fld>
            <a:endParaRPr lang="en-US"/>
          </a:p>
        </p:txBody>
      </p:sp>
    </p:spTree>
    <p:extLst>
      <p:ext uri="{BB962C8B-B14F-4D97-AF65-F5344CB8AC3E}">
        <p14:creationId xmlns:p14="http://schemas.microsoft.com/office/powerpoint/2010/main" val="1448159566"/>
      </p:ext>
    </p:extLst>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vestopedia.com/articles/forex/11/4-ways-to-forecast-exchange-rates.asp" TargetMode="External"/><Relationship Id="rId3" Type="http://schemas.openxmlformats.org/officeDocument/2006/relationships/hyperlink" Target="http://bani.ucoz.com/_pu/0/97476951.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353312"/>
            <a:ext cx="9966960" cy="3035808"/>
          </a:xfrm>
        </p:spPr>
        <p:txBody>
          <a:bodyPr/>
          <a:lstStyle/>
          <a:p>
            <a:r>
              <a:rPr lang="en-US" cap="none" smtClean="0"/>
              <a:t>Foreign Currency </a:t>
            </a:r>
            <a:r>
              <a:rPr lang="en-US" cap="none" dirty="0" smtClean="0"/>
              <a:t>Prediction</a:t>
            </a:r>
            <a:endParaRPr lang="en-US" cap="none" dirty="0"/>
          </a:p>
        </p:txBody>
      </p:sp>
      <p:sp>
        <p:nvSpPr>
          <p:cNvPr id="3" name="Subtitle 2"/>
          <p:cNvSpPr>
            <a:spLocks noGrp="1"/>
          </p:cNvSpPr>
          <p:nvPr>
            <p:ph type="subTitle" idx="1"/>
          </p:nvPr>
        </p:nvSpPr>
        <p:spPr>
          <a:xfrm>
            <a:off x="1069848" y="4389120"/>
            <a:ext cx="8658768" cy="1638456"/>
          </a:xfrm>
        </p:spPr>
        <p:txBody>
          <a:bodyPr>
            <a:normAutofit fontScale="70000" lnSpcReduction="20000"/>
          </a:bodyPr>
          <a:lstStyle/>
          <a:p>
            <a:pPr algn="r"/>
            <a:endParaRPr lang="en-US" sz="2400" dirty="0" smtClean="0"/>
          </a:p>
          <a:p>
            <a:pPr algn="r"/>
            <a:r>
              <a:rPr lang="en-US" sz="2300" dirty="0" err="1" smtClean="0"/>
              <a:t>Harnisha</a:t>
            </a:r>
            <a:r>
              <a:rPr lang="en-US" sz="2300" dirty="0" smtClean="0"/>
              <a:t> </a:t>
            </a:r>
            <a:r>
              <a:rPr lang="en-US" sz="2300" dirty="0" err="1" smtClean="0"/>
              <a:t>Gevaria</a:t>
            </a:r>
            <a:endParaRPr lang="en-US" sz="2300" dirty="0" smtClean="0"/>
          </a:p>
          <a:p>
            <a:pPr algn="r"/>
            <a:r>
              <a:rPr lang="en-US" sz="2300" dirty="0" smtClean="0"/>
              <a:t>Dharmendra Hingu</a:t>
            </a:r>
          </a:p>
          <a:p>
            <a:pPr algn="r"/>
            <a:r>
              <a:rPr lang="en-US" sz="2300" dirty="0" err="1" smtClean="0"/>
              <a:t>Kushal</a:t>
            </a:r>
            <a:r>
              <a:rPr lang="en-US" sz="2300" dirty="0" smtClean="0"/>
              <a:t> </a:t>
            </a:r>
            <a:r>
              <a:rPr lang="en-US" sz="2300" dirty="0" err="1" smtClean="0"/>
              <a:t>Gevaria</a:t>
            </a:r>
            <a:endParaRPr lang="en-US" sz="2300" dirty="0" smtClean="0"/>
          </a:p>
          <a:p>
            <a:pPr algn="r"/>
            <a:r>
              <a:rPr lang="en-US" sz="2400" dirty="0" smtClean="0"/>
              <a:t>Under the guidance of Prof. </a:t>
            </a:r>
            <a:r>
              <a:rPr lang="en-US" sz="2400" dirty="0" err="1" smtClean="0"/>
              <a:t>Yuxiao</a:t>
            </a:r>
            <a:r>
              <a:rPr lang="en-US" sz="2400" dirty="0" smtClean="0"/>
              <a:t> Huang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4453859"/>
            <a:ext cx="4011818" cy="1689760"/>
          </a:xfrm>
          <a:prstGeom prst="rect">
            <a:avLst/>
          </a:prstGeom>
        </p:spPr>
      </p:pic>
    </p:spTree>
    <p:extLst>
      <p:ext uri="{BB962C8B-B14F-4D97-AF65-F5344CB8AC3E}">
        <p14:creationId xmlns:p14="http://schemas.microsoft.com/office/powerpoint/2010/main" val="1860629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311" y="1690688"/>
            <a:ext cx="5709581" cy="4550012"/>
          </a:xfrm>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5712517" cy="4550012"/>
          </a:xfrm>
          <a:prstGeom prst="rect">
            <a:avLst/>
          </a:prstGeom>
          <a:ln>
            <a:noFill/>
          </a:ln>
        </p:spPr>
      </p:pic>
      <p:sp>
        <p:nvSpPr>
          <p:cNvPr id="6" name="Title 1"/>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cap="none" dirty="0" smtClean="0"/>
              <a:t>Comparison of proposed models</a:t>
            </a:r>
          </a:p>
        </p:txBody>
      </p:sp>
    </p:spTree>
    <p:extLst>
      <p:ext uri="{BB962C8B-B14F-4D97-AF65-F5344CB8AC3E}">
        <p14:creationId xmlns:p14="http://schemas.microsoft.com/office/powerpoint/2010/main" val="275338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11" y="1709347"/>
            <a:ext cx="5709581" cy="4531353"/>
          </a:xfrm>
          <a:prstGeom prst="rect">
            <a:avLst/>
          </a:prstGeom>
          <a:ln>
            <a:noFill/>
          </a:ln>
        </p:spPr>
      </p:pic>
      <p:pic>
        <p:nvPicPr>
          <p:cNvPr id="7"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09346"/>
            <a:ext cx="5712517" cy="4556743"/>
          </a:xfrm>
          <a:prstGeom prst="rect">
            <a:avLst/>
          </a:prstGeom>
          <a:ln>
            <a:noFill/>
          </a:ln>
        </p:spPr>
      </p:pic>
      <p:sp>
        <p:nvSpPr>
          <p:cNvPr id="9"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cap="none" dirty="0" smtClean="0"/>
              <a:t>Comparison of proposed models</a:t>
            </a:r>
          </a:p>
        </p:txBody>
      </p:sp>
    </p:spTree>
    <p:extLst>
      <p:ext uri="{BB962C8B-B14F-4D97-AF65-F5344CB8AC3E}">
        <p14:creationId xmlns:p14="http://schemas.microsoft.com/office/powerpoint/2010/main" val="1321595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Comparison of proposed models</a:t>
            </a:r>
            <a:endParaRPr lang="en-US" dirty="0"/>
          </a:p>
        </p:txBody>
      </p:sp>
      <p:sp>
        <p:nvSpPr>
          <p:cNvPr id="3" name="Content Placeholder 2"/>
          <p:cNvSpPr>
            <a:spLocks noGrp="1"/>
          </p:cNvSpPr>
          <p:nvPr>
            <p:ph idx="1"/>
          </p:nvPr>
        </p:nvSpPr>
        <p:spPr/>
        <p:txBody>
          <a:bodyPr/>
          <a:lstStyle/>
          <a:p>
            <a:r>
              <a:rPr lang="en-US" dirty="0"/>
              <a:t>T</a:t>
            </a:r>
            <a:r>
              <a:rPr lang="en-US" dirty="0" smtClean="0"/>
              <a:t>he mean square error as low as, </a:t>
            </a:r>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603500"/>
            <a:ext cx="8521700" cy="1638300"/>
          </a:xfrm>
          <a:prstGeom prst="rect">
            <a:avLst/>
          </a:prstGeom>
        </p:spPr>
      </p:pic>
    </p:spTree>
    <p:extLst>
      <p:ext uri="{BB962C8B-B14F-4D97-AF65-F5344CB8AC3E}">
        <p14:creationId xmlns:p14="http://schemas.microsoft.com/office/powerpoint/2010/main" val="1601713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Future scope</a:t>
            </a:r>
            <a:endParaRPr lang="en-US" cap="none" dirty="0"/>
          </a:p>
        </p:txBody>
      </p:sp>
      <p:sp>
        <p:nvSpPr>
          <p:cNvPr id="3" name="Content Placeholder 2"/>
          <p:cNvSpPr>
            <a:spLocks noGrp="1"/>
          </p:cNvSpPr>
          <p:nvPr>
            <p:ph idx="1"/>
          </p:nvPr>
        </p:nvSpPr>
        <p:spPr/>
        <p:txBody>
          <a:bodyPr/>
          <a:lstStyle/>
          <a:p>
            <a:r>
              <a:rPr lang="en-US" dirty="0" smtClean="0"/>
              <a:t>The prediction of the currency value for the next day is based on the values of past three days, but this can be further enhanced to predict any number of future days</a:t>
            </a:r>
          </a:p>
          <a:p>
            <a:endParaRPr lang="en-US" dirty="0" smtClean="0"/>
          </a:p>
          <a:p>
            <a:r>
              <a:rPr lang="en-US" dirty="0" smtClean="0"/>
              <a:t>Neural network can be used in a slightly different way, where we can introduce </a:t>
            </a:r>
            <a:r>
              <a:rPr lang="en-US" smtClean="0"/>
              <a:t>a feature, </a:t>
            </a:r>
            <a:r>
              <a:rPr lang="en-US" dirty="0" smtClean="0"/>
              <a:t>that represents e.g. GDP of a country, for improving the performance</a:t>
            </a:r>
            <a:endParaRPr lang="en-US" dirty="0"/>
          </a:p>
        </p:txBody>
      </p:sp>
    </p:spTree>
    <p:extLst>
      <p:ext uri="{BB962C8B-B14F-4D97-AF65-F5344CB8AC3E}">
        <p14:creationId xmlns:p14="http://schemas.microsoft.com/office/powerpoint/2010/main" val="2049125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Questions</a:t>
            </a:r>
            <a:endParaRPr lang="en-US" cap="non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593" y="1827509"/>
            <a:ext cx="3483655" cy="4425183"/>
          </a:xfrm>
          <a:prstGeom prst="rect">
            <a:avLst/>
          </a:prstGeom>
        </p:spPr>
      </p:pic>
    </p:spTree>
    <p:extLst>
      <p:ext uri="{BB962C8B-B14F-4D97-AF65-F5344CB8AC3E}">
        <p14:creationId xmlns:p14="http://schemas.microsoft.com/office/powerpoint/2010/main" val="1699555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References</a:t>
            </a:r>
            <a:endParaRPr lang="en-US" cap="none" dirty="0"/>
          </a:p>
        </p:txBody>
      </p:sp>
      <p:sp>
        <p:nvSpPr>
          <p:cNvPr id="3" name="Content Placeholder 2"/>
          <p:cNvSpPr>
            <a:spLocks noGrp="1"/>
          </p:cNvSpPr>
          <p:nvPr>
            <p:ph idx="1"/>
          </p:nvPr>
        </p:nvSpPr>
        <p:spPr/>
        <p:txBody>
          <a:bodyPr/>
          <a:lstStyle/>
          <a:p>
            <a:r>
              <a:rPr lang="en-US" dirty="0"/>
              <a:t> [1] Joseph Nguyen. (</a:t>
            </a:r>
            <a:r>
              <a:rPr lang="en-US" dirty="0" err="1"/>
              <a:t>n.d.</a:t>
            </a:r>
            <a:r>
              <a:rPr lang="en-US" dirty="0"/>
              <a:t>). 4Ways To Forecast Currency Changes . Retrieved from </a:t>
            </a:r>
            <a:r>
              <a:rPr lang="en-US" dirty="0">
                <a:hlinkClick r:id="rId2"/>
              </a:rPr>
              <a:t>http://</a:t>
            </a:r>
            <a:r>
              <a:rPr lang="en-US" dirty="0" smtClean="0">
                <a:hlinkClick r:id="rId2"/>
              </a:rPr>
              <a:t>www.investopedia.com/articles/forex/11/4-ways-to-forecast-exchange-rates.asp</a:t>
            </a:r>
            <a:endParaRPr lang="en-US" dirty="0" smtClean="0"/>
          </a:p>
          <a:p>
            <a:endParaRPr lang="en-US" dirty="0"/>
          </a:p>
          <a:p>
            <a:r>
              <a:rPr lang="en-US" dirty="0" smtClean="0"/>
              <a:t> Images source: </a:t>
            </a:r>
          </a:p>
          <a:p>
            <a:pPr lvl="1"/>
            <a:r>
              <a:rPr lang="en-US" dirty="0">
                <a:hlinkClick r:id="rId3"/>
              </a:rPr>
              <a:t>http://2.bp.blogspot.com/-o4WiHObJ5RY/UD7XvgE_PjI/AAAAAAAAAA8/z6vB3yix9Fg/s1600/currency.png</a:t>
            </a:r>
          </a:p>
          <a:p>
            <a:pPr lvl="1"/>
            <a:r>
              <a:rPr lang="en-US" dirty="0" smtClean="0">
                <a:hlinkClick r:id="rId3"/>
              </a:rPr>
              <a:t>http</a:t>
            </a:r>
            <a:r>
              <a:rPr lang="en-US" dirty="0">
                <a:hlinkClick r:id="rId3"/>
              </a:rPr>
              <a:t>://bani.ucoz.com/_</a:t>
            </a:r>
            <a:r>
              <a:rPr lang="en-US" dirty="0" smtClean="0">
                <a:hlinkClick r:id="rId3"/>
              </a:rPr>
              <a:t>pu/0/97476951.png</a:t>
            </a:r>
            <a:endParaRPr lang="en-US" dirty="0" smtClean="0"/>
          </a:p>
          <a:p>
            <a:pPr lvl="1"/>
            <a:endParaRPr lang="en-US" dirty="0"/>
          </a:p>
        </p:txBody>
      </p:sp>
    </p:spTree>
    <p:extLst>
      <p:ext uri="{BB962C8B-B14F-4D97-AF65-F5344CB8AC3E}">
        <p14:creationId xmlns:p14="http://schemas.microsoft.com/office/powerpoint/2010/main" val="62282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Motivation</a:t>
            </a:r>
          </a:p>
          <a:p>
            <a:r>
              <a:rPr lang="en-US" dirty="0" smtClean="0"/>
              <a:t>Proposed methods</a:t>
            </a:r>
          </a:p>
          <a:p>
            <a:r>
              <a:rPr lang="en-US" dirty="0"/>
              <a:t>Model based on neural </a:t>
            </a:r>
            <a:r>
              <a:rPr lang="en-US" dirty="0" smtClean="0"/>
              <a:t>network</a:t>
            </a:r>
          </a:p>
          <a:p>
            <a:r>
              <a:rPr lang="en-US" dirty="0"/>
              <a:t>Model based on </a:t>
            </a:r>
            <a:r>
              <a:rPr lang="en-US" dirty="0" smtClean="0"/>
              <a:t>ARIMA</a:t>
            </a:r>
          </a:p>
          <a:p>
            <a:r>
              <a:rPr lang="en-US" dirty="0"/>
              <a:t>Comparison of proposed models</a:t>
            </a:r>
          </a:p>
          <a:p>
            <a:r>
              <a:rPr lang="en-US" dirty="0" smtClean="0"/>
              <a:t>Future scope</a:t>
            </a:r>
          </a:p>
        </p:txBody>
      </p:sp>
    </p:spTree>
    <p:extLst>
      <p:ext uri="{BB962C8B-B14F-4D97-AF65-F5344CB8AC3E}">
        <p14:creationId xmlns:p14="http://schemas.microsoft.com/office/powerpoint/2010/main" val="2085168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Introduction</a:t>
            </a:r>
            <a:endParaRPr lang="en-US" cap="none" dirty="0"/>
          </a:p>
        </p:txBody>
      </p:sp>
      <p:sp>
        <p:nvSpPr>
          <p:cNvPr id="3" name="Content Placeholder 2"/>
          <p:cNvSpPr>
            <a:spLocks noGrp="1"/>
          </p:cNvSpPr>
          <p:nvPr>
            <p:ph idx="1"/>
          </p:nvPr>
        </p:nvSpPr>
        <p:spPr/>
        <p:txBody>
          <a:bodyPr>
            <a:normAutofit/>
          </a:bodyPr>
          <a:lstStyle/>
          <a:p>
            <a:r>
              <a:rPr lang="en-US" dirty="0" err="1" smtClean="0"/>
              <a:t>ForEx</a:t>
            </a:r>
            <a:r>
              <a:rPr lang="en-US" dirty="0" smtClean="0"/>
              <a:t> or Foreign exchange is the conversion of one currency to another</a:t>
            </a:r>
          </a:p>
          <a:p>
            <a:r>
              <a:rPr lang="en-US" dirty="0" smtClean="0"/>
              <a:t>It has a significant impact on people who does business across the globe</a:t>
            </a:r>
          </a:p>
          <a:p>
            <a:r>
              <a:rPr lang="en-US" dirty="0" smtClean="0"/>
              <a:t>There are four ways to make the prediction about currencies</a:t>
            </a:r>
          </a:p>
          <a:p>
            <a:pPr lvl="1"/>
            <a:r>
              <a:rPr lang="en-US" dirty="0" smtClean="0"/>
              <a:t>Purchasing power parity </a:t>
            </a:r>
          </a:p>
          <a:p>
            <a:pPr lvl="1"/>
            <a:r>
              <a:rPr lang="en-US" dirty="0" smtClean="0"/>
              <a:t>Relative economic </a:t>
            </a:r>
            <a:r>
              <a:rPr lang="en-US" dirty="0"/>
              <a:t>strength </a:t>
            </a:r>
            <a:r>
              <a:rPr lang="en-US" dirty="0" smtClean="0"/>
              <a:t>approach</a:t>
            </a:r>
          </a:p>
          <a:p>
            <a:pPr lvl="1"/>
            <a:r>
              <a:rPr lang="en-US" dirty="0" smtClean="0"/>
              <a:t>Econometric models</a:t>
            </a:r>
          </a:p>
          <a:p>
            <a:pPr lvl="1"/>
            <a:r>
              <a:rPr lang="en-US" dirty="0" smtClean="0"/>
              <a:t>Time </a:t>
            </a:r>
            <a:r>
              <a:rPr lang="en-US" dirty="0"/>
              <a:t>series </a:t>
            </a:r>
            <a:r>
              <a:rPr lang="en-US" dirty="0" smtClean="0"/>
              <a:t>analysis (our focus) [1]</a:t>
            </a:r>
          </a:p>
          <a:p>
            <a:endParaRPr lang="en-US" dirty="0"/>
          </a:p>
        </p:txBody>
      </p:sp>
    </p:spTree>
    <p:extLst>
      <p:ext uri="{BB962C8B-B14F-4D97-AF65-F5344CB8AC3E}">
        <p14:creationId xmlns:p14="http://schemas.microsoft.com/office/powerpoint/2010/main" val="47884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Motivation</a:t>
            </a:r>
            <a:endParaRPr lang="en-US" cap="none" dirty="0"/>
          </a:p>
        </p:txBody>
      </p:sp>
      <p:sp>
        <p:nvSpPr>
          <p:cNvPr id="3" name="Content Placeholder 2"/>
          <p:cNvSpPr>
            <a:spLocks noGrp="1"/>
          </p:cNvSpPr>
          <p:nvPr>
            <p:ph idx="1"/>
          </p:nvPr>
        </p:nvSpPr>
        <p:spPr/>
        <p:txBody>
          <a:bodyPr/>
          <a:lstStyle/>
          <a:p>
            <a:r>
              <a:rPr lang="en-US" dirty="0" smtClean="0"/>
              <a:t>As </a:t>
            </a:r>
            <a:r>
              <a:rPr lang="en-US" dirty="0"/>
              <a:t>a foreign student, we almost every </a:t>
            </a:r>
            <a:r>
              <a:rPr lang="en-US" dirty="0" smtClean="0"/>
              <a:t>month check </a:t>
            </a:r>
            <a:r>
              <a:rPr lang="en-US" dirty="0"/>
              <a:t>the currency value of our home country against the dollar value for </a:t>
            </a:r>
            <a:r>
              <a:rPr lang="en-US" dirty="0" smtClean="0"/>
              <a:t>fees and </a:t>
            </a:r>
            <a:r>
              <a:rPr lang="en-US" dirty="0"/>
              <a:t>other types of </a:t>
            </a:r>
            <a:r>
              <a:rPr lang="en-US" dirty="0" smtClean="0"/>
              <a:t>usages</a:t>
            </a:r>
          </a:p>
          <a:p>
            <a:endParaRPr lang="en-US" dirty="0" smtClean="0"/>
          </a:p>
          <a:p>
            <a:r>
              <a:rPr lang="en-US" dirty="0" smtClean="0"/>
              <a:t>Companies and individuals can save some money by making the transactions at right time</a:t>
            </a:r>
          </a:p>
          <a:p>
            <a:endParaRPr lang="en-US" dirty="0" smtClean="0"/>
          </a:p>
        </p:txBody>
      </p:sp>
    </p:spTree>
    <p:extLst>
      <p:ext uri="{BB962C8B-B14F-4D97-AF65-F5344CB8AC3E}">
        <p14:creationId xmlns:p14="http://schemas.microsoft.com/office/powerpoint/2010/main" val="1234146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Proposed method</a:t>
            </a:r>
            <a:endParaRPr lang="en-US" cap="none" dirty="0"/>
          </a:p>
        </p:txBody>
      </p:sp>
      <p:sp>
        <p:nvSpPr>
          <p:cNvPr id="3" name="Content Placeholder 2"/>
          <p:cNvSpPr>
            <a:spLocks noGrp="1"/>
          </p:cNvSpPr>
          <p:nvPr>
            <p:ph idx="1"/>
          </p:nvPr>
        </p:nvSpPr>
        <p:spPr/>
        <p:txBody>
          <a:bodyPr/>
          <a:lstStyle/>
          <a:p>
            <a:r>
              <a:rPr lang="en-US" dirty="0" smtClean="0"/>
              <a:t>Our main objective is to build a system that can </a:t>
            </a:r>
            <a:r>
              <a:rPr lang="en-US" i="1" dirty="0" smtClean="0"/>
              <a:t>predict</a:t>
            </a:r>
            <a:r>
              <a:rPr lang="en-US" dirty="0" smtClean="0"/>
              <a:t> the exchange rate for the next day and or any number of future days between two currencies</a:t>
            </a:r>
          </a:p>
          <a:p>
            <a:endParaRPr lang="en-US" dirty="0" smtClean="0"/>
          </a:p>
          <a:p>
            <a:r>
              <a:rPr lang="en-US" dirty="0" smtClean="0"/>
              <a:t>To achieve this we propose two models</a:t>
            </a:r>
          </a:p>
          <a:p>
            <a:pPr lvl="1"/>
            <a:r>
              <a:rPr lang="en-US" dirty="0" smtClean="0"/>
              <a:t>Neural network (recurrent neural network)</a:t>
            </a:r>
          </a:p>
          <a:p>
            <a:pPr lvl="1"/>
            <a:r>
              <a:rPr lang="en-US" dirty="0" smtClean="0"/>
              <a:t>ARIMA (autoregressive integrated moving average)</a:t>
            </a:r>
          </a:p>
        </p:txBody>
      </p:sp>
    </p:spTree>
    <p:extLst>
      <p:ext uri="{BB962C8B-B14F-4D97-AF65-F5344CB8AC3E}">
        <p14:creationId xmlns:p14="http://schemas.microsoft.com/office/powerpoint/2010/main" val="1055748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Model based on neural network</a:t>
            </a:r>
            <a:endParaRPr lang="en-US" cap="none" dirty="0"/>
          </a:p>
        </p:txBody>
      </p:sp>
      <p:sp>
        <p:nvSpPr>
          <p:cNvPr id="3" name="Content Placeholder 2"/>
          <p:cNvSpPr>
            <a:spLocks noGrp="1"/>
          </p:cNvSpPr>
          <p:nvPr>
            <p:ph idx="1"/>
          </p:nvPr>
        </p:nvSpPr>
        <p:spPr/>
        <p:txBody>
          <a:bodyPr>
            <a:normAutofit lnSpcReduction="10000"/>
          </a:bodyPr>
          <a:lstStyle/>
          <a:p>
            <a:r>
              <a:rPr lang="en-US" dirty="0" smtClean="0"/>
              <a:t>Multi-layer perceptron with back-propagation </a:t>
            </a:r>
          </a:p>
          <a:p>
            <a:r>
              <a:rPr lang="en-US" dirty="0" smtClean="0"/>
              <a:t>A special type of NN, recurrent neural network that takes past values instead of features</a:t>
            </a:r>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Used </a:t>
            </a:r>
            <a:r>
              <a:rPr lang="en-US" dirty="0" err="1" smtClean="0"/>
              <a:t>Keras</a:t>
            </a:r>
            <a:r>
              <a:rPr lang="en-US" dirty="0" smtClean="0"/>
              <a:t> deep neural network library to build RNN</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445" y="3124827"/>
            <a:ext cx="6136692" cy="2462396"/>
          </a:xfrm>
          <a:prstGeom prst="rect">
            <a:avLst/>
          </a:prstGeom>
          <a:ln>
            <a:noFill/>
          </a:ln>
        </p:spPr>
      </p:pic>
    </p:spTree>
    <p:extLst>
      <p:ext uri="{BB962C8B-B14F-4D97-AF65-F5344CB8AC3E}">
        <p14:creationId xmlns:p14="http://schemas.microsoft.com/office/powerpoint/2010/main" val="4003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Model based on neural network</a:t>
            </a:r>
            <a:endParaRPr lang="en-US" cap="none" dirty="0"/>
          </a:p>
        </p:txBody>
      </p:sp>
      <p:sp>
        <p:nvSpPr>
          <p:cNvPr id="3" name="Content Placeholder 2"/>
          <p:cNvSpPr>
            <a:spLocks noGrp="1"/>
          </p:cNvSpPr>
          <p:nvPr>
            <p:ph idx="1"/>
          </p:nvPr>
        </p:nvSpPr>
        <p:spPr/>
        <p:txBody>
          <a:bodyPr/>
          <a:lstStyle/>
          <a:p>
            <a:r>
              <a:rPr lang="en-US" dirty="0"/>
              <a:t>D</a:t>
            </a:r>
            <a:r>
              <a:rPr lang="en-US" dirty="0" smtClean="0"/>
              <a:t>ivide the time-series data into two sets training (70%) and testing (30%)</a:t>
            </a:r>
          </a:p>
          <a:p>
            <a:r>
              <a:rPr lang="en-US" dirty="0"/>
              <a:t>Taking into account </a:t>
            </a:r>
            <a:r>
              <a:rPr lang="en-US" dirty="0" smtClean="0"/>
              <a:t>past three values to make prediction for the current day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2990769"/>
            <a:ext cx="4920340" cy="3346093"/>
          </a:xfrm>
          <a:prstGeom prst="rect">
            <a:avLst/>
          </a:prstGeom>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510" y="2990769"/>
            <a:ext cx="4833257" cy="3346093"/>
          </a:xfrm>
          <a:prstGeom prst="rect">
            <a:avLst/>
          </a:prstGeom>
          <a:ln>
            <a:noFill/>
          </a:ln>
          <a:effectLst>
            <a:softEdge rad="0"/>
          </a:effectLst>
        </p:spPr>
      </p:pic>
    </p:spTree>
    <p:extLst>
      <p:ext uri="{BB962C8B-B14F-4D97-AF65-F5344CB8AC3E}">
        <p14:creationId xmlns:p14="http://schemas.microsoft.com/office/powerpoint/2010/main" val="2037850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Model based on ARIMA</a:t>
            </a:r>
            <a:endParaRPr lang="en-US" cap="none" dirty="0"/>
          </a:p>
        </p:txBody>
      </p:sp>
      <p:sp>
        <p:nvSpPr>
          <p:cNvPr id="3" name="Content Placeholder 2"/>
          <p:cNvSpPr>
            <a:spLocks noGrp="1"/>
          </p:cNvSpPr>
          <p:nvPr>
            <p:ph idx="1"/>
          </p:nvPr>
        </p:nvSpPr>
        <p:spPr/>
        <p:txBody>
          <a:bodyPr>
            <a:normAutofit/>
          </a:bodyPr>
          <a:lstStyle/>
          <a:p>
            <a:r>
              <a:rPr lang="en-US" dirty="0" smtClean="0"/>
              <a:t>ARIMA – Autoregressive integrated moving average</a:t>
            </a:r>
          </a:p>
          <a:p>
            <a:r>
              <a:rPr lang="en-US" dirty="0" smtClean="0"/>
              <a:t>Statistical model used to forecast time series data</a:t>
            </a:r>
          </a:p>
          <a:p>
            <a:r>
              <a:rPr lang="en-US" dirty="0" smtClean="0"/>
              <a:t>Combination of AR (</a:t>
            </a:r>
            <a:r>
              <a:rPr lang="en-US" dirty="0" err="1" smtClean="0"/>
              <a:t>autoregression</a:t>
            </a:r>
            <a:r>
              <a:rPr lang="en-US" dirty="0" smtClean="0"/>
              <a:t>) I (Integration) and MA(moving average)</a:t>
            </a:r>
          </a:p>
          <a:p>
            <a:r>
              <a:rPr lang="en-US" dirty="0"/>
              <a:t> The values p , q  and r  are called the parameters of the ARIMA model</a:t>
            </a:r>
            <a:r>
              <a:rPr lang="en-US" dirty="0" smtClean="0"/>
              <a:t>.</a:t>
            </a:r>
            <a:endParaRPr lang="en-US" dirty="0"/>
          </a:p>
          <a:p>
            <a:r>
              <a:rPr lang="en-US" dirty="0" smtClean="0"/>
              <a:t>Used </a:t>
            </a:r>
            <a:r>
              <a:rPr lang="en-US" dirty="0" err="1" smtClean="0"/>
              <a:t>statsmodel</a:t>
            </a:r>
            <a:r>
              <a:rPr lang="en-US" dirty="0" smtClean="0"/>
              <a:t> </a:t>
            </a:r>
            <a:r>
              <a:rPr lang="en-US" smtClean="0"/>
              <a:t>to build ARIMA model</a:t>
            </a:r>
            <a:endParaRPr lang="en-US" dirty="0"/>
          </a:p>
        </p:txBody>
      </p:sp>
    </p:spTree>
    <p:extLst>
      <p:ext uri="{BB962C8B-B14F-4D97-AF65-F5344CB8AC3E}">
        <p14:creationId xmlns:p14="http://schemas.microsoft.com/office/powerpoint/2010/main" val="728788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Model based on ARIMA</a:t>
            </a:r>
            <a:endParaRPr lang="en-US" cap="none" dirty="0"/>
          </a:p>
        </p:txBody>
      </p:sp>
      <p:sp>
        <p:nvSpPr>
          <p:cNvPr id="3" name="Content Placeholder 2"/>
          <p:cNvSpPr>
            <a:spLocks noGrp="1"/>
          </p:cNvSpPr>
          <p:nvPr>
            <p:ph idx="1"/>
          </p:nvPr>
        </p:nvSpPr>
        <p:spPr/>
        <p:txBody>
          <a:bodyPr/>
          <a:lstStyle/>
          <a:p>
            <a:r>
              <a:rPr lang="en-US" dirty="0"/>
              <a:t>Divide the time-series data into two sets training (70%) and testing (30%)</a:t>
            </a:r>
          </a:p>
          <a:p>
            <a:r>
              <a:rPr lang="en-US" dirty="0"/>
              <a:t>Taking into account past three values to make prediction for the current day</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39581"/>
            <a:ext cx="5007429" cy="3565376"/>
          </a:xfrm>
          <a:prstGeom prst="rect">
            <a:avLst/>
          </a:prstGeom>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19" y="2939581"/>
            <a:ext cx="4992654" cy="3601357"/>
          </a:xfrm>
          <a:prstGeom prst="rect">
            <a:avLst/>
          </a:prstGeom>
          <a:ln>
            <a:noFill/>
          </a:ln>
        </p:spPr>
      </p:pic>
    </p:spTree>
    <p:extLst>
      <p:ext uri="{BB962C8B-B14F-4D97-AF65-F5344CB8AC3E}">
        <p14:creationId xmlns:p14="http://schemas.microsoft.com/office/powerpoint/2010/main" val="1075615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1374</TotalTime>
  <Words>1429</Words>
  <Application>Microsoft Macintosh PowerPoint</Application>
  <PresentationFormat>Widescreen</PresentationFormat>
  <Paragraphs>129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Rockwell Extra Bold</vt:lpstr>
      <vt:lpstr>Wingdings</vt:lpstr>
      <vt:lpstr>Wood Type</vt:lpstr>
      <vt:lpstr>Foreign Currency Prediction</vt:lpstr>
      <vt:lpstr>Agenda</vt:lpstr>
      <vt:lpstr>Introduction</vt:lpstr>
      <vt:lpstr>Motivation</vt:lpstr>
      <vt:lpstr>Proposed method</vt:lpstr>
      <vt:lpstr>Model based on neural network</vt:lpstr>
      <vt:lpstr>Model based on neural network</vt:lpstr>
      <vt:lpstr>Model based on ARIMA</vt:lpstr>
      <vt:lpstr>Model based on ARIMA</vt:lpstr>
      <vt:lpstr>PowerPoint Presentation</vt:lpstr>
      <vt:lpstr>Comparison of proposed models</vt:lpstr>
      <vt:lpstr>Comparison of proposed models</vt:lpstr>
      <vt:lpstr>Future scope</vt:lpstr>
      <vt:lpstr>Questions</vt:lpstr>
      <vt:lpstr>References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Currency Prediction</dc:title>
  <dc:creator>Dharmendra Pravin Hingu</dc:creator>
  <cp:lastModifiedBy>Dharmendra Pravin Hingu</cp:lastModifiedBy>
  <cp:revision>65</cp:revision>
  <dcterms:created xsi:type="dcterms:W3CDTF">2017-04-28T13:57:25Z</dcterms:created>
  <dcterms:modified xsi:type="dcterms:W3CDTF">2017-05-01T13:22:31Z</dcterms:modified>
</cp:coreProperties>
</file>