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C089-4BE3-48E1-A7C0-ADD17386CA26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93742-2EC3-49C8-8191-231730230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4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3742-2EC3-49C8-8191-231730230BF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5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D3C6-53C8-4E46-B19D-77AD20E79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B109A-8155-4619-A156-FC904036F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B9DCA-349F-4126-BED5-880A01DA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CE9A-1DDF-4F61-9AB5-4768DAC09718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F3BE-A3F9-48CE-B2F3-8FB5689D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A178-88D6-41FD-B534-02BEADC2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179A-FA54-4790-A2CF-B8396D6C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67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0025-7B1E-4F09-B686-EE34CAC6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E2C4C-2E6A-4997-BBC0-9C8C7359F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117E-3302-401A-BE23-6A56506E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CE9A-1DDF-4F61-9AB5-4768DAC09718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3E44-7FE7-4797-BEA4-BD747400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0B6FF-6037-4F21-AE86-1BAE064D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179A-FA54-4790-A2CF-B8396D6C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20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F64B2-CA06-4EB4-BE98-07ACC5B8A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FE8D4-096E-4D17-B527-43048F5E9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27AD-91D0-44BE-B0B4-686DCB65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CE9A-1DDF-4F61-9AB5-4768DAC09718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95CFA-3DD4-4AB7-8E7A-970246AC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F104-DF35-4FF3-8795-7F637922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179A-FA54-4790-A2CF-B8396D6C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2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7A18-1DC2-4FEB-BB43-2A7111C3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5396-7C67-44BA-A739-74F9FF2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BF3C-00AB-4A09-A22C-E0AB850C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CE9A-1DDF-4F61-9AB5-4768DAC09718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B6AF-C41E-4A15-A039-2AD0FF6A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1129-2351-47D3-B281-C83C986E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179A-FA54-4790-A2CF-B8396D6C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05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42F1-89CD-4C99-B496-6AFE6F9A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0AAE-930F-48B1-8477-312FDF846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1B424-850A-425A-93BE-C14B2EE7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CE9A-1DDF-4F61-9AB5-4768DAC09718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8CB5-E792-4268-AECD-7A895F0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56C1-369E-48C0-90CE-511C08DF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179A-FA54-4790-A2CF-B8396D6C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81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283F-7E9C-4594-9F9E-62AC568B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EAB1-D75B-46ED-9827-0F4E5160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C0216-A816-456B-A16D-11E9E380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A30C6-B8CB-477A-938F-EFA3E625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CE9A-1DDF-4F61-9AB5-4768DAC09718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DF397-14B1-43E9-8B61-70C255B0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308F3-327C-4016-A828-610D9D1A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179A-FA54-4790-A2CF-B8396D6C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7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63AB-00E9-40F3-A020-9CDD3444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C9BA-4845-431B-AB37-BFB34754C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85D4F-1E5A-4BE9-A51E-328DC6D31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511B9-02D2-4159-BE15-ECD4B9037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840CD-01A7-4110-B587-67A7E9DF2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5D04A-0012-405E-8B42-D3D3F139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CE9A-1DDF-4F61-9AB5-4768DAC09718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A7020-53F8-41D4-9AA0-36E1850E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D468B-4874-48C8-BEE2-6F58EA96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179A-FA54-4790-A2CF-B8396D6C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3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0DED-58D8-4B76-A306-73046ED8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D45C7-E19A-4853-AA61-29B11FD0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CE9A-1DDF-4F61-9AB5-4768DAC09718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6884A-76BD-4A3E-9425-27495078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8F109-2764-4E69-B3EB-DDD084CE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179A-FA54-4790-A2CF-B8396D6C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0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36117-CF2F-4B32-93BF-A202C8D0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CE9A-1DDF-4F61-9AB5-4768DAC09718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A2DBF-418E-46D9-B2D2-7B545B6E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8696D-54F4-420B-BA17-256B506E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179A-FA54-4790-A2CF-B8396D6C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5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FFA2-9391-4319-A0F0-4F90944C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B91D-3EC4-4B77-B97B-52B0E00A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D3B27-1C9D-4278-AA6C-056D56DD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0A954-E398-4381-973E-E16B8CF5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CE9A-1DDF-4F61-9AB5-4768DAC09718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B605B-31CD-449F-82B7-25E4CE85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2BD9-4F2E-4F55-94C3-8FDFBE5D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179A-FA54-4790-A2CF-B8396D6C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8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1F1C-2F83-489A-A8B4-7EE30A42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2610-EAD6-48EA-B908-CF88367B5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653C8-04DF-4764-B9B7-738CC6C0B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87D72-02A8-4309-8A7F-5B50BBA8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CE9A-1DDF-4F61-9AB5-4768DAC09718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59FF5-1C7E-45D3-B465-8A3EB055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9658-2975-4E84-BB20-4516208A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179A-FA54-4790-A2CF-B8396D6C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6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714C-BCBC-4037-871E-3AD74009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CAFA-512A-434F-9AD1-F41ED1EA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4146-7261-48D2-BDDF-5746EA58E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CE9A-1DDF-4F61-9AB5-4768DAC09718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4964-5F2E-4525-9C49-0F62B3FC9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FD20-AF6B-46E4-A1D4-A8E5A8D2F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179A-FA54-4790-A2CF-B8396D6C8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99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16.jp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17AA-F44C-49C9-BB44-B6264AC11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1279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badi" panose="020B0604020202020204" pitchFamily="34" charset="0"/>
              </a:rPr>
              <a:t>Observations in NST trials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86FC2-C706-4A96-B869-D0A80ED0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48002"/>
            <a:ext cx="9144000" cy="165576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MODEL USED:RESNET50</a:t>
            </a:r>
          </a:p>
          <a:p>
            <a:r>
              <a:rPr lang="en-IN" dirty="0"/>
              <a:t>Trials by style weight and content weight gave bad results so used the optimal values provided in </a:t>
            </a:r>
            <a:r>
              <a:rPr lang="en-IN" dirty="0" err="1"/>
              <a:t>Kaggles</a:t>
            </a:r>
            <a:r>
              <a:rPr lang="en-IN" dirty="0"/>
              <a:t> documentation of RESNET50 NST</a:t>
            </a:r>
          </a:p>
          <a:p>
            <a:r>
              <a:rPr lang="en-IN" dirty="0"/>
              <a:t>Main trials were in learning rate and layers chosen. Increased learning rate from 0.01 to 20 which made the change in image appear drastically every 100 iterations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10FD1E-0B52-4DEE-825F-A6BDE0270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195"/>
              </p:ext>
            </p:extLst>
          </p:nvPr>
        </p:nvGraphicFramePr>
        <p:xfrm>
          <a:off x="1616363" y="3341717"/>
          <a:ext cx="8127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10">
                  <a:extLst>
                    <a:ext uri="{9D8B030D-6E8A-4147-A177-3AD203B41FA5}">
                      <a16:colId xmlns:a16="http://schemas.microsoft.com/office/drawing/2014/main" val="2043634678"/>
                    </a:ext>
                  </a:extLst>
                </a:gridCol>
                <a:gridCol w="3463636">
                  <a:extLst>
                    <a:ext uri="{9D8B030D-6E8A-4147-A177-3AD203B41FA5}">
                      <a16:colId xmlns:a16="http://schemas.microsoft.com/office/drawing/2014/main" val="825607244"/>
                    </a:ext>
                  </a:extLst>
                </a:gridCol>
                <a:gridCol w="3620653">
                  <a:extLst>
                    <a:ext uri="{9D8B030D-6E8A-4147-A177-3AD203B41FA5}">
                      <a16:colId xmlns:a16="http://schemas.microsoft.com/office/drawing/2014/main" val="69932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Conv(block 2-block 3x2-block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ReLu</a:t>
                      </a:r>
                      <a:r>
                        <a:rPr lang="en-IN" dirty="0"/>
                        <a:t>(blocks 2,3,4,5)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Learning rate=0.01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5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5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6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2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14401"/>
                  </a:ext>
                </a:extLst>
              </a:tr>
            </a:tbl>
          </a:graphicData>
        </a:graphic>
      </p:graphicFrame>
      <p:pic>
        <p:nvPicPr>
          <p:cNvPr id="6" name="Picture 5" descr="A picture containing sky, city, building, outdoor&#10;&#10;Description automatically generated">
            <a:extLst>
              <a:ext uri="{FF2B5EF4-FFF2-40B4-BE49-F238E27FC236}">
                <a16:creationId xmlns:a16="http://schemas.microsoft.com/office/drawing/2014/main" id="{1DFFE235-8359-4AF7-98BD-986351664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07" y="3667298"/>
            <a:ext cx="3388784" cy="2269697"/>
          </a:xfrm>
          <a:prstGeom prst="rect">
            <a:avLst/>
          </a:prstGeom>
        </p:spPr>
      </p:pic>
      <p:pic>
        <p:nvPicPr>
          <p:cNvPr id="7" name="Picture 6" descr="A picture containing sky, city, building, outdoor&#10;&#10;Description automatically generated">
            <a:extLst>
              <a:ext uri="{FF2B5EF4-FFF2-40B4-BE49-F238E27FC236}">
                <a16:creationId xmlns:a16="http://schemas.microsoft.com/office/drawing/2014/main" id="{706AFBAA-78C2-4A26-814E-1D16526ED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67298"/>
            <a:ext cx="3388784" cy="22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0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B225C0-3235-437B-9980-6C75B502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41341"/>
              </p:ext>
            </p:extLst>
          </p:nvPr>
        </p:nvGraphicFramePr>
        <p:xfrm>
          <a:off x="2032000" y="719666"/>
          <a:ext cx="8127999" cy="6052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73">
                  <a:extLst>
                    <a:ext uri="{9D8B030D-6E8A-4147-A177-3AD203B41FA5}">
                      <a16:colId xmlns:a16="http://schemas.microsoft.com/office/drawing/2014/main" val="2292293905"/>
                    </a:ext>
                  </a:extLst>
                </a:gridCol>
                <a:gridCol w="3306618">
                  <a:extLst>
                    <a:ext uri="{9D8B030D-6E8A-4147-A177-3AD203B41FA5}">
                      <a16:colId xmlns:a16="http://schemas.microsoft.com/office/drawing/2014/main" val="199807956"/>
                    </a:ext>
                  </a:extLst>
                </a:gridCol>
                <a:gridCol w="3786908">
                  <a:extLst>
                    <a:ext uri="{9D8B030D-6E8A-4147-A177-3AD203B41FA5}">
                      <a16:colId xmlns:a16="http://schemas.microsoft.com/office/drawing/2014/main" val="3292131776"/>
                    </a:ext>
                  </a:extLst>
                </a:gridCol>
              </a:tblGrid>
              <a:tr h="535811">
                <a:tc>
                  <a:txBody>
                    <a:bodyPr/>
                    <a:lstStyle/>
                    <a:p>
                      <a:r>
                        <a:rPr lang="en-IN" dirty="0"/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Conv(block 2-block 3x2-block 4)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ReLu</a:t>
                      </a:r>
                      <a:r>
                        <a:rPr lang="en-IN" dirty="0"/>
                        <a:t>(blocks 2,3,4,5)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96121"/>
                  </a:ext>
                </a:extLst>
              </a:tr>
              <a:tr h="2287915">
                <a:tc>
                  <a:txBody>
                    <a:bodyPr/>
                    <a:lstStyle/>
                    <a:p>
                      <a:r>
                        <a:rPr lang="en-IN" dirty="0"/>
                        <a:t>Lr=20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95269"/>
                  </a:ext>
                </a:extLst>
              </a:tr>
              <a:tr h="3124018">
                <a:tc gridSpan="2">
                  <a:txBody>
                    <a:bodyPr/>
                    <a:lstStyle/>
                    <a:p>
                      <a:r>
                        <a:rPr lang="en-IN" dirty="0"/>
                        <a:t>Lr=20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45530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32D7C95-1511-4E98-9FF8-1860BBA36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5" y="1399012"/>
            <a:ext cx="3303141" cy="2232538"/>
          </a:xfrm>
          <a:prstGeom prst="rect">
            <a:avLst/>
          </a:prstGeom>
        </p:spPr>
      </p:pic>
      <p:pic>
        <p:nvPicPr>
          <p:cNvPr id="8" name="Picture 7" descr="A picture containing text, building, city&#10;&#10;Description automatically generated">
            <a:extLst>
              <a:ext uri="{FF2B5EF4-FFF2-40B4-BE49-F238E27FC236}">
                <a16:creationId xmlns:a16="http://schemas.microsoft.com/office/drawing/2014/main" id="{DBCC5D44-257C-4FC5-999E-B7C105CD5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98" y="1342434"/>
            <a:ext cx="3389913" cy="2254782"/>
          </a:xfrm>
          <a:prstGeom prst="rect">
            <a:avLst/>
          </a:prstGeom>
        </p:spPr>
      </p:pic>
      <p:pic>
        <p:nvPicPr>
          <p:cNvPr id="10" name="Picture 9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E8A84F66-682C-4839-B122-7359DB0F4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5" y="3602038"/>
            <a:ext cx="3303141" cy="2282826"/>
          </a:xfrm>
          <a:prstGeom prst="rect">
            <a:avLst/>
          </a:prstGeom>
        </p:spPr>
      </p:pic>
      <p:pic>
        <p:nvPicPr>
          <p:cNvPr id="12" name="Picture 11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86932F5B-1BCE-453B-A362-D72C4A6191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79" y="3602039"/>
            <a:ext cx="3408532" cy="2282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C421D4-5369-4E72-8078-4F0E57499D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0" y="4228341"/>
            <a:ext cx="2208697" cy="1656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4B657F-2FAA-429B-9476-A6DEFA7068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8" y="1745600"/>
            <a:ext cx="2419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3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E673-055F-40D5-B274-B0EC8F8E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ReLu layers on geometrically defined style images yielded much better results wrt conv layers</a:t>
            </a:r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20CB6404-EE8B-4E15-A9C6-ADB688862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7" r="4" b="9183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9" name="Picture 8" descr="A picture containing honeycomb, outdoor object&#10;&#10;Description automatically generated">
            <a:extLst>
              <a:ext uri="{FF2B5EF4-FFF2-40B4-BE49-F238E27FC236}">
                <a16:creationId xmlns:a16="http://schemas.microsoft.com/office/drawing/2014/main" id="{06C0038C-482B-45F0-A6F1-4C9590C18D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3" r="18894"/>
          <a:stretch/>
        </p:blipFill>
        <p:spPr>
          <a:xfrm>
            <a:off x="8042383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F8998-01BE-4E9B-83AF-86C933D423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r="13165" b="-1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A051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EF0BF29-ECF6-48B1-B993-48629C568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48230"/>
              </p:ext>
            </p:extLst>
          </p:nvPr>
        </p:nvGraphicFramePr>
        <p:xfrm>
          <a:off x="321628" y="4385796"/>
          <a:ext cx="11548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425">
                  <a:extLst>
                    <a:ext uri="{9D8B030D-6E8A-4147-A177-3AD203B41FA5}">
                      <a16:colId xmlns:a16="http://schemas.microsoft.com/office/drawing/2014/main" val="1559200706"/>
                    </a:ext>
                  </a:extLst>
                </a:gridCol>
                <a:gridCol w="3849425">
                  <a:extLst>
                    <a:ext uri="{9D8B030D-6E8A-4147-A177-3AD203B41FA5}">
                      <a16:colId xmlns:a16="http://schemas.microsoft.com/office/drawing/2014/main" val="677098595"/>
                    </a:ext>
                  </a:extLst>
                </a:gridCol>
                <a:gridCol w="3849425">
                  <a:extLst>
                    <a:ext uri="{9D8B030D-6E8A-4147-A177-3AD203B41FA5}">
                      <a16:colId xmlns:a16="http://schemas.microsoft.com/office/drawing/2014/main" val="590032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Test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ReLu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6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1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2F43-680D-43E6-8AB5-4651849C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3:A combination of these two blocks(</a:t>
            </a:r>
            <a:r>
              <a:rPr lang="en-US" sz="3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conv+relu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with a lower style weight gives a less noisy and crisper image compared to just </a:t>
            </a:r>
            <a:r>
              <a:rPr lang="en-US" sz="3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relu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Picture 6" descr="A picture containing honeycomb, outdoor object&#10;&#10;Description automatically generated">
            <a:extLst>
              <a:ext uri="{FF2B5EF4-FFF2-40B4-BE49-F238E27FC236}">
                <a16:creationId xmlns:a16="http://schemas.microsoft.com/office/drawing/2014/main" id="{551FD5DC-B3DA-4732-90A5-064B3A5B5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3" r="18894"/>
          <a:stretch/>
        </p:blipFill>
        <p:spPr>
          <a:xfrm>
            <a:off x="4153523" y="408781"/>
            <a:ext cx="4020659" cy="3930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FCA20-A6F2-48E3-989B-685C79324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r="13165" b="-1"/>
          <a:stretch/>
        </p:blipFill>
        <p:spPr>
          <a:xfrm>
            <a:off x="416009" y="409733"/>
            <a:ext cx="3877316" cy="39300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A051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5FFE6E6-DFAD-4B4D-A459-CE0AA98F4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7487"/>
              </p:ext>
            </p:extLst>
          </p:nvPr>
        </p:nvGraphicFramePr>
        <p:xfrm>
          <a:off x="321628" y="4339759"/>
          <a:ext cx="11788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53">
                  <a:extLst>
                    <a:ext uri="{9D8B030D-6E8A-4147-A177-3AD203B41FA5}">
                      <a16:colId xmlns:a16="http://schemas.microsoft.com/office/drawing/2014/main" val="341419044"/>
                    </a:ext>
                  </a:extLst>
                </a:gridCol>
                <a:gridCol w="3743308">
                  <a:extLst>
                    <a:ext uri="{9D8B030D-6E8A-4147-A177-3AD203B41FA5}">
                      <a16:colId xmlns:a16="http://schemas.microsoft.com/office/drawing/2014/main" val="3434333301"/>
                    </a:ext>
                  </a:extLst>
                </a:gridCol>
                <a:gridCol w="3929381">
                  <a:extLst>
                    <a:ext uri="{9D8B030D-6E8A-4147-A177-3AD203B41FA5}">
                      <a16:colId xmlns:a16="http://schemas.microsoft.com/office/drawing/2014/main" val="141416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ReLu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Conv+relu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50009"/>
                  </a:ext>
                </a:extLst>
              </a:tr>
            </a:tbl>
          </a:graphicData>
        </a:graphic>
      </p:graphicFrame>
      <p:pic>
        <p:nvPicPr>
          <p:cNvPr id="6" name="Content Placeholder 5" descr="A picture containing outdoor object, honeycomb&#10;&#10;Description automatically generated">
            <a:extLst>
              <a:ext uri="{FF2B5EF4-FFF2-40B4-BE49-F238E27FC236}">
                <a16:creationId xmlns:a16="http://schemas.microsoft.com/office/drawing/2014/main" id="{0908EF0F-8CE4-43A9-9D01-853203968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4" r="17154" b="2168"/>
          <a:stretch/>
        </p:blipFill>
        <p:spPr>
          <a:xfrm>
            <a:off x="8174182" y="419100"/>
            <a:ext cx="3831895" cy="3920658"/>
          </a:xfrm>
        </p:spPr>
      </p:pic>
    </p:spTree>
    <p:extLst>
      <p:ext uri="{BB962C8B-B14F-4D97-AF65-F5344CB8AC3E}">
        <p14:creationId xmlns:p14="http://schemas.microsoft.com/office/powerpoint/2010/main" val="81009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EC51C449-EE8F-4B1D-9826-385C3F38A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6" r="25107" b="1"/>
          <a:stretch/>
        </p:blipFill>
        <p:spPr>
          <a:xfrm>
            <a:off x="4198856" y="339316"/>
            <a:ext cx="3794760" cy="3930978"/>
          </a:xfrm>
          <a:prstGeom prst="rect">
            <a:avLst/>
          </a:prstGeom>
        </p:spPr>
      </p:pic>
      <p:pic>
        <p:nvPicPr>
          <p:cNvPr id="10" name="Picture 9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66EA64B4-BA17-4140-9A0C-2BAFE4443E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2" r="15640" b="2"/>
          <a:stretch/>
        </p:blipFill>
        <p:spPr>
          <a:xfrm>
            <a:off x="404095" y="339316"/>
            <a:ext cx="3794760" cy="3930978"/>
          </a:xfrm>
          <a:prstGeom prst="rect">
            <a:avLst/>
          </a:prstGeom>
        </p:spPr>
      </p:pic>
      <p:pic>
        <p:nvPicPr>
          <p:cNvPr id="9" name="Content Placeholder 8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EA147CFF-46C9-4567-8EF4-B8E180CD9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9" r="15071" b="2"/>
          <a:stretch/>
        </p:blipFill>
        <p:spPr>
          <a:xfrm>
            <a:off x="7993145" y="339316"/>
            <a:ext cx="3794760" cy="393097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C59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7">
            <a:extLst>
              <a:ext uri="{FF2B5EF4-FFF2-40B4-BE49-F238E27FC236}">
                <a16:creationId xmlns:a16="http://schemas.microsoft.com/office/drawing/2014/main" id="{DF8F811B-1931-4C53-9651-48047979F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26827"/>
              </p:ext>
            </p:extLst>
          </p:nvPr>
        </p:nvGraphicFramePr>
        <p:xfrm>
          <a:off x="321862" y="4200376"/>
          <a:ext cx="11548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425">
                  <a:extLst>
                    <a:ext uri="{9D8B030D-6E8A-4147-A177-3AD203B41FA5}">
                      <a16:colId xmlns:a16="http://schemas.microsoft.com/office/drawing/2014/main" val="3518370337"/>
                    </a:ext>
                  </a:extLst>
                </a:gridCol>
                <a:gridCol w="3849425">
                  <a:extLst>
                    <a:ext uri="{9D8B030D-6E8A-4147-A177-3AD203B41FA5}">
                      <a16:colId xmlns:a16="http://schemas.microsoft.com/office/drawing/2014/main" val="4268612893"/>
                    </a:ext>
                  </a:extLst>
                </a:gridCol>
                <a:gridCol w="3849425">
                  <a:extLst>
                    <a:ext uri="{9D8B030D-6E8A-4147-A177-3AD203B41FA5}">
                      <a16:colId xmlns:a16="http://schemas.microsoft.com/office/drawing/2014/main" val="82699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ReLu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Relu+Conv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92282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DE73FEE9-CDB3-4D3C-B8E3-F57DFA5F5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650" y="4571216"/>
            <a:ext cx="2208697" cy="16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2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6D14E0E-95E0-42E5-8CAC-BE255B267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5" y="764488"/>
            <a:ext cx="3896760" cy="3387506"/>
          </a:xfrm>
          <a:prstGeom prst="rect">
            <a:avLst/>
          </a:prstGeom>
        </p:spPr>
      </p:pic>
      <p:pic>
        <p:nvPicPr>
          <p:cNvPr id="5" name="Content Placeholder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6876FAB5-C983-4E79-9F48-D5F56ECDF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99" y="764488"/>
            <a:ext cx="3820612" cy="3421899"/>
          </a:xfrm>
          <a:prstGeom prst="rect">
            <a:avLst/>
          </a:prstGeom>
        </p:spPr>
      </p:pic>
      <p:pic>
        <p:nvPicPr>
          <p:cNvPr id="9" name="Picture 8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9879E03B-DB8C-4078-9E8F-CFDC0785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085" y="795602"/>
            <a:ext cx="3820612" cy="339078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535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8BA3396-C0F4-4452-A1AC-51C1364DA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4386608"/>
            <a:ext cx="2419350" cy="1885950"/>
          </a:xfrm>
          <a:prstGeom prst="rect">
            <a:avLst/>
          </a:prstGeom>
        </p:spPr>
      </p:pic>
      <p:graphicFrame>
        <p:nvGraphicFramePr>
          <p:cNvPr id="8" name="Table 17">
            <a:extLst>
              <a:ext uri="{FF2B5EF4-FFF2-40B4-BE49-F238E27FC236}">
                <a16:creationId xmlns:a16="http://schemas.microsoft.com/office/drawing/2014/main" id="{E2444412-16E0-45BE-BB6E-D0BF1A269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08770"/>
              </p:ext>
            </p:extLst>
          </p:nvPr>
        </p:nvGraphicFramePr>
        <p:xfrm>
          <a:off x="321862" y="4200376"/>
          <a:ext cx="11548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425">
                  <a:extLst>
                    <a:ext uri="{9D8B030D-6E8A-4147-A177-3AD203B41FA5}">
                      <a16:colId xmlns:a16="http://schemas.microsoft.com/office/drawing/2014/main" val="3518370337"/>
                    </a:ext>
                  </a:extLst>
                </a:gridCol>
                <a:gridCol w="3849425">
                  <a:extLst>
                    <a:ext uri="{9D8B030D-6E8A-4147-A177-3AD203B41FA5}">
                      <a16:colId xmlns:a16="http://schemas.microsoft.com/office/drawing/2014/main" val="4268612893"/>
                    </a:ext>
                  </a:extLst>
                </a:gridCol>
                <a:gridCol w="3849425">
                  <a:extLst>
                    <a:ext uri="{9D8B030D-6E8A-4147-A177-3AD203B41FA5}">
                      <a16:colId xmlns:a16="http://schemas.microsoft.com/office/drawing/2014/main" val="82699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ReLu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Relu+Conv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9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17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1A784BF-09DB-448D-99FC-B49DFC660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859B3-4C91-478D-929D-BB6433F9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93D78D-070C-4C2B-B389-105038F5E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1" r="15892" b="-2"/>
          <a:stretch/>
        </p:blipFill>
        <p:spPr>
          <a:xfrm>
            <a:off x="84279" y="348253"/>
            <a:ext cx="3931900" cy="400507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6E58E-70EE-4C3B-BE94-1BC0046066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6" r="13580" b="2"/>
          <a:stretch/>
        </p:blipFill>
        <p:spPr>
          <a:xfrm>
            <a:off x="8182094" y="348253"/>
            <a:ext cx="3931920" cy="4005071"/>
          </a:xfrm>
          <a:prstGeom prst="rect">
            <a:avLst/>
          </a:prstGeom>
        </p:spPr>
      </p:pic>
      <p:pic>
        <p:nvPicPr>
          <p:cNvPr id="9" name="Picture 8" descr="A picture containing thread&#10;&#10;Description automatically generated">
            <a:extLst>
              <a:ext uri="{FF2B5EF4-FFF2-40B4-BE49-F238E27FC236}">
                <a16:creationId xmlns:a16="http://schemas.microsoft.com/office/drawing/2014/main" id="{4F0DC6B3-5A95-499E-A939-FA207A544B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2" r="21061" b="-2"/>
          <a:stretch/>
        </p:blipFill>
        <p:spPr>
          <a:xfrm>
            <a:off x="4172189" y="348253"/>
            <a:ext cx="3931920" cy="4005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83FBD2-A663-469F-855C-06D86E3C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1279FC-7441-4E55-B082-2774E631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520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8BB96569-C5F7-43EA-B210-C9FBD0632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479422"/>
            <a:ext cx="2438400" cy="1828800"/>
          </a:xfrm>
          <a:prstGeom prst="rect">
            <a:avLst/>
          </a:prstGeom>
        </p:spPr>
      </p:pic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DFCB61BE-4144-41C9-A037-C0CE9106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08770"/>
              </p:ext>
            </p:extLst>
          </p:nvPr>
        </p:nvGraphicFramePr>
        <p:xfrm>
          <a:off x="321862" y="4200376"/>
          <a:ext cx="11548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425">
                  <a:extLst>
                    <a:ext uri="{9D8B030D-6E8A-4147-A177-3AD203B41FA5}">
                      <a16:colId xmlns:a16="http://schemas.microsoft.com/office/drawing/2014/main" val="3518370337"/>
                    </a:ext>
                  </a:extLst>
                </a:gridCol>
                <a:gridCol w="3849425">
                  <a:extLst>
                    <a:ext uri="{9D8B030D-6E8A-4147-A177-3AD203B41FA5}">
                      <a16:colId xmlns:a16="http://schemas.microsoft.com/office/drawing/2014/main" val="4268612893"/>
                    </a:ext>
                  </a:extLst>
                </a:gridCol>
                <a:gridCol w="3849425">
                  <a:extLst>
                    <a:ext uri="{9D8B030D-6E8A-4147-A177-3AD203B41FA5}">
                      <a16:colId xmlns:a16="http://schemas.microsoft.com/office/drawing/2014/main" val="82699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ReLu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Relu+Conv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9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83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75C7D-2718-4F52-9B79-F99733A9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trials with excessive style weight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(e8-e12)</a:t>
            </a:r>
          </a:p>
        </p:txBody>
      </p:sp>
      <p:pic>
        <p:nvPicPr>
          <p:cNvPr id="11" name="Picture 10" descr="A picture containing honeycomb, outdoor object&#10;&#10;Description automatically generated">
            <a:extLst>
              <a:ext uri="{FF2B5EF4-FFF2-40B4-BE49-F238E27FC236}">
                <a16:creationId xmlns:a16="http://schemas.microsoft.com/office/drawing/2014/main" id="{F4C3E40E-702A-44E4-B544-09CB6A79C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4" r="21667" b="2"/>
          <a:stretch/>
        </p:blipFill>
        <p:spPr>
          <a:xfrm>
            <a:off x="307840" y="321732"/>
            <a:ext cx="3793472" cy="4111323"/>
          </a:xfrm>
          <a:prstGeom prst="rect">
            <a:avLst/>
          </a:prstGeom>
        </p:spPr>
      </p:pic>
      <p:pic>
        <p:nvPicPr>
          <p:cNvPr id="5" name="Content Placeholder 4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98D31A4B-6DE9-4AD0-AD3D-67DBB8FE1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8" r="1" b="1"/>
          <a:stretch/>
        </p:blipFill>
        <p:spPr>
          <a:xfrm>
            <a:off x="4194959" y="321734"/>
            <a:ext cx="3797570" cy="2010551"/>
          </a:xfrm>
          <a:prstGeom prst="rect">
            <a:avLst/>
          </a:prstGeom>
        </p:spPr>
      </p:pic>
      <p:pic>
        <p:nvPicPr>
          <p:cNvPr id="9" name="Picture 8" descr="A picture containing colorful, painted, painting&#10;&#10;Description automatically generated">
            <a:extLst>
              <a:ext uri="{FF2B5EF4-FFF2-40B4-BE49-F238E27FC236}">
                <a16:creationId xmlns:a16="http://schemas.microsoft.com/office/drawing/2014/main" id="{B7BD1C00-5B72-42D6-8D87-599825586B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2" r="1" b="4756"/>
          <a:stretch/>
        </p:blipFill>
        <p:spPr>
          <a:xfrm>
            <a:off x="4190180" y="2422097"/>
            <a:ext cx="3794760" cy="2013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F2C16-D657-46B6-9424-2E27399E0E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17836" b="2"/>
          <a:stretch/>
        </p:blipFill>
        <p:spPr>
          <a:xfrm>
            <a:off x="307840" y="4320871"/>
            <a:ext cx="3797984" cy="215693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blur&#10;&#10;Description automatically generated">
            <a:extLst>
              <a:ext uri="{FF2B5EF4-FFF2-40B4-BE49-F238E27FC236}">
                <a16:creationId xmlns:a16="http://schemas.microsoft.com/office/drawing/2014/main" id="{1B9C664D-761F-4988-9493-841DC91DA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529" y="289253"/>
            <a:ext cx="4115824" cy="414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AFEB-386F-4EBA-A4BC-EBB18846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en-IN" sz="3600" dirty="0">
                <a:latin typeface="Bahnschrift Light SemiCondensed" panose="020B0502040204020203" pitchFamily="34" charset="0"/>
              </a:rPr>
              <a:t>Update on new layers used</a:t>
            </a:r>
            <a:br>
              <a:rPr lang="en-IN" sz="3600" dirty="0">
                <a:latin typeface="Bahnschrift Light SemiCondensed" panose="020B0502040204020203" pitchFamily="34" charset="0"/>
              </a:rPr>
            </a:br>
            <a:r>
              <a:rPr lang="en-IN" sz="1100" dirty="0" err="1"/>
              <a:t>style_layers</a:t>
            </a:r>
            <a:r>
              <a:rPr lang="en-IN" sz="1100" dirty="0"/>
              <a:t> = ['conv1_relu','conv2_block1_1_conv', 'conv2_block2_1_relu', 'conv2_block2_1_relu', 'conv2_block3_3_conv','conv2_block2_2_relu','conv4_block2_1_conv','conv2_block2_1_relu', 'conv2_block2_1_relu', 'conv2_block3_3_conv','conv2_block2_2_relu', 'conv4_block2_1_relu', 'conv4_block2_2_conv', 'conv4_block2_2_relu', 'conv4_block2_3_conv’]</a:t>
            </a:r>
            <a:br>
              <a:rPr lang="en-IN" sz="3600" dirty="0">
                <a:latin typeface="Bahnschrift Light SemiCondensed" panose="020B0502040204020203" pitchFamily="34" charset="0"/>
              </a:rPr>
            </a:br>
            <a:r>
              <a:rPr lang="en-IN" sz="3600" dirty="0">
                <a:latin typeface="Bahnschrift Light SemiCondensed" panose="020B0502040204020203" pitchFamily="34" charset="0"/>
              </a:rPr>
              <a:t>(trials moving style layers higher to increase robustness)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49736-FBD6-4494-AE3A-3CDA36A1D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32" y="1825625"/>
            <a:ext cx="3893697" cy="4351338"/>
          </a:xfrm>
        </p:spPr>
      </p:pic>
      <p:pic>
        <p:nvPicPr>
          <p:cNvPr id="7" name="Picture 6" descr="A picture containing colorful&#10;&#10;Description automatically generated">
            <a:extLst>
              <a:ext uri="{FF2B5EF4-FFF2-40B4-BE49-F238E27FC236}">
                <a16:creationId xmlns:a16="http://schemas.microsoft.com/office/drawing/2014/main" id="{BC161B88-93A0-495D-93E9-FD15FADEA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74" y="1825625"/>
            <a:ext cx="3961160" cy="4351338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C01680C-0AE5-4033-B307-B9BFFCEDA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72241"/>
              </p:ext>
            </p:extLst>
          </p:nvPr>
        </p:nvGraphicFramePr>
        <p:xfrm>
          <a:off x="1045732" y="1523229"/>
          <a:ext cx="95382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3941">
                  <a:extLst>
                    <a:ext uri="{9D8B030D-6E8A-4147-A177-3AD203B41FA5}">
                      <a16:colId xmlns:a16="http://schemas.microsoft.com/office/drawing/2014/main" val="3983596971"/>
                    </a:ext>
                  </a:extLst>
                </a:gridCol>
                <a:gridCol w="4774261">
                  <a:extLst>
                    <a:ext uri="{9D8B030D-6E8A-4147-A177-3AD203B41FA5}">
                      <a16:colId xmlns:a16="http://schemas.microsoft.com/office/drawing/2014/main" val="4216239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821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86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286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Arial</vt:lpstr>
      <vt:lpstr>Bahnschrift Light SemiCondensed</vt:lpstr>
      <vt:lpstr>Calibri</vt:lpstr>
      <vt:lpstr>Calibri Light</vt:lpstr>
      <vt:lpstr>Office Theme</vt:lpstr>
      <vt:lpstr>Observations in NST trials</vt:lpstr>
      <vt:lpstr>PowerPoint Presentation</vt:lpstr>
      <vt:lpstr>Testing ReLu layers on geometrically defined style images yielded much better results wrt conv layers</vt:lpstr>
      <vt:lpstr>Test 3:A combination of these two blocks(conv+relu) with a lower style weight gives a less noisy and crisper image compared to just relu </vt:lpstr>
      <vt:lpstr>PowerPoint Presentation</vt:lpstr>
      <vt:lpstr>PowerPoint Presentation</vt:lpstr>
      <vt:lpstr>PowerPoint Presentation</vt:lpstr>
      <vt:lpstr>Some trials with excessive style weight (e8-e12)</vt:lpstr>
      <vt:lpstr>Update on new layers used style_layers = ['conv1_relu','conv2_block1_1_conv', 'conv2_block2_1_relu', 'conv2_block2_1_relu', 'conv2_block3_3_conv','conv2_block2_2_relu','conv4_block2_1_conv','conv2_block2_1_relu', 'conv2_block2_1_relu', 'conv2_block3_3_conv','conv2_block2_2_relu', 'conv4_block2_1_relu', 'conv4_block2_2_conv', 'conv4_block2_2_relu', 'conv4_block2_3_conv’] (trials moving style layers higher to increase robustness)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Observations in NST trials</dc:title>
  <dc:creator>AARON JOMY - (App.No. 120216526)</dc:creator>
  <cp:lastModifiedBy>AARON JOMY - (App.No. 120216526)</cp:lastModifiedBy>
  <cp:revision>17</cp:revision>
  <dcterms:created xsi:type="dcterms:W3CDTF">2021-04-20T09:10:41Z</dcterms:created>
  <dcterms:modified xsi:type="dcterms:W3CDTF">2021-04-28T10:58:46Z</dcterms:modified>
</cp:coreProperties>
</file>