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4"/>
  </p:notesMasterIdLst>
  <p:sldIdLst>
    <p:sldId id="256" r:id="rId2"/>
    <p:sldId id="257" r:id="rId3"/>
    <p:sldId id="259" r:id="rId4"/>
    <p:sldId id="260" r:id="rId5"/>
    <p:sldId id="261" r:id="rId6"/>
    <p:sldId id="262" r:id="rId7"/>
    <p:sldId id="263" r:id="rId8"/>
    <p:sldId id="266" r:id="rId9"/>
    <p:sldId id="267" r:id="rId10"/>
    <p:sldId id="287" r:id="rId11"/>
    <p:sldId id="288" r:id="rId12"/>
    <p:sldId id="268" r:id="rId13"/>
    <p:sldId id="269" r:id="rId14"/>
    <p:sldId id="270" r:id="rId15"/>
    <p:sldId id="271" r:id="rId16"/>
    <p:sldId id="272" r:id="rId17"/>
    <p:sldId id="289" r:id="rId18"/>
    <p:sldId id="273" r:id="rId19"/>
    <p:sldId id="274" r:id="rId20"/>
    <p:sldId id="275" r:id="rId21"/>
    <p:sldId id="277" r:id="rId22"/>
    <p:sldId id="28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1C1ABB1-14A6-4A85-BEE7-DCB9623DB1DD}">
  <a:tblStyle styleId="{41C1ABB1-14A6-4A85-BEE7-DCB9623DB1D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47" autoAdjust="0"/>
    <p:restoredTop sz="95878" autoAdjust="0"/>
  </p:normalViewPr>
  <p:slideViewPr>
    <p:cSldViewPr>
      <p:cViewPr varScale="1">
        <p:scale>
          <a:sx n="93" d="100"/>
          <a:sy n="93" d="100"/>
        </p:scale>
        <p:origin x="-744"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79100" y="1137350"/>
            <a:ext cx="4959600" cy="2868900"/>
          </a:xfrm>
          <a:prstGeom prst="rect">
            <a:avLst/>
          </a:prstGeom>
        </p:spPr>
        <p:txBody>
          <a:bodyPr spcFirstLastPara="1" wrap="square" lIns="0" tIns="0" rIns="0" bIns="0" anchor="ctr"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3"/>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lvl1pPr lvl="0" rtl="0">
              <a:spcBef>
                <a:spcPts val="0"/>
              </a:spcBef>
              <a:spcAft>
                <a:spcPts val="0"/>
              </a:spcAft>
              <a:buSzPts val="2400"/>
              <a:buNone/>
              <a:defRPr/>
            </a:lvl1pPr>
            <a:lvl2pPr lvl="1" rtl="0">
              <a:spcBef>
                <a:spcPts val="800"/>
              </a:spcBef>
              <a:spcAft>
                <a:spcPts val="0"/>
              </a:spcAft>
              <a:buSzPts val="3000"/>
              <a:buNone/>
              <a:defRPr sz="3000"/>
            </a:lvl2pPr>
            <a:lvl3pPr lvl="2" rtl="0">
              <a:spcBef>
                <a:spcPts val="800"/>
              </a:spcBef>
              <a:spcAft>
                <a:spcPts val="0"/>
              </a:spcAft>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4"/>
        <p:cNvGrpSpPr/>
        <p:nvPr/>
      </p:nvGrpSpPr>
      <p:grpSpPr>
        <a:xfrm>
          <a:off x="0" y="0"/>
          <a:ext cx="0" cy="0"/>
          <a:chOff x="0" y="0"/>
          <a:chExt cx="0" cy="0"/>
        </a:xfrm>
      </p:grpSpPr>
      <p:sp>
        <p:nvSpPr>
          <p:cNvPr id="15" name="Google Shape;15;p4"/>
          <p:cNvSpPr/>
          <p:nvPr/>
        </p:nvSpPr>
        <p:spPr>
          <a:xfrm>
            <a:off x="781775" y="768275"/>
            <a:ext cx="6652425" cy="3622950"/>
          </a:xfrm>
          <a:custGeom>
            <a:avLst/>
            <a:gdLst/>
            <a:ahLst/>
            <a:cxnLst/>
            <a:rect l="l" t="t" r="r" b="b"/>
            <a:pathLst>
              <a:path w="266097" h="144918" extrusionOk="0">
                <a:moveTo>
                  <a:pt x="0" y="153"/>
                </a:moveTo>
                <a:lnTo>
                  <a:pt x="249225" y="0"/>
                </a:lnTo>
                <a:lnTo>
                  <a:pt x="249225" y="34949"/>
                </a:lnTo>
                <a:lnTo>
                  <a:pt x="266097" y="50315"/>
                </a:lnTo>
                <a:lnTo>
                  <a:pt x="248923" y="47415"/>
                </a:lnTo>
                <a:lnTo>
                  <a:pt x="248924" y="144918"/>
                </a:lnTo>
                <a:lnTo>
                  <a:pt x="63" y="144918"/>
                </a:lnTo>
                <a:close/>
              </a:path>
            </a:pathLst>
          </a:custGeom>
          <a:gradFill>
            <a:gsLst>
              <a:gs pos="0">
                <a:schemeClr val="lt1"/>
              </a:gs>
              <a:gs pos="100000">
                <a:schemeClr val="lt2"/>
              </a:gs>
            </a:gsLst>
            <a:path path="circle">
              <a:fillToRect/>
            </a:path>
            <a:tileRect/>
          </a:gradFill>
          <a:ln>
            <a:noFill/>
          </a:ln>
          <a:effectLst>
            <a:outerShdw blurRad="57150" dist="19050" dir="5400000" algn="bl" rotWithShape="0">
              <a:schemeClr val="dk1">
                <a:alpha val="30000"/>
              </a:schemeClr>
            </a:outerShdw>
          </a:effectLst>
        </p:spPr>
      </p:sp>
      <p:sp>
        <p:nvSpPr>
          <p:cNvPr id="16" name="Google Shape;16;p4"/>
          <p:cNvSpPr txBox="1">
            <a:spLocks noGrp="1"/>
          </p:cNvSpPr>
          <p:nvPr>
            <p:ph type="body" idx="1"/>
          </p:nvPr>
        </p:nvSpPr>
        <p:spPr>
          <a:xfrm>
            <a:off x="1286575" y="1250325"/>
            <a:ext cx="4844700" cy="2658600"/>
          </a:xfrm>
          <a:prstGeom prst="rect">
            <a:avLst/>
          </a:prstGeom>
        </p:spPr>
        <p:txBody>
          <a:bodyPr spcFirstLastPara="1" wrap="square" lIns="0" tIns="0" rIns="0" bIns="0" anchor="t" anchorCtr="0">
            <a:noAutofit/>
          </a:bodyPr>
          <a:lstStyle>
            <a:lvl1pPr marL="457200" lvl="0" indent="-419100" rtl="0">
              <a:spcBef>
                <a:spcPts val="0"/>
              </a:spcBef>
              <a:spcAft>
                <a:spcPts val="0"/>
              </a:spcAft>
              <a:buSzPts val="3000"/>
              <a:buChar char="▪"/>
              <a:defRPr sz="3000" i="1"/>
            </a:lvl1pPr>
            <a:lvl2pPr marL="914400" lvl="1" indent="-419100" rtl="0">
              <a:spcBef>
                <a:spcPts val="800"/>
              </a:spcBef>
              <a:spcAft>
                <a:spcPts val="0"/>
              </a:spcAft>
              <a:buSzPts val="3000"/>
              <a:buChar char="▫"/>
              <a:defRPr sz="3000" i="1"/>
            </a:lvl2pPr>
            <a:lvl3pPr marL="1371600" lvl="2" indent="-419100" rtl="0">
              <a:spcBef>
                <a:spcPts val="800"/>
              </a:spcBef>
              <a:spcAft>
                <a:spcPts val="0"/>
              </a:spcAft>
              <a:buSzPts val="3000"/>
              <a:buChar char="⬝"/>
              <a:defRPr sz="3000" i="1"/>
            </a:lvl3pPr>
            <a:lvl4pPr marL="1828800" lvl="3" indent="-419100" rtl="0">
              <a:spcBef>
                <a:spcPts val="800"/>
              </a:spcBef>
              <a:spcAft>
                <a:spcPts val="0"/>
              </a:spcAft>
              <a:buSzPts val="3000"/>
              <a:buChar char="⬞"/>
              <a:defRPr sz="3000" i="1"/>
            </a:lvl4pPr>
            <a:lvl5pPr marL="2286000" lvl="4" indent="-419100" rtl="0">
              <a:spcBef>
                <a:spcPts val="800"/>
              </a:spcBef>
              <a:spcAft>
                <a:spcPts val="0"/>
              </a:spcAft>
              <a:buSzPts val="3000"/>
              <a:buChar char="○"/>
              <a:defRPr sz="3000" i="1"/>
            </a:lvl5pPr>
            <a:lvl6pPr marL="2743200" lvl="5" indent="-419100" rtl="0">
              <a:spcBef>
                <a:spcPts val="800"/>
              </a:spcBef>
              <a:spcAft>
                <a:spcPts val="0"/>
              </a:spcAft>
              <a:buSzPts val="3000"/>
              <a:buChar char="■"/>
              <a:defRPr sz="3000" i="1"/>
            </a:lvl6pPr>
            <a:lvl7pPr marL="3200400" lvl="6" indent="-419100" rtl="0">
              <a:spcBef>
                <a:spcPts val="800"/>
              </a:spcBef>
              <a:spcAft>
                <a:spcPts val="0"/>
              </a:spcAft>
              <a:buSzPts val="3000"/>
              <a:buChar char="●"/>
              <a:defRPr sz="3000" i="1"/>
            </a:lvl7pPr>
            <a:lvl8pPr marL="3657600" lvl="7" indent="-419100" rtl="0">
              <a:spcBef>
                <a:spcPts val="800"/>
              </a:spcBef>
              <a:spcAft>
                <a:spcPts val="0"/>
              </a:spcAft>
              <a:buSzPts val="3000"/>
              <a:buChar char="○"/>
              <a:defRPr sz="3000" i="1"/>
            </a:lvl8pPr>
            <a:lvl9pPr marL="4114800" lvl="8" indent="-419100" rtl="0">
              <a:spcBef>
                <a:spcPts val="800"/>
              </a:spcBef>
              <a:spcAft>
                <a:spcPts val="800"/>
              </a:spcAft>
              <a:buSzPts val="3000"/>
              <a:buChar char="■"/>
              <a:defRPr sz="3000" i="1"/>
            </a:lvl9pPr>
          </a:lstStyle>
          <a:p>
            <a:endParaRPr/>
          </a:p>
        </p:txBody>
      </p:sp>
      <p:sp>
        <p:nvSpPr>
          <p:cNvPr id="17" name="Google Shape;17;p4"/>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0" name="Google Shape;20;p5"/>
          <p:cNvSpPr txBox="1">
            <a:spLocks noGrp="1"/>
          </p:cNvSpPr>
          <p:nvPr>
            <p:ph type="body" idx="1"/>
          </p:nvPr>
        </p:nvSpPr>
        <p:spPr>
          <a:xfrm>
            <a:off x="779100" y="1277748"/>
            <a:ext cx="49755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1" name="Google Shape;21;p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6"/>
          <p:cNvSpPr txBox="1">
            <a:spLocks noGrp="1"/>
          </p:cNvSpPr>
          <p:nvPr>
            <p:ph type="body" idx="1"/>
          </p:nvPr>
        </p:nvSpPr>
        <p:spPr>
          <a:xfrm>
            <a:off x="77910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5" name="Google Shape;25;p6"/>
          <p:cNvSpPr txBox="1">
            <a:spLocks noGrp="1"/>
          </p:cNvSpPr>
          <p:nvPr>
            <p:ph type="body" idx="2"/>
          </p:nvPr>
        </p:nvSpPr>
        <p:spPr>
          <a:xfrm>
            <a:off x="3429910" y="1353950"/>
            <a:ext cx="23247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26" name="Google Shape;26;p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9" name="Google Shape;29;p7"/>
          <p:cNvSpPr txBox="1">
            <a:spLocks noGrp="1"/>
          </p:cNvSpPr>
          <p:nvPr>
            <p:ph type="body" idx="1"/>
          </p:nvPr>
        </p:nvSpPr>
        <p:spPr>
          <a:xfrm>
            <a:off x="779100"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0" name="Google Shape;30;p7"/>
          <p:cNvSpPr txBox="1">
            <a:spLocks noGrp="1"/>
          </p:cNvSpPr>
          <p:nvPr>
            <p:ph type="body" idx="2"/>
          </p:nvPr>
        </p:nvSpPr>
        <p:spPr>
          <a:xfrm>
            <a:off x="2854792"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1" name="Google Shape;31;p7"/>
          <p:cNvSpPr txBox="1">
            <a:spLocks noGrp="1"/>
          </p:cNvSpPr>
          <p:nvPr>
            <p:ph type="body" idx="3"/>
          </p:nvPr>
        </p:nvSpPr>
        <p:spPr>
          <a:xfrm>
            <a:off x="4930485" y="1353950"/>
            <a:ext cx="18786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32" name="Google Shape;32;p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79100" y="759800"/>
            <a:ext cx="7593300" cy="396300"/>
          </a:xfrm>
          <a:prstGeom prst="rect">
            <a:avLst/>
          </a:prstGeom>
        </p:spPr>
        <p:txBody>
          <a:bodyPr spcFirstLastPara="1" wrap="square" lIns="0" tIns="0" rIns="0" bIns="0" anchor="b"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855300" y="4177700"/>
            <a:ext cx="7433400" cy="3168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38" name="Google Shape;38;p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759800"/>
            <a:ext cx="7593300" cy="3963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lvl="0"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1pPr>
            <a:lvl2pPr lvl="1"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2pPr>
            <a:lvl3pPr lvl="2"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3pPr>
            <a:lvl4pPr lvl="3"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4pPr>
            <a:lvl5pPr lvl="4"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5pPr>
            <a:lvl6pPr lvl="5"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6pPr>
            <a:lvl7pPr lvl="6"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7pPr>
            <a:lvl8pPr lvl="7"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8pPr>
            <a:lvl9pPr lvl="8" rtl="0">
              <a:lnSpc>
                <a:spcPct val="90000"/>
              </a:lnSpc>
              <a:spcBef>
                <a:spcPts val="0"/>
              </a:spcBef>
              <a:spcAft>
                <a:spcPts val="0"/>
              </a:spcAft>
              <a:buClr>
                <a:schemeClr val="lt1"/>
              </a:buClr>
              <a:buSzPts val="3400"/>
              <a:buFont typeface="Bebas Neue"/>
              <a:buNone/>
              <a:defRPr sz="34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9100" y="1277748"/>
            <a:ext cx="49755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1pPr>
            <a:lvl2pPr marL="914400" lvl="1"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2pPr>
            <a:lvl3pPr marL="1371600" lvl="2"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3pPr>
            <a:lvl4pPr marL="1828800" lvl="3"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4pPr>
            <a:lvl5pPr marL="2286000" lvl="4"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5pPr>
            <a:lvl6pPr marL="2743200" lvl="5"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6pPr>
            <a:lvl7pPr marL="3200400" lvl="6"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7pPr>
            <a:lvl8pPr marL="3657600" lvl="7" indent="-381000" rtl="0">
              <a:lnSpc>
                <a:spcPct val="115000"/>
              </a:lnSpc>
              <a:spcBef>
                <a:spcPts val="800"/>
              </a:spcBef>
              <a:spcAft>
                <a:spcPts val="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8pPr>
            <a:lvl9pPr marL="4114800" lvl="8" indent="-381000" rtl="0">
              <a:lnSpc>
                <a:spcPct val="115000"/>
              </a:lnSpc>
              <a:spcBef>
                <a:spcPts val="800"/>
              </a:spcBef>
              <a:spcAft>
                <a:spcPts val="800"/>
              </a:spcAft>
              <a:buClr>
                <a:schemeClr val="dk1"/>
              </a:buClr>
              <a:buSzPts val="2400"/>
              <a:buFont typeface="IBM Plex Sans Condensed"/>
              <a:buChar char="■"/>
              <a:defRPr sz="2400">
                <a:solidFill>
                  <a:schemeClr val="dk1"/>
                </a:solidFill>
                <a:latin typeface="IBM Plex Sans Condensed"/>
                <a:ea typeface="IBM Plex Sans Condensed"/>
                <a:cs typeface="IBM Plex Sans Condensed"/>
                <a:sym typeface="IBM Plex Sans Condensed"/>
              </a:defRPr>
            </a:lvl9pPr>
          </a:lstStyle>
          <a:p>
            <a:endParaRPr/>
          </a:p>
        </p:txBody>
      </p:sp>
      <p:sp>
        <p:nvSpPr>
          <p:cNvPr id="8" name="Google Shape;8;p1"/>
          <p:cNvSpPr txBox="1">
            <a:spLocks noGrp="1"/>
          </p:cNvSpPr>
          <p:nvPr>
            <p:ph type="sldNum" idx="12"/>
          </p:nvPr>
        </p:nvSpPr>
        <p:spPr>
          <a:xfrm>
            <a:off x="8404375" y="4643093"/>
            <a:ext cx="548700" cy="316800"/>
          </a:xfrm>
          <a:prstGeom prst="rect">
            <a:avLst/>
          </a:prstGeom>
          <a:noFill/>
          <a:ln>
            <a:noFill/>
          </a:ln>
          <a:effectLst>
            <a:outerShdw blurRad="42863" dist="9525" dir="5400000" algn="bl" rotWithShape="0">
              <a:schemeClr val="dk1">
                <a:alpha val="30000"/>
              </a:schemeClr>
            </a:outerShdw>
          </a:effectLst>
        </p:spPr>
        <p:txBody>
          <a:bodyPr spcFirstLastPara="1" wrap="square" lIns="0" tIns="0" rIns="0" bIns="0" anchor="b" anchorCtr="0">
            <a:noAutofit/>
          </a:bodyPr>
          <a:lstStyle>
            <a:lvl1pPr marL="0" marR="0" lvl="0"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1pPr>
            <a:lvl2pPr marL="0" marR="0" lvl="1"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2pPr>
            <a:lvl3pPr marL="0" marR="0" lvl="2"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3pPr>
            <a:lvl4pPr marL="0" marR="0" lvl="3"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4pPr>
            <a:lvl5pPr marL="0" marR="0" lvl="4"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5pPr>
            <a:lvl6pPr marL="0" marR="0" lvl="5"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6pPr>
            <a:lvl7pPr marL="0" marR="0" lvl="6"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7pPr>
            <a:lvl8pPr marL="0" marR="0" lvl="7"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8pPr>
            <a:lvl9pPr marL="0" marR="0" lvl="8" indent="0" algn="r" rtl="0">
              <a:lnSpc>
                <a:spcPct val="90000"/>
              </a:lnSpc>
              <a:spcBef>
                <a:spcPts val="0"/>
              </a:spcBef>
              <a:spcAft>
                <a:spcPts val="0"/>
              </a:spcAft>
              <a:buSzPts val="1800"/>
              <a:buNone/>
              <a:defRPr sz="1800">
                <a:solidFill>
                  <a:schemeClr val="lt1"/>
                </a:solidFill>
                <a:latin typeface="Bebas Neue"/>
                <a:ea typeface="Bebas Neue"/>
                <a:cs typeface="Bebas Neue"/>
                <a:sym typeface="Bebas Neue"/>
              </a:defRPr>
            </a:lvl9pPr>
          </a:lstStyle>
          <a:p>
            <a:pPr marL="0" lvl="0" indent="0" algn="r" rtl="0">
              <a:spcBef>
                <a:spcPts val="0"/>
              </a:spcBef>
              <a:spcAft>
                <a:spcPts val="0"/>
              </a:spcAft>
              <a:buClr>
                <a:schemeClr val="lt1"/>
              </a:buClr>
              <a:buSzPts val="1800"/>
              <a:buFont typeface="Bebas Neue"/>
              <a:buNone/>
            </a:pPr>
            <a:fld id="{00000000-1234-1234-1234-123412341234}" type="slidenum">
              <a:rPr lang="en"/>
              <a:pPr marL="0" lvl="0" indent="0" algn="r" rtl="0">
                <a:spcBef>
                  <a:spcPts val="0"/>
                </a:spcBef>
                <a:spcAft>
                  <a:spcPts val="0"/>
                </a:spcAft>
                <a:buClr>
                  <a:schemeClr val="lt1"/>
                </a:buClr>
                <a:buSzPts val="1800"/>
                <a:buFont typeface="Bebas Neue"/>
                <a:buNone/>
              </a:pPr>
              <a:t>‹#›</a:t>
            </a:fld>
            <a:endParaRPr/>
          </a:p>
        </p:txBody>
      </p:sp>
    </p:spTree>
  </p:cSld>
  <p:clrMap bg1="dk1" tx1="lt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pull/>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hyperlink" Target="https://www.slidescarnival.com/?utm_source=template"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8.jpe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1"/>
          <p:cNvSpPr txBox="1">
            <a:spLocks noGrp="1"/>
          </p:cNvSpPr>
          <p:nvPr>
            <p:ph type="ctrTitle"/>
          </p:nvPr>
        </p:nvSpPr>
        <p:spPr>
          <a:xfrm>
            <a:off x="533400" y="895350"/>
            <a:ext cx="7162800" cy="32766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 b="1" dirty="0" smtClean="0">
                <a:solidFill>
                  <a:schemeClr val="tx1"/>
                </a:solidFill>
                <a:latin typeface="Algerian" pitchFamily="82" charset="0"/>
              </a:rPr>
              <a:t>Uber Data Analysis</a:t>
            </a:r>
            <a:endParaRPr b="1">
              <a:solidFill>
                <a:schemeClr val="tx1"/>
              </a:solidFill>
              <a:latin typeface="Algerian" pitchFamily="82" charset="0"/>
            </a:endParaRPr>
          </a:p>
        </p:txBody>
      </p:sp>
      <p:pic>
        <p:nvPicPr>
          <p:cNvPr id="46" name="Google Shape;46;p11"/>
          <p:cNvPicPr preferRelativeResize="0"/>
          <p:nvPr/>
        </p:nvPicPr>
        <p:blipFill>
          <a:blip r:embed="rId3">
            <a:alphaModFix/>
          </a:blip>
          <a:stretch>
            <a:fillRect/>
          </a:stretch>
        </p:blipFill>
        <p:spPr>
          <a:xfrm>
            <a:off x="6286223" y="895350"/>
            <a:ext cx="2857777" cy="4034313"/>
          </a:xfrm>
          <a:prstGeom prst="rect">
            <a:avLst/>
          </a:prstGeom>
          <a:noFill/>
          <a:ln>
            <a:noFill/>
          </a:ln>
        </p:spPr>
      </p:pic>
      <p:pic>
        <p:nvPicPr>
          <p:cNvPr id="47" name="Google Shape;47;p11"/>
          <p:cNvPicPr preferRelativeResize="0"/>
          <p:nvPr/>
        </p:nvPicPr>
        <p:blipFill>
          <a:blip r:embed="rId4">
            <a:alphaModFix/>
          </a:blip>
          <a:stretch>
            <a:fillRect/>
          </a:stretch>
        </p:blipFill>
        <p:spPr>
          <a:xfrm>
            <a:off x="5233075" y="119232"/>
            <a:ext cx="767393" cy="767396"/>
          </a:xfrm>
          <a:prstGeom prst="rect">
            <a:avLst/>
          </a:prstGeom>
          <a:noFill/>
          <a:ln>
            <a:noFill/>
          </a:ln>
        </p:spPr>
      </p:pic>
      <p:pic>
        <p:nvPicPr>
          <p:cNvPr id="5" name="Picture 4"/>
          <p:cNvPicPr/>
          <p:nvPr/>
        </p:nvPicPr>
        <p:blipFill>
          <a:blip r:embed="rId5">
            <a:extLst>
              <a:ext uri="{28A0092B-C50C-407E-A947-70E740481C1C}">
                <a14:useLocalDpi xmlns:lc="http://schemas.openxmlformats.org/drawingml/2006/lockedCanvas" xmlns:pic="http://schemas.openxmlformats.org/drawingml/2006/picture" xmlns:a14="http://schemas.microsoft.com/office/drawing/2010/main" xmlns="" xmlns:wne="http://schemas.microsoft.com/office/word/2006/wordml" xmlns:w="http://schemas.openxmlformats.org/wordprocessingml/2006/main" xmlns:w10="urn:schemas-microsoft-com:office:word" xmlns:wp="http://schemas.openxmlformats.org/drawingml/2006/wordprocessingDrawing" xmlns:v="urn:schemas-microsoft-com:vml" xmlns:m="http://schemas.openxmlformats.org/officeDocument/2006/math" xmlns:o="urn:schemas-microsoft-com:office:office" xmlns:ve="http://schemas.openxmlformats.org/markup-compatibility/2006" val="0"/>
              </a:ext>
            </a:extLst>
          </a:blip>
          <a:stretch>
            <a:fillRect/>
          </a:stretch>
        </p:blipFill>
        <p:spPr>
          <a:xfrm>
            <a:off x="381000" y="361950"/>
            <a:ext cx="6096000" cy="4495800"/>
          </a:xfrm>
          <a:prstGeom prst="rect">
            <a:avLst/>
          </a:prstGeom>
        </p:spPr>
      </p:pic>
    </p:spTree>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666750"/>
            <a:ext cx="3962400" cy="646331"/>
          </a:xfrm>
          <a:prstGeom prst="rect">
            <a:avLst/>
          </a:prstGeom>
          <a:noFill/>
        </p:spPr>
        <p:txBody>
          <a:bodyPr wrap="square" rtlCol="0">
            <a:spAutoFit/>
          </a:bodyPr>
          <a:lstStyle/>
          <a:p>
            <a:r>
              <a:rPr lang="en" sz="3600" b="1" dirty="0" smtClean="0">
                <a:solidFill>
                  <a:prstClr val="white"/>
                </a:solidFill>
                <a:latin typeface="Arial" pitchFamily="34" charset="0"/>
                <a:cs typeface="Arial" pitchFamily="34" charset="0"/>
                <a:sym typeface="Bebas Neue"/>
              </a:rPr>
              <a:t>Label Encoding</a:t>
            </a:r>
            <a:endParaRPr lang="en-US" sz="3600" dirty="0"/>
          </a:p>
        </p:txBody>
      </p:sp>
      <p:sp>
        <p:nvSpPr>
          <p:cNvPr id="6" name="TextBox 5"/>
          <p:cNvSpPr txBox="1"/>
          <p:nvPr/>
        </p:nvSpPr>
        <p:spPr>
          <a:xfrm>
            <a:off x="609600" y="1733550"/>
            <a:ext cx="6324600" cy="2154436"/>
          </a:xfrm>
          <a:prstGeom prst="rect">
            <a:avLst/>
          </a:prstGeom>
          <a:noFill/>
        </p:spPr>
        <p:txBody>
          <a:bodyPr wrap="square" rtlCol="0">
            <a:spAutoFit/>
          </a:bodyPr>
          <a:lstStyle/>
          <a:p>
            <a:pPr lvl="0" algn="just"/>
            <a:r>
              <a:rPr lang="en-US" sz="2000" dirty="0" smtClean="0">
                <a:solidFill>
                  <a:prstClr val="white"/>
                </a:solidFill>
                <a:latin typeface="Arial" pitchFamily="34" charset="0"/>
                <a:cs typeface="Arial" pitchFamily="34" charset="0"/>
                <a:sym typeface="Bebas Neue"/>
              </a:rPr>
              <a:t>Label Encoding refers to converting the labels into numeric form so as to convert it into the machine-readable form. Machine learning algorithms can then decide in a better way on how those labels must be operated. It is an important pre-processing step for the structured dataset in supervised learning.</a:t>
            </a:r>
            <a:endParaRPr lang="en-US" dirty="0" smtClean="0"/>
          </a:p>
          <a:p>
            <a:endParaRPr lang="en-US" dirty="0"/>
          </a:p>
        </p:txBody>
      </p:sp>
      <p:grpSp>
        <p:nvGrpSpPr>
          <p:cNvPr id="4" name="Google Shape;315;p31"/>
          <p:cNvGrpSpPr/>
          <p:nvPr/>
        </p:nvGrpSpPr>
        <p:grpSpPr>
          <a:xfrm>
            <a:off x="6248400" y="742950"/>
            <a:ext cx="2714848" cy="3653541"/>
            <a:chOff x="6092896" y="1233444"/>
            <a:chExt cx="2714848" cy="3653541"/>
          </a:xfrm>
        </p:grpSpPr>
        <p:pic>
          <p:nvPicPr>
            <p:cNvPr id="7" name="Google Shape;316;p31"/>
            <p:cNvPicPr preferRelativeResize="0"/>
            <p:nvPr/>
          </p:nvPicPr>
          <p:blipFill>
            <a:blip r:embed="rId2">
              <a:alphaModFix/>
            </a:blip>
            <a:stretch>
              <a:fillRect/>
            </a:stretch>
          </p:blipFill>
          <p:spPr>
            <a:xfrm>
              <a:off x="6092896" y="1233444"/>
              <a:ext cx="2714848" cy="3653541"/>
            </a:xfrm>
            <a:prstGeom prst="rect">
              <a:avLst/>
            </a:prstGeom>
            <a:noFill/>
            <a:ln>
              <a:noFill/>
            </a:ln>
          </p:spPr>
        </p:pic>
        <p:pic>
          <p:nvPicPr>
            <p:cNvPr id="8" name="Google Shape;317;p31"/>
            <p:cNvPicPr preferRelativeResize="0"/>
            <p:nvPr/>
          </p:nvPicPr>
          <p:blipFill>
            <a:blip r:embed="rId3">
              <a:alphaModFix/>
            </a:blip>
            <a:stretch>
              <a:fillRect/>
            </a:stretch>
          </p:blipFill>
          <p:spPr>
            <a:xfrm>
              <a:off x="7313796" y="1855508"/>
              <a:ext cx="232462" cy="156560"/>
            </a:xfrm>
            <a:prstGeom prst="rect">
              <a:avLst/>
            </a:prstGeom>
            <a:noFill/>
            <a:ln>
              <a:noFill/>
            </a:ln>
          </p:spPr>
        </p:pic>
      </p:grpSp>
    </p:spTree>
  </p:cSld>
  <p:clrMapOvr>
    <a:masterClrMapping/>
  </p:clrMapOvr>
  <p:transition>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
        <p:nvSpPr>
          <p:cNvPr id="3" name="TextBox 2"/>
          <p:cNvSpPr txBox="1"/>
          <p:nvPr/>
        </p:nvSpPr>
        <p:spPr>
          <a:xfrm>
            <a:off x="1066800" y="895350"/>
            <a:ext cx="5791200" cy="3518912"/>
          </a:xfrm>
          <a:prstGeom prst="rect">
            <a:avLst/>
          </a:prstGeom>
          <a:noFill/>
        </p:spPr>
        <p:txBody>
          <a:bodyPr wrap="square" rtlCol="0">
            <a:spAutoFit/>
          </a:bodyPr>
          <a:lstStyle/>
          <a:p>
            <a:pPr lvl="0">
              <a:spcAft>
                <a:spcPts val="800"/>
              </a:spcAft>
            </a:pPr>
            <a:r>
              <a:rPr lang="en" sz="2800" b="1" dirty="0" smtClean="0">
                <a:solidFill>
                  <a:schemeClr val="tx1"/>
                </a:solidFill>
                <a:latin typeface="Arial" pitchFamily="34" charset="0"/>
                <a:cs typeface="Arial" pitchFamily="34" charset="0"/>
              </a:rPr>
              <a:t>NANs</a:t>
            </a:r>
            <a:r>
              <a:rPr lang="en" sz="2800" dirty="0" smtClean="0">
                <a:solidFill>
                  <a:schemeClr val="tx1"/>
                </a:solidFill>
                <a:latin typeface="Arial" pitchFamily="34" charset="0"/>
                <a:cs typeface="Arial" pitchFamily="34" charset="0"/>
              </a:rPr>
              <a:t>(missing values)</a:t>
            </a:r>
            <a:endParaRPr lang="en" sz="2800" b="1" dirty="0" smtClean="0">
              <a:solidFill>
                <a:schemeClr val="tx1"/>
              </a:solidFill>
              <a:latin typeface="Arial" pitchFamily="34" charset="0"/>
              <a:cs typeface="Arial" pitchFamily="34" charset="0"/>
            </a:endParaRPr>
          </a:p>
          <a:p>
            <a:pPr lvl="0">
              <a:spcAft>
                <a:spcPts val="800"/>
              </a:spcAft>
            </a:pPr>
            <a:endParaRPr lang="en" sz="2000" dirty="0" smtClean="0">
              <a:solidFill>
                <a:schemeClr val="tx1"/>
              </a:solidFill>
              <a:latin typeface="Arial" pitchFamily="34" charset="0"/>
              <a:cs typeface="Arial" pitchFamily="34" charset="0"/>
            </a:endParaRPr>
          </a:p>
          <a:p>
            <a:pPr lvl="0">
              <a:spcAft>
                <a:spcPts val="800"/>
              </a:spcAft>
            </a:pPr>
            <a:r>
              <a:rPr lang="en" sz="2000" dirty="0" smtClean="0">
                <a:solidFill>
                  <a:schemeClr val="tx1"/>
                </a:solidFill>
                <a:latin typeface="Arial" pitchFamily="34" charset="0"/>
                <a:cs typeface="Arial" pitchFamily="34" charset="0"/>
              </a:rPr>
              <a:t>Our data set contain NANs only in Price column.</a:t>
            </a:r>
          </a:p>
          <a:p>
            <a:pPr lvl="0">
              <a:spcAft>
                <a:spcPts val="800"/>
              </a:spcAft>
            </a:pPr>
            <a:endParaRPr lang="en" sz="2000" dirty="0" smtClean="0">
              <a:solidFill>
                <a:schemeClr val="tx1"/>
              </a:solidFill>
              <a:latin typeface="Arial" pitchFamily="34" charset="0"/>
              <a:cs typeface="Arial" pitchFamily="34" charset="0"/>
            </a:endParaRPr>
          </a:p>
          <a:p>
            <a:pPr lvl="0">
              <a:spcAft>
                <a:spcPts val="800"/>
              </a:spcAft>
            </a:pPr>
            <a:r>
              <a:rPr lang="en" sz="2000" dirty="0" smtClean="0">
                <a:solidFill>
                  <a:schemeClr val="tx1"/>
                </a:solidFill>
                <a:latin typeface="Arial" pitchFamily="34" charset="0"/>
                <a:cs typeface="Arial" pitchFamily="34" charset="0"/>
              </a:rPr>
              <a:t>The count of nans is: 55095</a:t>
            </a:r>
          </a:p>
          <a:p>
            <a:pPr lvl="0">
              <a:spcAft>
                <a:spcPts val="800"/>
              </a:spcAft>
            </a:pPr>
            <a:endParaRPr lang="en" sz="2000" dirty="0" smtClean="0">
              <a:solidFill>
                <a:schemeClr val="tx1"/>
              </a:solidFill>
              <a:latin typeface="Arial" pitchFamily="34" charset="0"/>
              <a:cs typeface="Arial" pitchFamily="34" charset="0"/>
            </a:endParaRPr>
          </a:p>
          <a:p>
            <a:pPr lvl="0">
              <a:spcAft>
                <a:spcPts val="800"/>
              </a:spcAft>
            </a:pPr>
            <a:r>
              <a:rPr lang="en" sz="2000" dirty="0" smtClean="0">
                <a:solidFill>
                  <a:schemeClr val="tx1"/>
                </a:solidFill>
                <a:latin typeface="Arial" pitchFamily="34" charset="0"/>
                <a:cs typeface="Arial" pitchFamily="34" charset="0"/>
              </a:rPr>
              <a:t>The nans is filled with the median of other values.</a:t>
            </a:r>
          </a:p>
          <a:p>
            <a:endParaRPr lang="en-US" dirty="0" smtClean="0"/>
          </a:p>
          <a:p>
            <a:endParaRPr lang="en-US" dirty="0"/>
          </a:p>
        </p:txBody>
      </p:sp>
      <p:pic>
        <p:nvPicPr>
          <p:cNvPr id="4" name="Google Shape;144;p19"/>
          <p:cNvPicPr preferRelativeResize="0"/>
          <p:nvPr/>
        </p:nvPicPr>
        <p:blipFill rotWithShape="1">
          <a:blip r:embed="rId2">
            <a:alphaModFix/>
          </a:blip>
          <a:srcRect r="7621"/>
          <a:stretch/>
        </p:blipFill>
        <p:spPr>
          <a:xfrm>
            <a:off x="6248400" y="971550"/>
            <a:ext cx="2592926" cy="3745875"/>
          </a:xfrm>
          <a:prstGeom prst="rect">
            <a:avLst/>
          </a:prstGeom>
          <a:noFill/>
          <a:ln>
            <a:noFill/>
          </a:ln>
        </p:spPr>
      </p:pic>
    </p:spTree>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2514600" y="209550"/>
            <a:ext cx="3962400" cy="6096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3200" b="1" dirty="0" smtClean="0">
                <a:latin typeface="Arial" pitchFamily="34" charset="0"/>
                <a:cs typeface="Arial" pitchFamily="34" charset="0"/>
              </a:rPr>
              <a:t>Feature Selection</a:t>
            </a:r>
            <a:endParaRPr sz="3200" b="1">
              <a:latin typeface="Arial" pitchFamily="34" charset="0"/>
              <a:cs typeface="Arial" pitchFamily="34" charset="0"/>
            </a:endParaRPr>
          </a:p>
        </p:txBody>
      </p:sp>
      <p:graphicFrame>
        <p:nvGraphicFramePr>
          <p:cNvPr id="188" name="Google Shape;188;p23"/>
          <p:cNvGraphicFramePr/>
          <p:nvPr/>
        </p:nvGraphicFramePr>
        <p:xfrm>
          <a:off x="3733800" y="7219950"/>
          <a:ext cx="2133600" cy="1706840"/>
        </p:xfrm>
        <a:graphic>
          <a:graphicData uri="http://schemas.openxmlformats.org/drawingml/2006/table">
            <a:tbl>
              <a:tblPr>
                <a:noFill/>
                <a:tableStyleId>{41C1ABB1-14A6-4A85-BEE7-DCB9623DB1DD}</a:tableStyleId>
              </a:tblPr>
              <a:tblGrid>
                <a:gridCol w="533400"/>
                <a:gridCol w="533400"/>
                <a:gridCol w="533400"/>
                <a:gridCol w="533400"/>
              </a:tblGrid>
              <a:tr h="203164">
                <a:tc>
                  <a:txBody>
                    <a:bodyPr/>
                    <a:lstStyle/>
                    <a:p>
                      <a:pPr marL="0" marR="0" lvl="0" indent="0" algn="ctr" rtl="0">
                        <a:lnSpc>
                          <a:spcPct val="100000"/>
                        </a:lnSpc>
                        <a:spcBef>
                          <a:spcPts val="0"/>
                        </a:spcBef>
                        <a:spcAft>
                          <a:spcPts val="0"/>
                        </a:spcAft>
                        <a:buNone/>
                      </a:pP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dirty="0">
                          <a:solidFill>
                            <a:schemeClr val="lt1"/>
                          </a:solidFill>
                          <a:latin typeface="IBM Plex Sans Condensed"/>
                          <a:ea typeface="IBM Plex Sans Condensed"/>
                          <a:cs typeface="IBM Plex Sans Condensed"/>
                          <a:sym typeface="IBM Plex Sans Condensed"/>
                        </a:rPr>
                        <a:t>A</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dirty="0">
                          <a:solidFill>
                            <a:schemeClr val="lt1"/>
                          </a:solidFill>
                          <a:latin typeface="IBM Plex Sans Condensed"/>
                          <a:ea typeface="IBM Plex Sans Condensed"/>
                          <a:cs typeface="IBM Plex Sans Condensed"/>
                          <a:sym typeface="IBM Plex Sans Condensed"/>
                        </a:rPr>
                        <a:t>B</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None/>
                      </a:pPr>
                      <a:r>
                        <a:rPr lang="en" sz="1200">
                          <a:solidFill>
                            <a:schemeClr val="lt1"/>
                          </a:solidFill>
                          <a:latin typeface="IBM Plex Sans Condensed"/>
                          <a:ea typeface="IBM Plex Sans Condensed"/>
                          <a:cs typeface="IBM Plex Sans Condensed"/>
                          <a:sym typeface="IBM Plex Sans Condensed"/>
                        </a:rPr>
                        <a:t>C</a:t>
                      </a:r>
                      <a:endParaRPr sz="1200">
                        <a:solidFill>
                          <a:schemeClr val="lt1"/>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r>
              <a:tr h="441970">
                <a:tc>
                  <a:txBody>
                    <a:bodyPr/>
                    <a:lstStyle/>
                    <a:p>
                      <a:pPr marL="0" marR="0" lvl="0" indent="0" algn="ctr" rtl="0">
                        <a:lnSpc>
                          <a:spcPct val="100000"/>
                        </a:lnSpc>
                        <a:spcBef>
                          <a:spcPts val="0"/>
                        </a:spcBef>
                        <a:spcAft>
                          <a:spcPts val="0"/>
                        </a:spcAft>
                        <a:buNone/>
                      </a:pPr>
                      <a:r>
                        <a:rPr lang="en" sz="1200" dirty="0">
                          <a:solidFill>
                            <a:schemeClr val="dk2"/>
                          </a:solidFill>
                          <a:latin typeface="IBM Plex Sans Condensed"/>
                          <a:ea typeface="IBM Plex Sans Condensed"/>
                          <a:cs typeface="IBM Plex Sans Condensed"/>
                          <a:sym typeface="IBM Plex Sans Condensed"/>
                        </a:rPr>
                        <a:t>Yellow</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20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a:latin typeface="IBM Plex Sans Condensed"/>
                          <a:ea typeface="IBM Plex Sans Condensed"/>
                          <a:cs typeface="IBM Plex Sans Condensed"/>
                          <a:sym typeface="IBM Plex Sans Condensed"/>
                        </a:rPr>
                        <a:t>7</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r>
              <a:tr h="241863">
                <a:tc>
                  <a:txBody>
                    <a:bodyPr/>
                    <a:lstStyle/>
                    <a:p>
                      <a:pPr marL="0" marR="0" lvl="0" indent="0" algn="ctr" rtl="0">
                        <a:lnSpc>
                          <a:spcPct val="100000"/>
                        </a:lnSpc>
                        <a:spcBef>
                          <a:spcPts val="0"/>
                        </a:spcBef>
                        <a:spcAft>
                          <a:spcPts val="0"/>
                        </a:spcAft>
                        <a:buNone/>
                      </a:pPr>
                      <a:r>
                        <a:rPr lang="en" sz="1200" dirty="0">
                          <a:solidFill>
                            <a:schemeClr val="dk2"/>
                          </a:solidFill>
                          <a:latin typeface="IBM Plex Sans Condensed"/>
                          <a:ea typeface="IBM Plex Sans Condensed"/>
                          <a:cs typeface="IBM Plex Sans Condensed"/>
                          <a:sym typeface="IBM Plex Sans Condensed"/>
                        </a:rPr>
                        <a:t>Blue</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30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15</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10</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tr>
              <a:tr h="319262">
                <a:tc>
                  <a:txBody>
                    <a:bodyPr/>
                    <a:lstStyle/>
                    <a:p>
                      <a:pPr marL="0" marR="0" lvl="0" indent="0" algn="ctr" rtl="0">
                        <a:lnSpc>
                          <a:spcPct val="100000"/>
                        </a:lnSpc>
                        <a:spcBef>
                          <a:spcPts val="0"/>
                        </a:spcBef>
                        <a:spcAft>
                          <a:spcPts val="0"/>
                        </a:spcAft>
                        <a:buNone/>
                      </a:pPr>
                      <a:r>
                        <a:rPr lang="en" sz="1200">
                          <a:solidFill>
                            <a:schemeClr val="dk2"/>
                          </a:solidFill>
                          <a:latin typeface="IBM Plex Sans Condensed"/>
                          <a:ea typeface="IBM Plex Sans Condensed"/>
                          <a:cs typeface="IBM Plex Sans Condensed"/>
                          <a:sym typeface="IBM Plex Sans Condensed"/>
                        </a:rPr>
                        <a:t>Orange</a:t>
                      </a:r>
                      <a:endParaRPr sz="1200">
                        <a:solidFill>
                          <a:schemeClr val="dk2"/>
                        </a:solidFill>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5</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a:latin typeface="IBM Plex Sans Condensed"/>
                          <a:ea typeface="IBM Plex Sans Condensed"/>
                          <a:cs typeface="IBM Plex Sans Condensed"/>
                          <a:sym typeface="IBM Plex Sans Condensed"/>
                        </a:rPr>
                        <a:t>24</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None/>
                      </a:pPr>
                      <a:r>
                        <a:rPr lang="en" sz="1600" b="1" dirty="0">
                          <a:latin typeface="IBM Plex Sans Condensed"/>
                          <a:ea typeface="IBM Plex Sans Condensed"/>
                          <a:cs typeface="IBM Plex Sans Condensed"/>
                          <a:sym typeface="IBM Plex Sans Condensed"/>
                        </a:rPr>
                        <a:t>16</a:t>
                      </a:r>
                      <a:endParaRPr sz="1600" b="1">
                        <a:latin typeface="IBM Plex Sans Condensed"/>
                        <a:ea typeface="IBM Plex Sans Condensed"/>
                        <a:cs typeface="IBM Plex Sans Condensed"/>
                        <a:sym typeface="IBM Plex Sans Condense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2"/>
                    </a:solidFill>
                  </a:tcPr>
                </a:tc>
              </a:tr>
            </a:tbl>
          </a:graphicData>
        </a:graphic>
      </p:graphicFrame>
      <p:sp>
        <p:nvSpPr>
          <p:cNvPr id="189" name="Google Shape;189;p23"/>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190" name="Google Shape;190;p23"/>
          <p:cNvPicPr preferRelativeResize="0"/>
          <p:nvPr/>
        </p:nvPicPr>
        <p:blipFill>
          <a:blip r:embed="rId3">
            <a:alphaModFix/>
          </a:blip>
          <a:stretch>
            <a:fillRect/>
          </a:stretch>
        </p:blipFill>
        <p:spPr>
          <a:xfrm>
            <a:off x="6096000" y="1809750"/>
            <a:ext cx="2904825" cy="3333750"/>
          </a:xfrm>
          <a:prstGeom prst="rect">
            <a:avLst/>
          </a:prstGeom>
          <a:noFill/>
          <a:ln>
            <a:noFill/>
          </a:ln>
        </p:spPr>
      </p:pic>
      <p:sp>
        <p:nvSpPr>
          <p:cNvPr id="7" name="TextBox 6"/>
          <p:cNvSpPr txBox="1"/>
          <p:nvPr/>
        </p:nvSpPr>
        <p:spPr>
          <a:xfrm>
            <a:off x="838200" y="1047750"/>
            <a:ext cx="6629400" cy="1015663"/>
          </a:xfrm>
          <a:prstGeom prst="rect">
            <a:avLst/>
          </a:prstGeom>
          <a:noFill/>
        </p:spPr>
        <p:txBody>
          <a:bodyPr wrap="square" rtlCol="0">
            <a:spAutoFit/>
          </a:bodyPr>
          <a:lstStyle/>
          <a:p>
            <a:pPr algn="just"/>
            <a:r>
              <a:rPr lang="en-US" sz="2000" dirty="0" smtClean="0">
                <a:solidFill>
                  <a:schemeClr val="tx1"/>
                </a:solidFill>
              </a:rPr>
              <a:t>Feature Selection is the process of selecting a subset of relevant feature (variables, predictors) for use in model construction. </a:t>
            </a:r>
            <a:endParaRPr lang="en-US" sz="2000" dirty="0">
              <a:solidFill>
                <a:schemeClr val="tx1"/>
              </a:solidFill>
            </a:endParaRPr>
          </a:p>
        </p:txBody>
      </p:sp>
      <p:sp>
        <p:nvSpPr>
          <p:cNvPr id="8" name="TextBox 7"/>
          <p:cNvSpPr txBox="1"/>
          <p:nvPr/>
        </p:nvSpPr>
        <p:spPr>
          <a:xfrm>
            <a:off x="1600200" y="2800350"/>
            <a:ext cx="5715000" cy="738664"/>
          </a:xfrm>
          <a:prstGeom prst="rect">
            <a:avLst/>
          </a:prstGeom>
          <a:noFill/>
        </p:spPr>
        <p:txBody>
          <a:bodyPr wrap="square" rtlCol="0">
            <a:spAutoFit/>
          </a:bodyPr>
          <a:lstStyle/>
          <a:p>
            <a:r>
              <a:rPr lang="en-US" sz="2800" b="1" dirty="0" smtClean="0">
                <a:solidFill>
                  <a:schemeClr val="tx1"/>
                </a:solidFill>
              </a:rPr>
              <a:t>Recursive Feature Elimination</a:t>
            </a:r>
          </a:p>
          <a:p>
            <a:r>
              <a:rPr lang="en-US" dirty="0" smtClean="0"/>
              <a:t>:</a:t>
            </a:r>
            <a:endParaRPr lang="en-US" dirty="0"/>
          </a:p>
        </p:txBody>
      </p:sp>
      <p:sp>
        <p:nvSpPr>
          <p:cNvPr id="10" name="TextBox 9"/>
          <p:cNvSpPr txBox="1"/>
          <p:nvPr/>
        </p:nvSpPr>
        <p:spPr>
          <a:xfrm>
            <a:off x="914400" y="3486150"/>
            <a:ext cx="6324600" cy="1323439"/>
          </a:xfrm>
          <a:prstGeom prst="rect">
            <a:avLst/>
          </a:prstGeom>
          <a:noFill/>
        </p:spPr>
        <p:txBody>
          <a:bodyPr wrap="square" rtlCol="0">
            <a:spAutoFit/>
          </a:bodyPr>
          <a:lstStyle/>
          <a:p>
            <a:pPr algn="just"/>
            <a:r>
              <a:rPr lang="en-US" sz="2000" dirty="0" smtClean="0">
                <a:solidFill>
                  <a:schemeClr val="tx1"/>
                </a:solidFill>
              </a:rPr>
              <a:t>Recursive feature elimination (RFE) is a feature selection method that fits a model and removes the weakest feature (or features) until the specified number of features is reached.</a:t>
            </a:r>
            <a:endParaRPr lang="en-US" dirty="0"/>
          </a:p>
        </p:txBody>
      </p:sp>
    </p:spTree>
  </p:cSld>
  <p:clrMapOvr>
    <a:masterClrMapping/>
  </p:clrMapOvr>
  <p:transition>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graphicFrame>
        <p:nvGraphicFramePr>
          <p:cNvPr id="7" name="Table 6"/>
          <p:cNvGraphicFramePr>
            <a:graphicFrameLocks noGrp="1"/>
          </p:cNvGraphicFramePr>
          <p:nvPr/>
        </p:nvGraphicFramePr>
        <p:xfrm>
          <a:off x="1295400" y="2038350"/>
          <a:ext cx="6629400" cy="2194560"/>
        </p:xfrm>
        <a:graphic>
          <a:graphicData uri="http://schemas.openxmlformats.org/drawingml/2006/table">
            <a:tbl>
              <a:tblPr firstRow="1" bandRow="1">
                <a:tableStyleId>{35758FB7-9AC5-4552-8A53-C91805E547FA}</a:tableStyleId>
              </a:tblPr>
              <a:tblGrid>
                <a:gridCol w="2209800"/>
                <a:gridCol w="2209800"/>
                <a:gridCol w="2209800"/>
              </a:tblGrid>
              <a:tr h="304800">
                <a:tc>
                  <a:txBody>
                    <a:bodyPr/>
                    <a:lstStyle/>
                    <a:p>
                      <a:r>
                        <a:rPr lang="en-US" dirty="0" smtClean="0"/>
                        <a:t>Serial</a:t>
                      </a:r>
                      <a:r>
                        <a:rPr lang="en-US" baseline="0" dirty="0" smtClean="0"/>
                        <a:t> </a:t>
                      </a:r>
                      <a:r>
                        <a:rPr lang="en-US" dirty="0" smtClean="0"/>
                        <a:t>No.</a:t>
                      </a:r>
                      <a:endParaRPr lang="en-US" dirty="0"/>
                    </a:p>
                  </a:txBody>
                  <a:tcPr/>
                </a:tc>
                <a:tc>
                  <a:txBody>
                    <a:bodyPr/>
                    <a:lstStyle/>
                    <a:p>
                      <a:r>
                        <a:rPr lang="en-US" dirty="0" smtClean="0"/>
                        <a:t>No. of Feature</a:t>
                      </a:r>
                      <a:endParaRPr lang="en-US" dirty="0"/>
                    </a:p>
                  </a:txBody>
                  <a:tcPr/>
                </a:tc>
                <a:tc>
                  <a:txBody>
                    <a:bodyPr/>
                    <a:lstStyle/>
                    <a:p>
                      <a:r>
                        <a:rPr lang="en-US" dirty="0" smtClean="0"/>
                        <a:t>Accuracy</a:t>
                      </a:r>
                      <a:endParaRPr lang="en-US" dirty="0"/>
                    </a:p>
                  </a:txBody>
                  <a:tcPr/>
                </a:tc>
              </a:tr>
              <a:tr h="457200">
                <a:tc>
                  <a:txBody>
                    <a:bodyPr/>
                    <a:lstStyle/>
                    <a:p>
                      <a:r>
                        <a:rPr lang="en-US" dirty="0" smtClean="0"/>
                        <a:t>1</a:t>
                      </a:r>
                      <a:endParaRPr lang="en-US" dirty="0"/>
                    </a:p>
                  </a:txBody>
                  <a:tcPr/>
                </a:tc>
                <a:tc>
                  <a:txBody>
                    <a:bodyPr/>
                    <a:lstStyle/>
                    <a:p>
                      <a:r>
                        <a:rPr lang="en-US" dirty="0" smtClean="0"/>
                        <a:t>56</a:t>
                      </a:r>
                      <a:endParaRPr lang="en-US" dirty="0"/>
                    </a:p>
                  </a:txBody>
                  <a:tcPr/>
                </a:tc>
                <a:tc>
                  <a:txBody>
                    <a:bodyPr/>
                    <a:lstStyle/>
                    <a:p>
                      <a:r>
                        <a:rPr lang="en-US" dirty="0" smtClean="0"/>
                        <a:t>0.805483422</a:t>
                      </a:r>
                      <a:endParaRPr lang="en-US" dirty="0"/>
                    </a:p>
                  </a:txBody>
                  <a:tcPr/>
                </a:tc>
              </a:tr>
              <a:tr h="457200">
                <a:tc>
                  <a:txBody>
                    <a:bodyPr/>
                    <a:lstStyle/>
                    <a:p>
                      <a:r>
                        <a:rPr lang="en-US" dirty="0" smtClean="0"/>
                        <a:t>2</a:t>
                      </a:r>
                      <a:endParaRPr lang="en-US" dirty="0"/>
                    </a:p>
                  </a:txBody>
                  <a:tcPr/>
                </a:tc>
                <a:tc>
                  <a:txBody>
                    <a:bodyPr/>
                    <a:lstStyle/>
                    <a:p>
                      <a:r>
                        <a:rPr lang="en-US" dirty="0" smtClean="0"/>
                        <a:t>40</a:t>
                      </a:r>
                      <a:endParaRPr lang="en-US" dirty="0"/>
                    </a:p>
                  </a:txBody>
                  <a:tcPr/>
                </a:tc>
                <a:tc>
                  <a:txBody>
                    <a:bodyPr/>
                    <a:lstStyle/>
                    <a:p>
                      <a:r>
                        <a:rPr lang="en-US" dirty="0" smtClean="0"/>
                        <a:t>0.8050662132</a:t>
                      </a:r>
                      <a:endParaRPr lang="en-US" dirty="0"/>
                    </a:p>
                  </a:txBody>
                  <a:tcPr/>
                </a:tc>
              </a:tr>
              <a:tr h="457200">
                <a:tc>
                  <a:txBody>
                    <a:bodyPr/>
                    <a:lstStyle/>
                    <a:p>
                      <a:r>
                        <a:rPr lang="en-US" dirty="0" smtClean="0"/>
                        <a:t>3</a:t>
                      </a:r>
                      <a:endParaRPr lang="en-US" dirty="0"/>
                    </a:p>
                  </a:txBody>
                  <a:tcPr/>
                </a:tc>
                <a:tc>
                  <a:txBody>
                    <a:bodyPr/>
                    <a:lstStyle/>
                    <a:p>
                      <a:r>
                        <a:rPr lang="en-US" dirty="0" smtClean="0"/>
                        <a:t>25</a:t>
                      </a:r>
                      <a:endParaRPr lang="en-US" dirty="0"/>
                    </a:p>
                  </a:txBody>
                  <a:tcPr/>
                </a:tc>
                <a:tc>
                  <a:txBody>
                    <a:bodyPr/>
                    <a:lstStyle/>
                    <a:p>
                      <a:r>
                        <a:rPr lang="en-US" dirty="0" smtClean="0"/>
                        <a:t>0.80553551515</a:t>
                      </a:r>
                      <a:endParaRPr lang="en-US" dirty="0"/>
                    </a:p>
                  </a:txBody>
                  <a:tcPr/>
                </a:tc>
              </a:tr>
              <a:tr h="457200">
                <a:tc>
                  <a:txBody>
                    <a:bodyPr/>
                    <a:lstStyle/>
                    <a:p>
                      <a:r>
                        <a:rPr lang="en-US" dirty="0" smtClean="0"/>
                        <a:t>4</a:t>
                      </a:r>
                      <a:endParaRPr lang="en-US" dirty="0"/>
                    </a:p>
                  </a:txBody>
                  <a:tcPr/>
                </a:tc>
                <a:tc>
                  <a:txBody>
                    <a:bodyPr/>
                    <a:lstStyle/>
                    <a:p>
                      <a:r>
                        <a:rPr lang="en-US" dirty="0" smtClean="0"/>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0.8050457819</a:t>
                      </a:r>
                    </a:p>
                    <a:p>
                      <a:endParaRPr lang="en-US" dirty="0"/>
                    </a:p>
                  </a:txBody>
                  <a:tcPr/>
                </a:tc>
              </a:tr>
            </a:tbl>
          </a:graphicData>
        </a:graphic>
      </p:graphicFrame>
      <p:sp>
        <p:nvSpPr>
          <p:cNvPr id="8" name="TextBox 7"/>
          <p:cNvSpPr txBox="1"/>
          <p:nvPr/>
        </p:nvSpPr>
        <p:spPr>
          <a:xfrm>
            <a:off x="1219200" y="514350"/>
            <a:ext cx="7086600" cy="707886"/>
          </a:xfrm>
          <a:prstGeom prst="rect">
            <a:avLst/>
          </a:prstGeom>
          <a:noFill/>
        </p:spPr>
        <p:txBody>
          <a:bodyPr wrap="square" rtlCol="0">
            <a:spAutoFit/>
          </a:bodyPr>
          <a:lstStyle/>
          <a:p>
            <a:pPr algn="just"/>
            <a:r>
              <a:rPr lang="en-US" sz="2000" dirty="0" smtClean="0">
                <a:solidFill>
                  <a:schemeClr val="tx1"/>
                </a:solidFill>
              </a:rPr>
              <a:t>After applying RFE on given data set with Linear Regression, we found accuracy with different no of columns as follows:-</a:t>
            </a:r>
            <a:endParaRPr lang="en-US" sz="20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3" name="Google Shape;213;p2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8" name="TextBox 7"/>
          <p:cNvSpPr txBox="1"/>
          <p:nvPr/>
        </p:nvSpPr>
        <p:spPr>
          <a:xfrm>
            <a:off x="2971800" y="514350"/>
            <a:ext cx="3276600" cy="584775"/>
          </a:xfrm>
          <a:prstGeom prst="rect">
            <a:avLst/>
          </a:prstGeom>
          <a:noFill/>
        </p:spPr>
        <p:txBody>
          <a:bodyPr wrap="square" rtlCol="0">
            <a:spAutoFit/>
          </a:bodyPr>
          <a:lstStyle/>
          <a:p>
            <a:pPr algn="ctr"/>
            <a:r>
              <a:rPr lang="en-US" sz="3200" b="1" dirty="0" smtClean="0">
                <a:solidFill>
                  <a:schemeClr val="tx1"/>
                </a:solidFill>
              </a:rPr>
              <a:t>Final Dataset</a:t>
            </a:r>
            <a:endParaRPr lang="en-US" sz="3200" b="1" dirty="0">
              <a:solidFill>
                <a:schemeClr val="tx1"/>
              </a:solidFill>
            </a:endParaRPr>
          </a:p>
        </p:txBody>
      </p:sp>
      <p:pic>
        <p:nvPicPr>
          <p:cNvPr id="1026" name="Picture 2" descr="C:\Users\abc1\Downloads\WhatsApp Image 2020-11-19 at 10.38.43 PM.jpeg"/>
          <p:cNvPicPr>
            <a:picLocks noChangeAspect="1" noChangeArrowheads="1"/>
          </p:cNvPicPr>
          <p:nvPr/>
        </p:nvPicPr>
        <p:blipFill>
          <a:blip r:embed="rId3"/>
          <a:stretch>
            <a:fillRect/>
          </a:stretch>
        </p:blipFill>
        <p:spPr bwMode="auto">
          <a:xfrm>
            <a:off x="990600" y="1287618"/>
            <a:ext cx="6934199" cy="3640552"/>
          </a:xfrm>
          <a:prstGeom prst="rect">
            <a:avLst/>
          </a:prstGeom>
          <a:noFill/>
          <a:ln>
            <a:noFill/>
          </a:ln>
        </p:spPr>
      </p:pic>
    </p:spTree>
  </p:cSld>
  <p:clrMapOvr>
    <a:masterClrMapping/>
  </p:clrMapOvr>
  <p:transition>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grpSp>
        <p:nvGrpSpPr>
          <p:cNvPr id="221" name="Google Shape;221;p26"/>
          <p:cNvGrpSpPr/>
          <p:nvPr/>
        </p:nvGrpSpPr>
        <p:grpSpPr>
          <a:xfrm>
            <a:off x="6019800" y="1123950"/>
            <a:ext cx="2840226" cy="3645025"/>
            <a:chOff x="6016688" y="1238675"/>
            <a:chExt cx="2840226" cy="3645025"/>
          </a:xfrm>
        </p:grpSpPr>
        <p:pic>
          <p:nvPicPr>
            <p:cNvPr id="222" name="Google Shape;222;p26"/>
            <p:cNvPicPr preferRelativeResize="0"/>
            <p:nvPr/>
          </p:nvPicPr>
          <p:blipFill>
            <a:blip r:embed="rId3">
              <a:alphaModFix/>
            </a:blip>
            <a:stretch>
              <a:fillRect/>
            </a:stretch>
          </p:blipFill>
          <p:spPr>
            <a:xfrm>
              <a:off x="6016688" y="1238675"/>
              <a:ext cx="2840226" cy="3645025"/>
            </a:xfrm>
            <a:prstGeom prst="rect">
              <a:avLst/>
            </a:prstGeom>
            <a:noFill/>
            <a:ln>
              <a:noFill/>
            </a:ln>
          </p:spPr>
        </p:pic>
        <p:pic>
          <p:nvPicPr>
            <p:cNvPr id="223" name="Google Shape;223;p26"/>
            <p:cNvPicPr preferRelativeResize="0"/>
            <p:nvPr/>
          </p:nvPicPr>
          <p:blipFill>
            <a:blip r:embed="rId4">
              <a:alphaModFix/>
            </a:blip>
            <a:stretch>
              <a:fillRect/>
            </a:stretch>
          </p:blipFill>
          <p:spPr>
            <a:xfrm>
              <a:off x="7234036" y="1833429"/>
              <a:ext cx="253619" cy="170800"/>
            </a:xfrm>
            <a:prstGeom prst="rect">
              <a:avLst/>
            </a:prstGeom>
            <a:noFill/>
            <a:ln>
              <a:noFill/>
            </a:ln>
          </p:spPr>
        </p:pic>
      </p:grpSp>
      <p:sp>
        <p:nvSpPr>
          <p:cNvPr id="230" name="Google Shape;230;p2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pic>
        <p:nvPicPr>
          <p:cNvPr id="231" name="Google Shape;231;p26"/>
          <p:cNvPicPr preferRelativeResize="0"/>
          <p:nvPr/>
        </p:nvPicPr>
        <p:blipFill>
          <a:blip r:embed="rId5">
            <a:alphaModFix/>
          </a:blip>
          <a:stretch>
            <a:fillRect/>
          </a:stretch>
        </p:blipFill>
        <p:spPr>
          <a:xfrm flipH="1">
            <a:off x="533400" y="1276350"/>
            <a:ext cx="2572825" cy="3438134"/>
          </a:xfrm>
          <a:prstGeom prst="rect">
            <a:avLst/>
          </a:prstGeom>
          <a:noFill/>
          <a:ln>
            <a:noFill/>
          </a:ln>
        </p:spPr>
      </p:pic>
      <p:sp>
        <p:nvSpPr>
          <p:cNvPr id="13" name="TextBox 12"/>
          <p:cNvSpPr txBox="1"/>
          <p:nvPr/>
        </p:nvSpPr>
        <p:spPr>
          <a:xfrm>
            <a:off x="3581400" y="438150"/>
            <a:ext cx="2590800" cy="646331"/>
          </a:xfrm>
          <a:prstGeom prst="rect">
            <a:avLst/>
          </a:prstGeom>
          <a:noFill/>
        </p:spPr>
        <p:txBody>
          <a:bodyPr wrap="square" rtlCol="0">
            <a:spAutoFit/>
          </a:bodyPr>
          <a:lstStyle/>
          <a:p>
            <a:r>
              <a:rPr lang="en-US" sz="3600" b="1" dirty="0" smtClean="0">
                <a:solidFill>
                  <a:schemeClr val="tx1"/>
                </a:solidFill>
              </a:rPr>
              <a:t>Modeling</a:t>
            </a:r>
            <a:endParaRPr lang="en-US" sz="3600" b="1" dirty="0">
              <a:solidFill>
                <a:schemeClr val="tx1"/>
              </a:solidFill>
            </a:endParaRPr>
          </a:p>
        </p:txBody>
      </p:sp>
      <p:sp>
        <p:nvSpPr>
          <p:cNvPr id="14" name="TextBox 13"/>
          <p:cNvSpPr txBox="1"/>
          <p:nvPr/>
        </p:nvSpPr>
        <p:spPr>
          <a:xfrm>
            <a:off x="2819400" y="2114550"/>
            <a:ext cx="3886200" cy="1323439"/>
          </a:xfrm>
          <a:prstGeom prst="rect">
            <a:avLst/>
          </a:prstGeom>
          <a:noFill/>
        </p:spPr>
        <p:txBody>
          <a:bodyPr wrap="square" rtlCol="0">
            <a:spAutoFit/>
          </a:bodyPr>
          <a:lstStyle/>
          <a:p>
            <a:pPr algn="just"/>
            <a:r>
              <a:rPr lang="en-US" sz="2000" dirty="0" smtClean="0">
                <a:solidFill>
                  <a:schemeClr val="tx1"/>
                </a:solidFill>
              </a:rPr>
              <a:t>After Completion of Recursive Feature Elimination process, we can done Modeling on final dataset.</a:t>
            </a:r>
            <a:endParaRPr lang="en-US" sz="20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42" name="Google Shape;242;p2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
        <p:nvSpPr>
          <p:cNvPr id="249" name="Google Shape;249;p27"/>
          <p:cNvSpPr/>
          <p:nvPr/>
        </p:nvSpPr>
        <p:spPr>
          <a:xfrm rot="10800000">
            <a:off x="3733800" y="2038350"/>
            <a:ext cx="2774700" cy="2774700"/>
          </a:xfrm>
          <a:prstGeom prst="blockArc">
            <a:avLst>
              <a:gd name="adj1" fmla="val 12622480"/>
              <a:gd name="adj2" fmla="val 19662822"/>
              <a:gd name="adj3" fmla="val 2072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TextBox 28"/>
          <p:cNvSpPr txBox="1"/>
          <p:nvPr/>
        </p:nvSpPr>
        <p:spPr>
          <a:xfrm>
            <a:off x="457200" y="438150"/>
            <a:ext cx="8229600" cy="1077218"/>
          </a:xfrm>
          <a:prstGeom prst="rect">
            <a:avLst/>
          </a:prstGeom>
          <a:noFill/>
        </p:spPr>
        <p:txBody>
          <a:bodyPr wrap="square" rtlCol="0">
            <a:spAutoFit/>
          </a:bodyPr>
          <a:lstStyle/>
          <a:p>
            <a:pPr algn="just"/>
            <a:r>
              <a:rPr lang="en-US" sz="2400" b="1" u="sng" dirty="0" smtClean="0">
                <a:solidFill>
                  <a:schemeClr val="tx1"/>
                </a:solidFill>
              </a:rPr>
              <a:t>Linear Regression</a:t>
            </a:r>
            <a:r>
              <a:rPr lang="en-US" sz="2400" dirty="0" smtClean="0">
                <a:solidFill>
                  <a:schemeClr val="tx1"/>
                </a:solidFill>
              </a:rPr>
              <a:t>: </a:t>
            </a:r>
            <a:r>
              <a:rPr lang="en-US" sz="2000" dirty="0" smtClean="0">
                <a:solidFill>
                  <a:schemeClr val="tx1"/>
                </a:solidFill>
              </a:rPr>
              <a:t>Linear Regression is a supervised machine learning algorithm where the predicted output is continuous and has a constant slope. It’s used to predict values within a continuous range.</a:t>
            </a:r>
            <a:endParaRPr lang="en-US" sz="2000" dirty="0">
              <a:solidFill>
                <a:schemeClr val="tx1"/>
              </a:solidFill>
            </a:endParaRPr>
          </a:p>
        </p:txBody>
      </p:sp>
      <p:sp>
        <p:nvSpPr>
          <p:cNvPr id="6" name="TextBox 5"/>
          <p:cNvSpPr txBox="1"/>
          <p:nvPr/>
        </p:nvSpPr>
        <p:spPr>
          <a:xfrm>
            <a:off x="533400" y="1885950"/>
            <a:ext cx="8229600" cy="769441"/>
          </a:xfrm>
          <a:prstGeom prst="rect">
            <a:avLst/>
          </a:prstGeom>
          <a:noFill/>
        </p:spPr>
        <p:txBody>
          <a:bodyPr wrap="square" rtlCol="0">
            <a:spAutoFit/>
          </a:bodyPr>
          <a:lstStyle/>
          <a:p>
            <a:pPr algn="just"/>
            <a:r>
              <a:rPr lang="en-US" sz="2400" b="1" u="sng" dirty="0" smtClean="0">
                <a:solidFill>
                  <a:schemeClr val="tx1"/>
                </a:solidFill>
              </a:rPr>
              <a:t>Decision Tree</a:t>
            </a:r>
            <a:r>
              <a:rPr lang="en-US" sz="2000" b="1" dirty="0" smtClean="0">
                <a:solidFill>
                  <a:schemeClr val="tx1"/>
                </a:solidFill>
              </a:rPr>
              <a:t>:</a:t>
            </a:r>
            <a:r>
              <a:rPr lang="en-US" sz="2000" dirty="0" smtClean="0">
                <a:solidFill>
                  <a:schemeClr val="tx1"/>
                </a:solidFill>
              </a:rPr>
              <a:t> A decision tree is a graphical representation of all the possible solutions to a decision based on certain conditions.</a:t>
            </a:r>
            <a:endParaRPr lang="en-US" sz="2000" b="1" u="sng" dirty="0">
              <a:solidFill>
                <a:schemeClr val="tx1"/>
              </a:solidFill>
            </a:endParaRPr>
          </a:p>
        </p:txBody>
      </p:sp>
      <p:sp>
        <p:nvSpPr>
          <p:cNvPr id="7" name="TextBox 6"/>
          <p:cNvSpPr txBox="1"/>
          <p:nvPr/>
        </p:nvSpPr>
        <p:spPr>
          <a:xfrm>
            <a:off x="533400" y="2952750"/>
            <a:ext cx="8077200" cy="2000548"/>
          </a:xfrm>
          <a:prstGeom prst="rect">
            <a:avLst/>
          </a:prstGeom>
          <a:noFill/>
        </p:spPr>
        <p:txBody>
          <a:bodyPr wrap="square" rtlCol="0">
            <a:spAutoFit/>
          </a:bodyPr>
          <a:lstStyle/>
          <a:p>
            <a:pPr algn="just"/>
            <a:r>
              <a:rPr lang="en-US" sz="2400" b="1" u="sng" dirty="0" smtClean="0">
                <a:solidFill>
                  <a:schemeClr val="tx1"/>
                </a:solidFill>
              </a:rPr>
              <a:t>Random </a:t>
            </a:r>
            <a:r>
              <a:rPr lang="en-US" sz="2400" b="1" u="sng" dirty="0" smtClean="0">
                <a:solidFill>
                  <a:schemeClr val="tx1"/>
                </a:solidFill>
              </a:rPr>
              <a:t>Forest</a:t>
            </a:r>
            <a:r>
              <a:rPr lang="en-US" sz="2400" b="1" dirty="0" smtClean="0">
                <a:solidFill>
                  <a:schemeClr val="tx1"/>
                </a:solidFill>
              </a:rPr>
              <a:t>:</a:t>
            </a:r>
            <a:r>
              <a:rPr lang="en-US" dirty="0" smtClean="0">
                <a:solidFill>
                  <a:schemeClr val="tx1"/>
                </a:solidFill>
              </a:rPr>
              <a:t> </a:t>
            </a:r>
            <a:r>
              <a:rPr lang="en-US" sz="2000" dirty="0" smtClean="0">
                <a:solidFill>
                  <a:schemeClr val="tx1"/>
                </a:solidFill>
              </a:rPr>
              <a:t>Random Forest is a popular machine learning algorithm that belongs to the supervised learning technique. It can be used for both Classification and Regression problems in ML. It is based on the concept of </a:t>
            </a:r>
            <a:r>
              <a:rPr lang="en-US" sz="2000" b="1" dirty="0" smtClean="0">
                <a:solidFill>
                  <a:schemeClr val="tx1"/>
                </a:solidFill>
              </a:rPr>
              <a:t>ensemble learning,</a:t>
            </a:r>
            <a:r>
              <a:rPr lang="en-US" sz="2000" dirty="0" smtClean="0">
                <a:solidFill>
                  <a:schemeClr val="tx1"/>
                </a:solidFill>
              </a:rPr>
              <a:t> which is a process of combining multiple classifiers to solve a complex problem and to improve the performance of the model.</a:t>
            </a:r>
            <a:endParaRPr lang="en-US" sz="20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
        <p:nvSpPr>
          <p:cNvPr id="7" name="TextBox 6"/>
          <p:cNvSpPr txBox="1"/>
          <p:nvPr/>
        </p:nvSpPr>
        <p:spPr>
          <a:xfrm>
            <a:off x="457200" y="1047750"/>
            <a:ext cx="8229600" cy="2000548"/>
          </a:xfrm>
          <a:prstGeom prst="rect">
            <a:avLst/>
          </a:prstGeom>
          <a:noFill/>
        </p:spPr>
        <p:txBody>
          <a:bodyPr wrap="square" rtlCol="0">
            <a:spAutoFit/>
          </a:bodyPr>
          <a:lstStyle/>
          <a:p>
            <a:pPr algn="just"/>
            <a:r>
              <a:rPr lang="en-US" sz="2400" b="1" u="sng" dirty="0" smtClean="0">
                <a:solidFill>
                  <a:schemeClr val="tx1"/>
                </a:solidFill>
              </a:rPr>
              <a:t>Gradient Boosting Regressor </a:t>
            </a:r>
            <a:r>
              <a:rPr lang="en-US" sz="2000" dirty="0" smtClean="0">
                <a:solidFill>
                  <a:schemeClr val="tx1"/>
                </a:solidFill>
              </a:rPr>
              <a:t>:Gradient boosting is a machine learning technique for regression and classification problems, which produces a prediction model in the form of an ensemble of weak prediction models, typically decision trees. It builds the model in a stage-wise fashion like other boosting methods do, and it generalizes them by allowing optimization of an arbitrary differentiable loss function.</a:t>
            </a:r>
            <a:endParaRPr lang="en-US" sz="20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71" name="Google Shape;271;p2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grpSp>
        <p:nvGrpSpPr>
          <p:cNvPr id="275" name="Google Shape;275;p28"/>
          <p:cNvGrpSpPr/>
          <p:nvPr/>
        </p:nvGrpSpPr>
        <p:grpSpPr>
          <a:xfrm>
            <a:off x="6781800" y="971550"/>
            <a:ext cx="2362200" cy="3568825"/>
            <a:chOff x="5930423" y="1314875"/>
            <a:chExt cx="2362200" cy="3568825"/>
          </a:xfrm>
        </p:grpSpPr>
        <p:pic>
          <p:nvPicPr>
            <p:cNvPr id="276" name="Google Shape;276;p28"/>
            <p:cNvPicPr preferRelativeResize="0"/>
            <p:nvPr/>
          </p:nvPicPr>
          <p:blipFill rotWithShape="1">
            <a:blip r:embed="rId3">
              <a:alphaModFix/>
            </a:blip>
            <a:srcRect r="14500"/>
            <a:stretch/>
          </p:blipFill>
          <p:spPr>
            <a:xfrm>
              <a:off x="5930423" y="1314875"/>
              <a:ext cx="2362200" cy="3568825"/>
            </a:xfrm>
            <a:prstGeom prst="rect">
              <a:avLst/>
            </a:prstGeom>
            <a:noFill/>
            <a:ln>
              <a:noFill/>
            </a:ln>
          </p:spPr>
        </p:pic>
        <p:pic>
          <p:nvPicPr>
            <p:cNvPr id="277" name="Google Shape;277;p28"/>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278" name="Google Shape;278;p28"/>
          <p:cNvPicPr preferRelativeResize="0"/>
          <p:nvPr/>
        </p:nvPicPr>
        <p:blipFill>
          <a:blip r:embed="rId5">
            <a:alphaModFix/>
          </a:blip>
          <a:stretch>
            <a:fillRect/>
          </a:stretch>
        </p:blipFill>
        <p:spPr>
          <a:xfrm>
            <a:off x="6374422" y="605525"/>
            <a:ext cx="704850" cy="704850"/>
          </a:xfrm>
          <a:prstGeom prst="rect">
            <a:avLst/>
          </a:prstGeom>
          <a:noFill/>
          <a:ln>
            <a:noFill/>
          </a:ln>
        </p:spPr>
      </p:pic>
      <p:sp>
        <p:nvSpPr>
          <p:cNvPr id="20" name="TextBox 19"/>
          <p:cNvSpPr txBox="1"/>
          <p:nvPr/>
        </p:nvSpPr>
        <p:spPr>
          <a:xfrm>
            <a:off x="457200" y="361950"/>
            <a:ext cx="7543800" cy="707886"/>
          </a:xfrm>
          <a:prstGeom prst="rect">
            <a:avLst/>
          </a:prstGeom>
          <a:noFill/>
        </p:spPr>
        <p:txBody>
          <a:bodyPr wrap="square" rtlCol="0">
            <a:spAutoFit/>
          </a:bodyPr>
          <a:lstStyle/>
          <a:p>
            <a:pPr algn="just"/>
            <a:r>
              <a:rPr lang="en-US" sz="2000" dirty="0" smtClean="0">
                <a:solidFill>
                  <a:schemeClr val="tx1"/>
                </a:solidFill>
              </a:rPr>
              <a:t>After applying different models on final dataset, we found different accuracy as given below :-</a:t>
            </a:r>
            <a:endParaRPr lang="en-US" sz="2000" dirty="0">
              <a:solidFill>
                <a:schemeClr val="tx1"/>
              </a:solidFill>
            </a:endParaRPr>
          </a:p>
        </p:txBody>
      </p:sp>
      <p:graphicFrame>
        <p:nvGraphicFramePr>
          <p:cNvPr id="21" name="Table 20"/>
          <p:cNvGraphicFramePr>
            <a:graphicFrameLocks noGrp="1"/>
          </p:cNvGraphicFramePr>
          <p:nvPr/>
        </p:nvGraphicFramePr>
        <p:xfrm>
          <a:off x="1143000" y="1504950"/>
          <a:ext cx="6019800" cy="2550160"/>
        </p:xfrm>
        <a:graphic>
          <a:graphicData uri="http://schemas.openxmlformats.org/drawingml/2006/table">
            <a:tbl>
              <a:tblPr firstRow="1" bandRow="1">
                <a:tableStyleId>{3C2FFA5D-87B4-456A-9821-1D502468CF0F}</a:tableStyleId>
              </a:tblPr>
              <a:tblGrid>
                <a:gridCol w="2006600"/>
                <a:gridCol w="2006600"/>
                <a:gridCol w="2006600"/>
              </a:tblGrid>
              <a:tr h="508000">
                <a:tc>
                  <a:txBody>
                    <a:bodyPr/>
                    <a:lstStyle/>
                    <a:p>
                      <a:r>
                        <a:rPr lang="en-US" dirty="0" smtClean="0"/>
                        <a:t>Serial No.</a:t>
                      </a:r>
                      <a:endParaRPr lang="en-US" dirty="0"/>
                    </a:p>
                  </a:txBody>
                  <a:tcPr/>
                </a:tc>
                <a:tc>
                  <a:txBody>
                    <a:bodyPr/>
                    <a:lstStyle/>
                    <a:p>
                      <a:r>
                        <a:rPr lang="en-US" dirty="0" smtClean="0"/>
                        <a:t>Models</a:t>
                      </a:r>
                      <a:endParaRPr lang="en-US" dirty="0"/>
                    </a:p>
                  </a:txBody>
                  <a:tcPr/>
                </a:tc>
                <a:tc>
                  <a:txBody>
                    <a:bodyPr/>
                    <a:lstStyle/>
                    <a:p>
                      <a:r>
                        <a:rPr lang="en-US" dirty="0" smtClean="0"/>
                        <a:t>Accuracy</a:t>
                      </a:r>
                      <a:endParaRPr lang="en-US" dirty="0"/>
                    </a:p>
                  </a:txBody>
                  <a:tcPr/>
                </a:tc>
              </a:tr>
              <a:tr h="508000">
                <a:tc>
                  <a:txBody>
                    <a:bodyPr/>
                    <a:lstStyle/>
                    <a:p>
                      <a:r>
                        <a:rPr lang="en-US" dirty="0" smtClean="0"/>
                        <a:t>1</a:t>
                      </a:r>
                      <a:endParaRPr lang="en-US" dirty="0"/>
                    </a:p>
                  </a:txBody>
                  <a:tcPr/>
                </a:tc>
                <a:tc>
                  <a:txBody>
                    <a:bodyPr/>
                    <a:lstStyle/>
                    <a:p>
                      <a:r>
                        <a:rPr lang="en-US" dirty="0" smtClean="0"/>
                        <a:t>Linear Regression</a:t>
                      </a:r>
                      <a:endParaRPr lang="en-US" dirty="0"/>
                    </a:p>
                  </a:txBody>
                  <a:tcPr/>
                </a:tc>
                <a:tc>
                  <a:txBody>
                    <a:bodyPr/>
                    <a:lstStyle/>
                    <a:p>
                      <a:r>
                        <a:rPr lang="en-US" dirty="0" smtClean="0"/>
                        <a:t>0.74754507316</a:t>
                      </a:r>
                      <a:endParaRPr lang="en-US" dirty="0"/>
                    </a:p>
                  </a:txBody>
                  <a:tcPr/>
                </a:tc>
              </a:tr>
              <a:tr h="508000">
                <a:tc>
                  <a:txBody>
                    <a:bodyPr/>
                    <a:lstStyle/>
                    <a:p>
                      <a:r>
                        <a:rPr lang="en-US" dirty="0" smtClean="0"/>
                        <a:t>2</a:t>
                      </a:r>
                      <a:endParaRPr lang="en-US" dirty="0"/>
                    </a:p>
                  </a:txBody>
                  <a:tcPr/>
                </a:tc>
                <a:tc>
                  <a:txBody>
                    <a:bodyPr/>
                    <a:lstStyle/>
                    <a:p>
                      <a:r>
                        <a:rPr lang="en-US" dirty="0" smtClean="0"/>
                        <a:t>Decision Tree</a:t>
                      </a:r>
                      <a:endParaRPr lang="en-US" dirty="0"/>
                    </a:p>
                  </a:txBody>
                  <a:tcPr/>
                </a:tc>
                <a:tc>
                  <a:txBody>
                    <a:bodyPr/>
                    <a:lstStyle/>
                    <a:p>
                      <a:r>
                        <a:rPr lang="en-US" dirty="0" smtClean="0"/>
                        <a:t>0.961791729999</a:t>
                      </a:r>
                      <a:endParaRPr lang="en-US" dirty="0"/>
                    </a:p>
                  </a:txBody>
                  <a:tcPr/>
                </a:tc>
              </a:tr>
              <a:tr h="508000">
                <a:tc>
                  <a:txBody>
                    <a:bodyPr/>
                    <a:lstStyle/>
                    <a:p>
                      <a:r>
                        <a:rPr lang="en-US" dirty="0" smtClean="0"/>
                        <a:t>3</a:t>
                      </a:r>
                      <a:endParaRPr lang="en-US" dirty="0"/>
                    </a:p>
                  </a:txBody>
                  <a:tcPr/>
                </a:tc>
                <a:tc>
                  <a:txBody>
                    <a:bodyPr/>
                    <a:lstStyle/>
                    <a:p>
                      <a:r>
                        <a:rPr lang="en-US" dirty="0" smtClean="0"/>
                        <a:t>Random Forest</a:t>
                      </a:r>
                      <a:endParaRPr lang="en-US" dirty="0"/>
                    </a:p>
                  </a:txBody>
                  <a:tcPr/>
                </a:tc>
                <a:tc>
                  <a:txBody>
                    <a:bodyPr/>
                    <a:lstStyle/>
                    <a:p>
                      <a:r>
                        <a:rPr lang="en-US" dirty="0" smtClean="0"/>
                        <a:t>0.96226947434198</a:t>
                      </a:r>
                      <a:endParaRPr lang="en-US" dirty="0"/>
                    </a:p>
                  </a:txBody>
                  <a:tcPr/>
                </a:tc>
              </a:tr>
              <a:tr h="508000">
                <a:tc>
                  <a:txBody>
                    <a:bodyPr/>
                    <a:lstStyle/>
                    <a:p>
                      <a:r>
                        <a:rPr lang="en-US" smtClean="0"/>
                        <a:t>4</a:t>
                      </a:r>
                      <a:endParaRPr lang="en-US" dirty="0"/>
                    </a:p>
                  </a:txBody>
                  <a:tcPr/>
                </a:tc>
                <a:tc>
                  <a:txBody>
                    <a:bodyPr/>
                    <a:lstStyle/>
                    <a:p>
                      <a:r>
                        <a:rPr lang="en-US" dirty="0" smtClean="0"/>
                        <a:t>Gradient Boosting Regressor</a:t>
                      </a:r>
                      <a:endParaRPr lang="en-US" dirty="0"/>
                    </a:p>
                  </a:txBody>
                  <a:tcPr/>
                </a:tc>
                <a:tc>
                  <a:txBody>
                    <a:bodyPr/>
                    <a:lstStyle/>
                    <a:p>
                      <a:r>
                        <a:rPr lang="en-US" dirty="0" smtClean="0"/>
                        <a:t>0.96318719462782</a:t>
                      </a:r>
                      <a:endParaRPr lang="en-US" dirty="0"/>
                    </a:p>
                  </a:txBody>
                  <a:tcPr/>
                </a:tc>
              </a:tr>
            </a:tbl>
          </a:graphicData>
        </a:graphic>
      </p:graphicFrame>
    </p:spTree>
  </p:cSld>
  <p:clrMapOvr>
    <a:masterClrMapping/>
  </p:clrMapOvr>
  <p:transition>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29"/>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pic>
        <p:nvPicPr>
          <p:cNvPr id="286" name="Google Shape;286;p29"/>
          <p:cNvPicPr preferRelativeResize="0"/>
          <p:nvPr/>
        </p:nvPicPr>
        <p:blipFill>
          <a:blip r:embed="rId3">
            <a:alphaModFix/>
          </a:blip>
          <a:stretch>
            <a:fillRect/>
          </a:stretch>
        </p:blipFill>
        <p:spPr>
          <a:xfrm>
            <a:off x="6048300" y="1156818"/>
            <a:ext cx="2806925" cy="3745883"/>
          </a:xfrm>
          <a:prstGeom prst="rect">
            <a:avLst/>
          </a:prstGeom>
          <a:noFill/>
          <a:ln>
            <a:noFill/>
          </a:ln>
        </p:spPr>
      </p:pic>
      <p:pic>
        <p:nvPicPr>
          <p:cNvPr id="287" name="Google Shape;287;p29"/>
          <p:cNvPicPr preferRelativeResize="0"/>
          <p:nvPr/>
        </p:nvPicPr>
        <p:blipFill>
          <a:blip r:embed="rId4">
            <a:alphaModFix/>
          </a:blip>
          <a:stretch>
            <a:fillRect/>
          </a:stretch>
        </p:blipFill>
        <p:spPr>
          <a:xfrm>
            <a:off x="5729318" y="396098"/>
            <a:ext cx="548700" cy="660155"/>
          </a:xfrm>
          <a:prstGeom prst="rect">
            <a:avLst/>
          </a:prstGeom>
          <a:noFill/>
          <a:ln>
            <a:noFill/>
          </a:ln>
        </p:spPr>
      </p:pic>
      <p:sp>
        <p:nvSpPr>
          <p:cNvPr id="7" name="TextBox 6"/>
          <p:cNvSpPr txBox="1"/>
          <p:nvPr/>
        </p:nvSpPr>
        <p:spPr>
          <a:xfrm>
            <a:off x="3810000" y="666750"/>
            <a:ext cx="2286000" cy="523220"/>
          </a:xfrm>
          <a:prstGeom prst="rect">
            <a:avLst/>
          </a:prstGeom>
          <a:noFill/>
        </p:spPr>
        <p:txBody>
          <a:bodyPr wrap="square" rtlCol="0">
            <a:spAutoFit/>
          </a:bodyPr>
          <a:lstStyle/>
          <a:p>
            <a:r>
              <a:rPr lang="en-US" sz="2800" b="1" dirty="0" smtClean="0">
                <a:solidFill>
                  <a:schemeClr val="tx1"/>
                </a:solidFill>
              </a:rPr>
              <a:t>Testing</a:t>
            </a:r>
            <a:endParaRPr lang="en-US" sz="2800" b="1" dirty="0">
              <a:solidFill>
                <a:schemeClr val="tx1"/>
              </a:solidFill>
            </a:endParaRPr>
          </a:p>
        </p:txBody>
      </p:sp>
      <p:sp>
        <p:nvSpPr>
          <p:cNvPr id="6" name="TextBox 5"/>
          <p:cNvSpPr txBox="1"/>
          <p:nvPr/>
        </p:nvSpPr>
        <p:spPr>
          <a:xfrm>
            <a:off x="609600" y="1885950"/>
            <a:ext cx="5486400" cy="1323439"/>
          </a:xfrm>
          <a:prstGeom prst="rect">
            <a:avLst/>
          </a:prstGeom>
          <a:noFill/>
        </p:spPr>
        <p:txBody>
          <a:bodyPr wrap="square" rtlCol="0">
            <a:spAutoFit/>
          </a:bodyPr>
          <a:lstStyle/>
          <a:p>
            <a:pPr algn="just"/>
            <a:r>
              <a:rPr lang="en-US" sz="2000" dirty="0" smtClean="0">
                <a:solidFill>
                  <a:schemeClr val="tx1"/>
                </a:solidFill>
              </a:rPr>
              <a:t>The usage of the word "testing" in relation to machine learning models is primarily used for testing the model performance in terms of accuracy/precision of the model.</a:t>
            </a:r>
            <a:endParaRPr lang="en-US" sz="20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42950"/>
            <a:ext cx="3810000" cy="4191000"/>
          </a:xfrm>
        </p:spPr>
        <p:txBody>
          <a:bodyPr/>
          <a:lstStyle/>
          <a:p>
            <a:r>
              <a:rPr lang="en-US" sz="2000" b="1" dirty="0" smtClean="0">
                <a:latin typeface="+mn-lt"/>
                <a:ea typeface="Arial Unicode MS" pitchFamily="34" charset="-128"/>
                <a:cs typeface="Aldhabi" pitchFamily="2" charset="-78"/>
              </a:rPr>
              <a:t>PRESENTED BY :</a:t>
            </a:r>
            <a:r>
              <a:rPr lang="en-US" sz="2400" b="1" dirty="0" smtClean="0">
                <a:latin typeface="+mn-lt"/>
                <a:ea typeface="Arial Unicode MS" pitchFamily="34" charset="-128"/>
                <a:cs typeface="Aldhabi" pitchFamily="2" charset="-78"/>
              </a:rPr>
              <a:t/>
            </a:r>
            <a:br>
              <a:rPr lang="en-US" sz="2400" b="1" dirty="0" smtClean="0">
                <a:latin typeface="+mn-lt"/>
                <a:ea typeface="Arial Unicode MS" pitchFamily="34" charset="-128"/>
                <a:cs typeface="Aldhabi" pitchFamily="2" charset="-78"/>
              </a:rPr>
            </a:br>
            <a:r>
              <a:rPr lang="en-US" sz="2800" b="1" dirty="0" smtClean="0">
                <a:latin typeface="+mn-lt"/>
                <a:ea typeface="Arial Unicode MS" pitchFamily="34" charset="-128"/>
                <a:cs typeface="Aldhabi" pitchFamily="2" charset="-78"/>
              </a:rPr>
              <a:t/>
            </a:r>
            <a:br>
              <a:rPr lang="en-US" sz="2800" b="1" dirty="0" smtClean="0">
                <a:latin typeface="+mn-lt"/>
                <a:ea typeface="Arial Unicode MS" pitchFamily="34" charset="-128"/>
                <a:cs typeface="Aldhabi" pitchFamily="2" charset="-78"/>
              </a:rPr>
            </a:br>
            <a:r>
              <a:rPr lang="en-US" sz="2000" dirty="0" smtClean="0">
                <a:latin typeface="+mn-lt"/>
                <a:ea typeface="Arial Unicode MS" pitchFamily="34" charset="-128"/>
                <a:cs typeface="Aldhabi" pitchFamily="2" charset="-78"/>
              </a:rPr>
              <a:t>UNNATI GOYAL</a:t>
            </a:r>
            <a:br>
              <a:rPr lang="en-US" sz="2000" dirty="0" smtClean="0">
                <a:latin typeface="+mn-lt"/>
                <a:ea typeface="Arial Unicode MS" pitchFamily="34" charset="-128"/>
                <a:cs typeface="Aldhabi" pitchFamily="2" charset="-78"/>
              </a:rPr>
            </a:br>
            <a:r>
              <a:rPr lang="en-US" sz="2000" dirty="0" smtClean="0">
                <a:latin typeface="+mn-lt"/>
                <a:ea typeface="Arial Unicode MS" pitchFamily="34" charset="-128"/>
                <a:cs typeface="Aldhabi" pitchFamily="2" charset="-78"/>
              </a:rPr>
              <a:t>(181500768)</a:t>
            </a:r>
            <a:br>
              <a:rPr lang="en-US" sz="2000" dirty="0" smtClean="0">
                <a:latin typeface="+mn-lt"/>
                <a:ea typeface="Arial Unicode MS" pitchFamily="34" charset="-128"/>
                <a:cs typeface="Aldhabi" pitchFamily="2" charset="-78"/>
              </a:rPr>
            </a:br>
            <a:r>
              <a:rPr lang="en-US" sz="2000" dirty="0" smtClean="0">
                <a:latin typeface="+mn-lt"/>
                <a:ea typeface="Arial Unicode MS" pitchFamily="34" charset="-128"/>
                <a:cs typeface="Aldhabi" pitchFamily="2" charset="-78"/>
              </a:rPr>
              <a:t/>
            </a:r>
            <a:br>
              <a:rPr lang="en-US" sz="2000" dirty="0" smtClean="0">
                <a:latin typeface="+mn-lt"/>
                <a:ea typeface="Arial Unicode MS" pitchFamily="34" charset="-128"/>
                <a:cs typeface="Aldhabi" pitchFamily="2" charset="-78"/>
              </a:rPr>
            </a:br>
            <a:r>
              <a:rPr lang="en-US" sz="2000" dirty="0" smtClean="0">
                <a:latin typeface="+mn-lt"/>
                <a:ea typeface="Arial Unicode MS" pitchFamily="34" charset="-128"/>
                <a:cs typeface="Aldhabi" pitchFamily="2" charset="-78"/>
              </a:rPr>
              <a:t>SAUMYA GUPTA</a:t>
            </a:r>
            <a:br>
              <a:rPr lang="en-US" sz="2000" dirty="0" smtClean="0">
                <a:latin typeface="+mn-lt"/>
                <a:ea typeface="Arial Unicode MS" pitchFamily="34" charset="-128"/>
                <a:cs typeface="Aldhabi" pitchFamily="2" charset="-78"/>
              </a:rPr>
            </a:br>
            <a:r>
              <a:rPr lang="en-US" sz="2000" dirty="0" smtClean="0">
                <a:latin typeface="+mn-lt"/>
                <a:ea typeface="Arial Unicode MS" pitchFamily="34" charset="-128"/>
                <a:cs typeface="Aldhabi" pitchFamily="2" charset="-78"/>
              </a:rPr>
              <a:t>(181500632)</a:t>
            </a:r>
            <a:br>
              <a:rPr lang="en-US" sz="2000" dirty="0" smtClean="0">
                <a:latin typeface="+mn-lt"/>
                <a:ea typeface="Arial Unicode MS" pitchFamily="34" charset="-128"/>
                <a:cs typeface="Aldhabi" pitchFamily="2" charset="-78"/>
              </a:rPr>
            </a:br>
            <a:r>
              <a:rPr lang="en-US" sz="2000" dirty="0" smtClean="0">
                <a:latin typeface="+mn-lt"/>
                <a:ea typeface="Arial Unicode MS" pitchFamily="34" charset="-128"/>
                <a:cs typeface="Aldhabi" pitchFamily="2" charset="-78"/>
              </a:rPr>
              <a:t/>
            </a:r>
            <a:br>
              <a:rPr lang="en-US" sz="2000" dirty="0" smtClean="0">
                <a:latin typeface="+mn-lt"/>
                <a:ea typeface="Arial Unicode MS" pitchFamily="34" charset="-128"/>
                <a:cs typeface="Aldhabi" pitchFamily="2" charset="-78"/>
              </a:rPr>
            </a:br>
            <a:r>
              <a:rPr lang="en-US" sz="2000" dirty="0" smtClean="0">
                <a:latin typeface="+mn-lt"/>
                <a:ea typeface="Arial Unicode MS" pitchFamily="34" charset="-128"/>
                <a:cs typeface="Aldhabi" pitchFamily="2" charset="-78"/>
              </a:rPr>
              <a:t>NANDINEE GUPTA</a:t>
            </a:r>
            <a:br>
              <a:rPr lang="en-US" sz="2000" dirty="0" smtClean="0">
                <a:latin typeface="+mn-lt"/>
                <a:ea typeface="Arial Unicode MS" pitchFamily="34" charset="-128"/>
                <a:cs typeface="Aldhabi" pitchFamily="2" charset="-78"/>
              </a:rPr>
            </a:br>
            <a:r>
              <a:rPr lang="en-US" sz="2000" dirty="0" smtClean="0">
                <a:latin typeface="+mn-lt"/>
                <a:ea typeface="Arial Unicode MS" pitchFamily="34" charset="-128"/>
                <a:cs typeface="Aldhabi" pitchFamily="2" charset="-78"/>
              </a:rPr>
              <a:t>(181500414)</a:t>
            </a:r>
            <a:br>
              <a:rPr lang="en-US" sz="2000" dirty="0" smtClean="0">
                <a:latin typeface="+mn-lt"/>
                <a:ea typeface="Arial Unicode MS" pitchFamily="34" charset="-128"/>
                <a:cs typeface="Aldhabi" pitchFamily="2" charset="-78"/>
              </a:rPr>
            </a:br>
            <a:r>
              <a:rPr lang="en-US" sz="2000" dirty="0" smtClean="0">
                <a:latin typeface="+mn-lt"/>
                <a:ea typeface="Arial Unicode MS" pitchFamily="34" charset="-128"/>
                <a:cs typeface="Aldhabi" pitchFamily="2" charset="-78"/>
              </a:rPr>
              <a:t/>
            </a:r>
            <a:br>
              <a:rPr lang="en-US" sz="2000" dirty="0" smtClean="0">
                <a:latin typeface="+mn-lt"/>
                <a:ea typeface="Arial Unicode MS" pitchFamily="34" charset="-128"/>
                <a:cs typeface="Aldhabi" pitchFamily="2" charset="-78"/>
              </a:rPr>
            </a:br>
            <a:r>
              <a:rPr lang="en-US" sz="2000" dirty="0" smtClean="0">
                <a:latin typeface="+mn-lt"/>
                <a:ea typeface="Arial Unicode MS" pitchFamily="34" charset="-128"/>
                <a:cs typeface="Aldhabi" pitchFamily="2" charset="-78"/>
              </a:rPr>
              <a:t>ROSHNI RAWAT</a:t>
            </a:r>
            <a:br>
              <a:rPr lang="en-US" sz="2000" dirty="0" smtClean="0">
                <a:latin typeface="+mn-lt"/>
                <a:ea typeface="Arial Unicode MS" pitchFamily="34" charset="-128"/>
                <a:cs typeface="Aldhabi" pitchFamily="2" charset="-78"/>
              </a:rPr>
            </a:br>
            <a:r>
              <a:rPr lang="en-US" sz="2000" dirty="0" smtClean="0">
                <a:latin typeface="+mn-lt"/>
                <a:ea typeface="Arial Unicode MS" pitchFamily="34" charset="-128"/>
                <a:cs typeface="Aldhabi" pitchFamily="2" charset="-78"/>
              </a:rPr>
              <a:t>(181500594)</a:t>
            </a:r>
            <a:r>
              <a:rPr lang="en-US" sz="2800" dirty="0" smtClean="0">
                <a:latin typeface="+mn-lt"/>
                <a:ea typeface="Arial Unicode MS" pitchFamily="34" charset="-128"/>
                <a:cs typeface="Aldhabi" pitchFamily="2" charset="-78"/>
              </a:rPr>
              <a:t/>
            </a:r>
            <a:br>
              <a:rPr lang="en-US" sz="2800" dirty="0" smtClean="0">
                <a:latin typeface="+mn-lt"/>
                <a:ea typeface="Arial Unicode MS" pitchFamily="34" charset="-128"/>
                <a:cs typeface="Aldhabi" pitchFamily="2" charset="-78"/>
              </a:rPr>
            </a:br>
            <a:endParaRPr lang="en-US" sz="2800" dirty="0">
              <a:latin typeface="+mn-lt"/>
              <a:ea typeface="Arial Unicode MS" pitchFamily="34" charset="-128"/>
              <a:cs typeface="Aldhabi" pitchFamily="2" charset="-78"/>
            </a:endParaRPr>
          </a:p>
        </p:txBody>
      </p:sp>
      <p:pic>
        <p:nvPicPr>
          <p:cNvPr id="4" name="Google Shape;46;p11"/>
          <p:cNvPicPr preferRelativeResize="0"/>
          <p:nvPr/>
        </p:nvPicPr>
        <p:blipFill>
          <a:blip r:embed="rId2">
            <a:alphaModFix/>
          </a:blip>
          <a:stretch>
            <a:fillRect/>
          </a:stretch>
        </p:blipFill>
        <p:spPr>
          <a:xfrm>
            <a:off x="4800600" y="847620"/>
            <a:ext cx="3352801" cy="4034313"/>
          </a:xfrm>
          <a:prstGeom prst="rect">
            <a:avLst/>
          </a:prstGeom>
          <a:noFill/>
          <a:ln>
            <a:noFill/>
          </a:ln>
        </p:spPr>
      </p:pic>
      <p:pic>
        <p:nvPicPr>
          <p:cNvPr id="5" name="Google Shape;47;p11"/>
          <p:cNvPicPr preferRelativeResize="0"/>
          <p:nvPr/>
        </p:nvPicPr>
        <p:blipFill>
          <a:blip r:embed="rId3">
            <a:alphaModFix/>
          </a:blip>
          <a:stretch>
            <a:fillRect/>
          </a:stretch>
        </p:blipFill>
        <p:spPr>
          <a:xfrm>
            <a:off x="4495800" y="209550"/>
            <a:ext cx="767393" cy="767396"/>
          </a:xfrm>
          <a:prstGeom prst="rect">
            <a:avLst/>
          </a:prstGeom>
          <a:noFill/>
          <a:ln>
            <a:noFill/>
          </a:ln>
        </p:spPr>
      </p:pic>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3"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3"/>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3" name="Google Shape;293;p30"/>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grpSp>
        <p:nvGrpSpPr>
          <p:cNvPr id="300" name="Google Shape;300;p30"/>
          <p:cNvGrpSpPr/>
          <p:nvPr/>
        </p:nvGrpSpPr>
        <p:grpSpPr>
          <a:xfrm>
            <a:off x="6429152" y="1200150"/>
            <a:ext cx="2714848" cy="3653541"/>
            <a:chOff x="6092896" y="1233444"/>
            <a:chExt cx="2714848" cy="3653541"/>
          </a:xfrm>
        </p:grpSpPr>
        <p:pic>
          <p:nvPicPr>
            <p:cNvPr id="301" name="Google Shape;301;p30"/>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302" name="Google Shape;302;p30"/>
            <p:cNvPicPr preferRelativeResize="0"/>
            <p:nvPr/>
          </p:nvPicPr>
          <p:blipFill>
            <a:blip r:embed="rId4">
              <a:alphaModFix/>
            </a:blip>
            <a:stretch>
              <a:fillRect/>
            </a:stretch>
          </p:blipFill>
          <p:spPr>
            <a:xfrm>
              <a:off x="7313796" y="1855508"/>
              <a:ext cx="232462" cy="156560"/>
            </a:xfrm>
            <a:prstGeom prst="rect">
              <a:avLst/>
            </a:prstGeom>
            <a:noFill/>
            <a:ln>
              <a:noFill/>
            </a:ln>
          </p:spPr>
        </p:pic>
      </p:grpSp>
      <p:sp>
        <p:nvSpPr>
          <p:cNvPr id="14" name="TextBox 13"/>
          <p:cNvSpPr txBox="1"/>
          <p:nvPr/>
        </p:nvSpPr>
        <p:spPr>
          <a:xfrm>
            <a:off x="762000" y="666750"/>
            <a:ext cx="5867400" cy="1323439"/>
          </a:xfrm>
          <a:prstGeom prst="rect">
            <a:avLst/>
          </a:prstGeom>
          <a:noFill/>
        </p:spPr>
        <p:txBody>
          <a:bodyPr wrap="square" rtlCol="0">
            <a:spAutoFit/>
          </a:bodyPr>
          <a:lstStyle/>
          <a:p>
            <a:pPr algn="just"/>
            <a:r>
              <a:rPr lang="en-US" sz="2000" dirty="0" smtClean="0">
                <a:solidFill>
                  <a:schemeClr val="tx1"/>
                </a:solidFill>
              </a:rPr>
              <a:t>With the help of linear regression and random forest models, we predict the price, plot a graph between actual and predicted values and find the following errors:-</a:t>
            </a:r>
            <a:endParaRPr lang="en-US" sz="2000" dirty="0">
              <a:solidFill>
                <a:schemeClr val="tx1"/>
              </a:solidFill>
            </a:endParaRPr>
          </a:p>
        </p:txBody>
      </p:sp>
      <p:sp>
        <p:nvSpPr>
          <p:cNvPr id="16" name="TextBox 15"/>
          <p:cNvSpPr txBox="1"/>
          <p:nvPr/>
        </p:nvSpPr>
        <p:spPr>
          <a:xfrm>
            <a:off x="762000" y="2114550"/>
            <a:ext cx="6096000" cy="2862322"/>
          </a:xfrm>
          <a:prstGeom prst="rect">
            <a:avLst/>
          </a:prstGeom>
          <a:noFill/>
        </p:spPr>
        <p:txBody>
          <a:bodyPr wrap="square" rtlCol="0">
            <a:spAutoFit/>
          </a:bodyPr>
          <a:lstStyle/>
          <a:p>
            <a:r>
              <a:rPr lang="en-US" sz="2000" dirty="0" smtClean="0">
                <a:solidFill>
                  <a:schemeClr val="tx1"/>
                </a:solidFill>
              </a:rPr>
              <a:t>For linear regression:-</a:t>
            </a:r>
          </a:p>
          <a:p>
            <a:pPr lvl="3">
              <a:buFont typeface="Wingdings" pitchFamily="2" charset="2"/>
              <a:buChar char="v"/>
            </a:pPr>
            <a:r>
              <a:rPr lang="en-US" sz="2000" dirty="0" smtClean="0">
                <a:solidFill>
                  <a:schemeClr val="tx1"/>
                </a:solidFill>
              </a:rPr>
              <a:t>MAE : 3.406077219</a:t>
            </a:r>
          </a:p>
          <a:p>
            <a:pPr lvl="3">
              <a:buFont typeface="Wingdings" pitchFamily="2" charset="2"/>
              <a:buChar char="v"/>
            </a:pPr>
            <a:r>
              <a:rPr lang="en-US" sz="2000" dirty="0" smtClean="0">
                <a:solidFill>
                  <a:schemeClr val="tx1"/>
                </a:solidFill>
              </a:rPr>
              <a:t>MSE : 20.03343709</a:t>
            </a:r>
          </a:p>
          <a:p>
            <a:pPr lvl="3">
              <a:buFont typeface="Wingdings" pitchFamily="2" charset="2"/>
              <a:buChar char="v"/>
            </a:pPr>
            <a:r>
              <a:rPr lang="en-US" sz="2000" dirty="0" smtClean="0">
                <a:solidFill>
                  <a:schemeClr val="tx1"/>
                </a:solidFill>
              </a:rPr>
              <a:t>RMAE : 4.47587277</a:t>
            </a:r>
          </a:p>
          <a:p>
            <a:pPr lvl="3">
              <a:buFont typeface="Wingdings" pitchFamily="2" charset="2"/>
              <a:buChar char="v"/>
            </a:pPr>
            <a:endParaRPr lang="en-US" sz="2000" dirty="0" smtClean="0">
              <a:solidFill>
                <a:schemeClr val="tx1"/>
              </a:solidFill>
            </a:endParaRPr>
          </a:p>
          <a:p>
            <a:r>
              <a:rPr lang="en-US" sz="2000" dirty="0" smtClean="0">
                <a:solidFill>
                  <a:schemeClr val="tx1"/>
                </a:solidFill>
              </a:rPr>
              <a:t>For random forest:-</a:t>
            </a:r>
          </a:p>
          <a:p>
            <a:pPr>
              <a:buFont typeface="Wingdings" pitchFamily="2" charset="2"/>
              <a:buChar char="v"/>
            </a:pPr>
            <a:r>
              <a:rPr lang="en-US" sz="2000" dirty="0" smtClean="0">
                <a:solidFill>
                  <a:schemeClr val="tx1"/>
                </a:solidFill>
              </a:rPr>
              <a:t>MAE : 0.998137009</a:t>
            </a:r>
          </a:p>
          <a:p>
            <a:pPr>
              <a:buFont typeface="Wingdings" pitchFamily="2" charset="2"/>
              <a:buChar char="v"/>
            </a:pPr>
            <a:r>
              <a:rPr lang="en-US" sz="2000" dirty="0" smtClean="0">
                <a:solidFill>
                  <a:schemeClr val="tx1"/>
                </a:solidFill>
              </a:rPr>
              <a:t>MSE : 2.944653619</a:t>
            </a:r>
          </a:p>
          <a:p>
            <a:pPr>
              <a:buFont typeface="Wingdings" pitchFamily="2" charset="2"/>
              <a:buChar char="v"/>
            </a:pPr>
            <a:r>
              <a:rPr lang="en-US" sz="2000" dirty="0" smtClean="0">
                <a:solidFill>
                  <a:schemeClr val="tx1"/>
                </a:solidFill>
              </a:rPr>
              <a:t>RMAE : 1.71599930</a:t>
            </a:r>
            <a:endParaRPr lang="en-US" sz="20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sp>
        <p:nvSpPr>
          <p:cNvPr id="13" name="TextBox 12"/>
          <p:cNvSpPr txBox="1"/>
          <p:nvPr/>
        </p:nvSpPr>
        <p:spPr>
          <a:xfrm>
            <a:off x="762000" y="514350"/>
            <a:ext cx="7848600" cy="523220"/>
          </a:xfrm>
          <a:prstGeom prst="rect">
            <a:avLst/>
          </a:prstGeom>
          <a:noFill/>
        </p:spPr>
        <p:txBody>
          <a:bodyPr wrap="square" rtlCol="0">
            <a:spAutoFit/>
          </a:bodyPr>
          <a:lstStyle/>
          <a:p>
            <a:pPr algn="ctr"/>
            <a:r>
              <a:rPr lang="en-US" sz="2800" b="1" dirty="0" smtClean="0">
                <a:solidFill>
                  <a:schemeClr val="tx1"/>
                </a:solidFill>
              </a:rPr>
              <a:t>Price Prediction Function</a:t>
            </a:r>
            <a:endParaRPr lang="en-US" sz="2800" b="1" dirty="0">
              <a:solidFill>
                <a:schemeClr val="tx1"/>
              </a:solidFill>
            </a:endParaRPr>
          </a:p>
        </p:txBody>
      </p:sp>
      <p:sp>
        <p:nvSpPr>
          <p:cNvPr id="14" name="TextBox 13"/>
          <p:cNvSpPr txBox="1"/>
          <p:nvPr/>
        </p:nvSpPr>
        <p:spPr>
          <a:xfrm>
            <a:off x="2514600" y="1962150"/>
            <a:ext cx="4419600" cy="1323439"/>
          </a:xfrm>
          <a:prstGeom prst="rect">
            <a:avLst/>
          </a:prstGeom>
          <a:noFill/>
        </p:spPr>
        <p:txBody>
          <a:bodyPr wrap="square" rtlCol="0">
            <a:spAutoFit/>
          </a:bodyPr>
          <a:lstStyle/>
          <a:p>
            <a:pPr algn="just"/>
            <a:r>
              <a:rPr lang="en-US" sz="2000" dirty="0" smtClean="0">
                <a:solidFill>
                  <a:schemeClr val="tx1"/>
                </a:solidFill>
              </a:rPr>
              <a:t>At last, we create a function for price prediction which take cab name, source, surge multiplier and icon as input and predict the price.</a:t>
            </a:r>
            <a:endParaRPr lang="en-US" sz="2000" dirty="0">
              <a:solidFill>
                <a:schemeClr val="tx1"/>
              </a:solidFill>
            </a:endParaRPr>
          </a:p>
        </p:txBody>
      </p:sp>
      <p:grpSp>
        <p:nvGrpSpPr>
          <p:cNvPr id="8" name="Google Shape;300;p30"/>
          <p:cNvGrpSpPr/>
          <p:nvPr/>
        </p:nvGrpSpPr>
        <p:grpSpPr>
          <a:xfrm>
            <a:off x="6429152" y="1200150"/>
            <a:ext cx="2714848" cy="3653541"/>
            <a:chOff x="6092896" y="1233444"/>
            <a:chExt cx="2714848" cy="3653541"/>
          </a:xfrm>
        </p:grpSpPr>
        <p:pic>
          <p:nvPicPr>
            <p:cNvPr id="9" name="Google Shape;301;p30"/>
            <p:cNvPicPr preferRelativeResize="0"/>
            <p:nvPr/>
          </p:nvPicPr>
          <p:blipFill>
            <a:blip r:embed="rId3">
              <a:alphaModFix/>
            </a:blip>
            <a:stretch>
              <a:fillRect/>
            </a:stretch>
          </p:blipFill>
          <p:spPr>
            <a:xfrm>
              <a:off x="6092896" y="1233444"/>
              <a:ext cx="2714848" cy="3653541"/>
            </a:xfrm>
            <a:prstGeom prst="rect">
              <a:avLst/>
            </a:prstGeom>
            <a:noFill/>
            <a:ln>
              <a:noFill/>
            </a:ln>
          </p:spPr>
        </p:pic>
        <p:pic>
          <p:nvPicPr>
            <p:cNvPr id="10" name="Google Shape;302;p30"/>
            <p:cNvPicPr preferRelativeResize="0"/>
            <p:nvPr/>
          </p:nvPicPr>
          <p:blipFill>
            <a:blip r:embed="rId4">
              <a:alphaModFix/>
            </a:blip>
            <a:stretch>
              <a:fillRect/>
            </a:stretch>
          </p:blipFill>
          <p:spPr>
            <a:xfrm>
              <a:off x="7313796" y="1855508"/>
              <a:ext cx="232462" cy="156560"/>
            </a:xfrm>
            <a:prstGeom prst="rect">
              <a:avLst/>
            </a:prstGeom>
            <a:noFill/>
            <a:ln>
              <a:noFill/>
            </a:ln>
          </p:spPr>
        </p:pic>
      </p:grpSp>
      <p:pic>
        <p:nvPicPr>
          <p:cNvPr id="11" name="Google Shape;231;p26"/>
          <p:cNvPicPr preferRelativeResize="0"/>
          <p:nvPr/>
        </p:nvPicPr>
        <p:blipFill>
          <a:blip r:embed="rId5">
            <a:alphaModFix/>
          </a:blip>
          <a:stretch>
            <a:fillRect/>
          </a:stretch>
        </p:blipFill>
        <p:spPr>
          <a:xfrm flipH="1">
            <a:off x="228600" y="1428750"/>
            <a:ext cx="2572825" cy="3438134"/>
          </a:xfrm>
          <a:prstGeom prst="rect">
            <a:avLst/>
          </a:prstGeom>
          <a:noFill/>
          <a:ln>
            <a:noFill/>
          </a:ln>
        </p:spPr>
      </p:pic>
    </p:spTree>
  </p:cSld>
  <p:clrMapOvr>
    <a:masterClrMapping/>
  </p:clrMapOvr>
  <p:transition>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pic>
        <p:nvPicPr>
          <p:cNvPr id="1147" name="Google Shape;1147;p41">
            <a:hlinkClick r:id="rId3"/>
          </p:cNvPr>
          <p:cNvPicPr preferRelativeResize="0"/>
          <p:nvPr/>
        </p:nvPicPr>
        <p:blipFill rotWithShape="1">
          <a:blip r:embed="rId4">
            <a:alphaModFix/>
          </a:blip>
          <a:srcRect/>
          <a:stretch/>
        </p:blipFill>
        <p:spPr>
          <a:xfrm>
            <a:off x="3426425" y="1451225"/>
            <a:ext cx="2291150" cy="550600"/>
          </a:xfrm>
          <a:prstGeom prst="rect">
            <a:avLst/>
          </a:prstGeom>
          <a:noFill/>
          <a:ln>
            <a:noFill/>
          </a:ln>
        </p:spPr>
      </p:pic>
      <p:sp>
        <p:nvSpPr>
          <p:cNvPr id="1148" name="Google Shape;1148;p4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800" b="1">
                <a:solidFill>
                  <a:srgbClr val="434343"/>
                </a:solidFill>
                <a:latin typeface="Montserrat"/>
                <a:ea typeface="Montserrat"/>
                <a:cs typeface="Montserrat"/>
                <a:sym typeface="Montserrat"/>
              </a:rPr>
              <a:t>Free templates for all your presentation needs</a:t>
            </a:r>
            <a:endParaRPr sz="1800" b="1">
              <a:solidFill>
                <a:srgbClr val="434343"/>
              </a:solidFill>
              <a:latin typeface="Montserrat"/>
              <a:ea typeface="Montserrat"/>
              <a:cs typeface="Montserrat"/>
              <a:sym typeface="Montserrat"/>
            </a:endParaRPr>
          </a:p>
        </p:txBody>
      </p:sp>
      <p:grpSp>
        <p:nvGrpSpPr>
          <p:cNvPr id="1149" name="Google Shape;1149;p41"/>
          <p:cNvGrpSpPr/>
          <p:nvPr/>
        </p:nvGrpSpPr>
        <p:grpSpPr>
          <a:xfrm>
            <a:off x="690575" y="3290132"/>
            <a:ext cx="7762851" cy="892418"/>
            <a:chOff x="801125" y="3213932"/>
            <a:chExt cx="7762851" cy="892418"/>
          </a:xfrm>
        </p:grpSpPr>
        <p:grpSp>
          <p:nvGrpSpPr>
            <p:cNvPr id="1150" name="Google Shape;1150;p41"/>
            <p:cNvGrpSpPr/>
            <p:nvPr/>
          </p:nvGrpSpPr>
          <p:grpSpPr>
            <a:xfrm>
              <a:off x="4845759" y="3213932"/>
              <a:ext cx="1695900" cy="892418"/>
              <a:chOff x="4845759" y="3213932"/>
              <a:chExt cx="1695900" cy="892418"/>
            </a:xfrm>
          </p:grpSpPr>
          <p:sp>
            <p:nvSpPr>
              <p:cNvPr id="1151" name="Google Shape;1151;p41"/>
              <p:cNvSpPr txBox="1"/>
              <p:nvPr/>
            </p:nvSpPr>
            <p:spPr>
              <a:xfrm>
                <a:off x="4845759"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152" name="Google Shape;1152;p41"/>
              <p:cNvSpPr/>
              <p:nvPr/>
            </p:nvSpPr>
            <p:spPr>
              <a:xfrm>
                <a:off x="5603395" y="3213932"/>
                <a:ext cx="180627" cy="181175"/>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3" name="Google Shape;1153;p41"/>
            <p:cNvGrpSpPr/>
            <p:nvPr/>
          </p:nvGrpSpPr>
          <p:grpSpPr>
            <a:xfrm>
              <a:off x="2823442" y="3214222"/>
              <a:ext cx="1695900" cy="892128"/>
              <a:chOff x="2823442" y="3214222"/>
              <a:chExt cx="1695900" cy="892128"/>
            </a:xfrm>
          </p:grpSpPr>
          <p:sp>
            <p:nvSpPr>
              <p:cNvPr id="1154" name="Google Shape;1154;p41"/>
              <p:cNvSpPr txBox="1"/>
              <p:nvPr/>
            </p:nvSpPr>
            <p:spPr>
              <a:xfrm>
                <a:off x="2823442"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155" name="Google Shape;1155;p41"/>
              <p:cNvSpPr/>
              <p:nvPr/>
            </p:nvSpPr>
            <p:spPr>
              <a:xfrm>
                <a:off x="3569730" y="3214222"/>
                <a:ext cx="203323" cy="180597"/>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6" name="Google Shape;1156;p41"/>
            <p:cNvGrpSpPr/>
            <p:nvPr/>
          </p:nvGrpSpPr>
          <p:grpSpPr>
            <a:xfrm>
              <a:off x="6868076" y="3213932"/>
              <a:ext cx="1695900" cy="892418"/>
              <a:chOff x="6868076" y="3213932"/>
              <a:chExt cx="1695900" cy="892418"/>
            </a:xfrm>
          </p:grpSpPr>
          <p:sp>
            <p:nvSpPr>
              <p:cNvPr id="1157" name="Google Shape;1157;p41"/>
              <p:cNvSpPr txBox="1"/>
              <p:nvPr/>
            </p:nvSpPr>
            <p:spPr>
              <a:xfrm>
                <a:off x="6868076"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158" name="Google Shape;1158;p41"/>
              <p:cNvSpPr/>
              <p:nvPr/>
            </p:nvSpPr>
            <p:spPr>
              <a:xfrm>
                <a:off x="7625712" y="3213932"/>
                <a:ext cx="180627" cy="181175"/>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nvGrpSpPr>
            <p:cNvPr id="1159" name="Google Shape;1159;p41"/>
            <p:cNvGrpSpPr/>
            <p:nvPr/>
          </p:nvGrpSpPr>
          <p:grpSpPr>
            <a:xfrm>
              <a:off x="801125" y="3214206"/>
              <a:ext cx="1695900" cy="892144"/>
              <a:chOff x="801125" y="3214206"/>
              <a:chExt cx="1695900" cy="892144"/>
            </a:xfrm>
          </p:grpSpPr>
          <p:sp>
            <p:nvSpPr>
              <p:cNvPr id="1160" name="Google Shape;1160;p41"/>
              <p:cNvSpPr txBox="1"/>
              <p:nvPr/>
            </p:nvSpPr>
            <p:spPr>
              <a:xfrm>
                <a:off x="801125" y="3469450"/>
                <a:ext cx="1695900" cy="636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dirty="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161" name="Google Shape;1161;p41"/>
              <p:cNvSpPr/>
              <p:nvPr/>
            </p:nvSpPr>
            <p:spPr>
              <a:xfrm>
                <a:off x="1535764" y="3214206"/>
                <a:ext cx="226629" cy="180627"/>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grpSp>
      </p:grpSp>
      <p:pic>
        <p:nvPicPr>
          <p:cNvPr id="1026" name="Picture 2" descr="C:\Users\abc1\Pictures\thanku picture.jpg"/>
          <p:cNvPicPr>
            <a:picLocks noChangeAspect="1" noChangeArrowheads="1"/>
          </p:cNvPicPr>
          <p:nvPr/>
        </p:nvPicPr>
        <p:blipFill>
          <a:blip r:embed="rId5"/>
          <a:srcRect/>
          <a:stretch>
            <a:fillRect/>
          </a:stretch>
        </p:blipFill>
        <p:spPr bwMode="auto">
          <a:xfrm>
            <a:off x="762000" y="514350"/>
            <a:ext cx="7924800" cy="4191000"/>
          </a:xfrm>
          <a:prstGeom prst="rect">
            <a:avLst/>
          </a:prstGeom>
          <a:noFill/>
        </p:spPr>
      </p:pic>
    </p:spTree>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1" name="Google Shape;81;p14"/>
          <p:cNvSpPr txBox="1">
            <a:spLocks noGrp="1"/>
          </p:cNvSpPr>
          <p:nvPr>
            <p:ph type="ctrTitle"/>
          </p:nvPr>
        </p:nvSpPr>
        <p:spPr>
          <a:xfrm>
            <a:off x="779100" y="1517488"/>
            <a:ext cx="4960500" cy="1628100"/>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a:p>
        </p:txBody>
      </p:sp>
      <p:sp>
        <p:nvSpPr>
          <p:cNvPr id="82" name="Google Shape;82;p14"/>
          <p:cNvSpPr txBox="1">
            <a:spLocks noGrp="1"/>
          </p:cNvSpPr>
          <p:nvPr>
            <p:ph type="subTitle" idx="1"/>
          </p:nvPr>
        </p:nvSpPr>
        <p:spPr>
          <a:xfrm>
            <a:off x="779100" y="3242313"/>
            <a:ext cx="4960500" cy="3837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a:p>
        </p:txBody>
      </p:sp>
      <p:sp>
        <p:nvSpPr>
          <p:cNvPr id="83" name="Google Shape;83;p14"/>
          <p:cNvSpPr/>
          <p:nvPr/>
        </p:nvSpPr>
        <p:spPr>
          <a:xfrm>
            <a:off x="6815202" y="576011"/>
            <a:ext cx="1261998" cy="700149"/>
          </a:xfrm>
          <a:prstGeom prst="rect">
            <a:avLst/>
          </a:prstGeom>
        </p:spPr>
        <p:txBody>
          <a:bodyPr>
            <a:prstTxWarp prst="textPlain">
              <a:avLst/>
            </a:prstTxWarp>
          </a:bodyPr>
          <a:lstStyle/>
          <a:p>
            <a:pPr lvl="0" algn="ctr"/>
            <a:endParaRPr b="1" i="0">
              <a:ln>
                <a:noFill/>
              </a:ln>
              <a:gradFill>
                <a:gsLst>
                  <a:gs pos="0">
                    <a:srgbClr val="FF9F4D"/>
                  </a:gs>
                  <a:gs pos="58000">
                    <a:schemeClr val="accent5"/>
                  </a:gs>
                  <a:gs pos="100000">
                    <a:schemeClr val="accent5"/>
                  </a:gs>
                </a:gsLst>
                <a:path path="circle">
                  <a:fillToRect/>
                </a:path>
                <a:tileRect/>
              </a:gradFill>
              <a:latin typeface="Bebas Neue"/>
            </a:endParaRPr>
          </a:p>
        </p:txBody>
      </p:sp>
      <p:pic>
        <p:nvPicPr>
          <p:cNvPr id="1026" name="Picture 2" descr="F:\V sem contents\Machine Learning\Uber Data Analysis\steps.png"/>
          <p:cNvPicPr>
            <a:picLocks noChangeAspect="1" noChangeArrowheads="1"/>
          </p:cNvPicPr>
          <p:nvPr/>
        </p:nvPicPr>
        <p:blipFill>
          <a:blip r:embed="rId3"/>
          <a:srcRect/>
          <a:stretch>
            <a:fillRect/>
          </a:stretch>
        </p:blipFill>
        <p:spPr bwMode="auto">
          <a:xfrm>
            <a:off x="381000" y="209550"/>
            <a:ext cx="7924800" cy="4724400"/>
          </a:xfrm>
          <a:prstGeom prst="rect">
            <a:avLst/>
          </a:prstGeom>
          <a:noFill/>
        </p:spPr>
      </p:pic>
    </p:spTree>
  </p:cSld>
  <p:clrMapOvr>
    <a:masterClrMapping/>
  </p:clrMapOvr>
  <p:transition>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5"/>
          <p:cNvSpPr txBox="1">
            <a:spLocks noGrp="1"/>
          </p:cNvSpPr>
          <p:nvPr>
            <p:ph type="body" idx="1"/>
          </p:nvPr>
        </p:nvSpPr>
        <p:spPr>
          <a:xfrm>
            <a:off x="1143000" y="1581150"/>
            <a:ext cx="4657025" cy="26586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sz="2800" b="1" i="0" dirty="0" smtClean="0">
                <a:solidFill>
                  <a:srgbClr val="002060"/>
                </a:solidFill>
                <a:latin typeface="Times New Roman" pitchFamily="18" charset="0"/>
                <a:cs typeface="Times New Roman" pitchFamily="18" charset="0"/>
              </a:rPr>
              <a:t>Aim</a:t>
            </a:r>
          </a:p>
          <a:p>
            <a:pPr marL="0" lvl="0" indent="0" algn="just" rtl="0">
              <a:spcBef>
                <a:spcPts val="0"/>
              </a:spcBef>
              <a:spcAft>
                <a:spcPts val="800"/>
              </a:spcAft>
              <a:buNone/>
            </a:pPr>
            <a:r>
              <a:rPr lang="en-US" sz="2800" i="0" dirty="0" smtClean="0">
                <a:solidFill>
                  <a:srgbClr val="002060"/>
                </a:solidFill>
                <a:latin typeface="+mn-lt"/>
                <a:cs typeface="Times New Roman" pitchFamily="18" charset="0"/>
              </a:rPr>
              <a:t>Complete Data Analysis and Exploration of Uber Dataset</a:t>
            </a:r>
            <a:endParaRPr sz="2800" i="0">
              <a:solidFill>
                <a:srgbClr val="002060"/>
              </a:solidFill>
              <a:latin typeface="+mn-lt"/>
              <a:cs typeface="Times New Roman" pitchFamily="18" charset="0"/>
            </a:endParaRPr>
          </a:p>
        </p:txBody>
      </p:sp>
      <p:sp>
        <p:nvSpPr>
          <p:cNvPr id="89" name="Google Shape;89;p15"/>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pic>
        <p:nvPicPr>
          <p:cNvPr id="90" name="Google Shape;90;p15"/>
          <p:cNvPicPr preferRelativeResize="0"/>
          <p:nvPr/>
        </p:nvPicPr>
        <p:blipFill rotWithShape="1">
          <a:blip r:embed="rId3">
            <a:alphaModFix/>
          </a:blip>
          <a:srcRect r="20898" b="32619"/>
          <a:stretch/>
        </p:blipFill>
        <p:spPr>
          <a:xfrm>
            <a:off x="5826900" y="1367600"/>
            <a:ext cx="3317100" cy="3775900"/>
          </a:xfrm>
          <a:prstGeom prst="rect">
            <a:avLst/>
          </a:prstGeom>
          <a:noFill/>
          <a:ln>
            <a:noFill/>
          </a:ln>
        </p:spPr>
      </p:pic>
    </p:spTree>
  </p:cSld>
  <p:clrMapOvr>
    <a:masterClrMapping/>
  </p:clrMapOvr>
  <p:transition>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838200" y="819150"/>
            <a:ext cx="75933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b="1" dirty="0" smtClean="0">
                <a:latin typeface="Arial" pitchFamily="34" charset="0"/>
                <a:cs typeface="Arial" pitchFamily="34" charset="0"/>
              </a:rPr>
              <a:t>Data Set:</a:t>
            </a:r>
            <a:endParaRPr b="1">
              <a:latin typeface="Arial" pitchFamily="34" charset="0"/>
              <a:cs typeface="Arial" pitchFamily="34" charset="0"/>
            </a:endParaRPr>
          </a:p>
        </p:txBody>
      </p:sp>
      <p:sp>
        <p:nvSpPr>
          <p:cNvPr id="96" name="Google Shape;96;p16"/>
          <p:cNvSpPr txBox="1">
            <a:spLocks noGrp="1"/>
          </p:cNvSpPr>
          <p:nvPr>
            <p:ph type="body" idx="1"/>
          </p:nvPr>
        </p:nvSpPr>
        <p:spPr>
          <a:xfrm>
            <a:off x="2590800" y="1352550"/>
            <a:ext cx="4154400" cy="2057400"/>
          </a:xfrm>
          <a:prstGeom prst="rect">
            <a:avLst/>
          </a:prstGeom>
        </p:spPr>
        <p:txBody>
          <a:bodyPr spcFirstLastPara="1" wrap="square" lIns="0" tIns="0" rIns="0" bIns="0" anchor="t" anchorCtr="0">
            <a:noAutofit/>
          </a:bodyPr>
          <a:lstStyle/>
          <a:p>
            <a:pPr>
              <a:buNone/>
            </a:pPr>
            <a:r>
              <a:rPr lang="en-US" dirty="0" smtClean="0">
                <a:solidFill>
                  <a:schemeClr val="tx1"/>
                </a:solidFill>
                <a:latin typeface="+mn-lt"/>
              </a:rPr>
              <a:t>Kaggle</a:t>
            </a:r>
          </a:p>
          <a:p>
            <a:pPr marL="457200" lvl="0" indent="-381000" rtl="0">
              <a:spcBef>
                <a:spcPts val="0"/>
              </a:spcBef>
              <a:spcAft>
                <a:spcPts val="0"/>
              </a:spcAft>
              <a:buSzPts val="2400"/>
              <a:buNone/>
            </a:pPr>
            <a:r>
              <a:rPr lang="en-US" dirty="0" smtClean="0">
                <a:solidFill>
                  <a:schemeClr val="tx1"/>
                </a:solidFill>
                <a:latin typeface="+mn-lt"/>
              </a:rPr>
              <a:t>CSV Format</a:t>
            </a:r>
          </a:p>
        </p:txBody>
      </p:sp>
      <p:sp>
        <p:nvSpPr>
          <p:cNvPr id="97" name="Google Shape;97;p16"/>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grpSp>
        <p:nvGrpSpPr>
          <p:cNvPr id="98" name="Google Shape;98;p16"/>
          <p:cNvGrpSpPr/>
          <p:nvPr/>
        </p:nvGrpSpPr>
        <p:grpSpPr>
          <a:xfrm>
            <a:off x="5864288" y="1238675"/>
            <a:ext cx="2840226" cy="3645025"/>
            <a:chOff x="5864288" y="1238675"/>
            <a:chExt cx="2840226" cy="3645025"/>
          </a:xfrm>
        </p:grpSpPr>
        <p:pic>
          <p:nvPicPr>
            <p:cNvPr id="99" name="Google Shape;99;p16"/>
            <p:cNvPicPr preferRelativeResize="0"/>
            <p:nvPr/>
          </p:nvPicPr>
          <p:blipFill>
            <a:blip r:embed="rId3">
              <a:alphaModFix/>
            </a:blip>
            <a:stretch>
              <a:fillRect/>
            </a:stretch>
          </p:blipFill>
          <p:spPr>
            <a:xfrm>
              <a:off x="5864288" y="1238675"/>
              <a:ext cx="2840226" cy="3645025"/>
            </a:xfrm>
            <a:prstGeom prst="rect">
              <a:avLst/>
            </a:prstGeom>
            <a:noFill/>
            <a:ln>
              <a:noFill/>
            </a:ln>
          </p:spPr>
        </p:pic>
        <p:pic>
          <p:nvPicPr>
            <p:cNvPr id="100" name="Google Shape;100;p16"/>
            <p:cNvPicPr preferRelativeResize="0"/>
            <p:nvPr/>
          </p:nvPicPr>
          <p:blipFill>
            <a:blip r:embed="rId4">
              <a:alphaModFix/>
            </a:blip>
            <a:stretch>
              <a:fillRect/>
            </a:stretch>
          </p:blipFill>
          <p:spPr>
            <a:xfrm>
              <a:off x="7087476" y="1833431"/>
              <a:ext cx="241950" cy="170793"/>
            </a:xfrm>
            <a:prstGeom prst="rect">
              <a:avLst/>
            </a:prstGeom>
            <a:noFill/>
            <a:ln>
              <a:noFill/>
            </a:ln>
          </p:spPr>
        </p:pic>
      </p:grpSp>
      <p:pic>
        <p:nvPicPr>
          <p:cNvPr id="101" name="Google Shape;101;p16"/>
          <p:cNvPicPr preferRelativeResize="0"/>
          <p:nvPr/>
        </p:nvPicPr>
        <p:blipFill>
          <a:blip r:embed="rId5">
            <a:alphaModFix/>
          </a:blip>
          <a:stretch>
            <a:fillRect/>
          </a:stretch>
        </p:blipFill>
        <p:spPr>
          <a:xfrm>
            <a:off x="5511450" y="526963"/>
            <a:ext cx="548700" cy="660155"/>
          </a:xfrm>
          <a:prstGeom prst="rect">
            <a:avLst/>
          </a:prstGeom>
          <a:noFill/>
          <a:ln>
            <a:noFill/>
          </a:ln>
        </p:spPr>
      </p:pic>
      <p:sp>
        <p:nvSpPr>
          <p:cNvPr id="10" name="TextBox 9"/>
          <p:cNvSpPr txBox="1"/>
          <p:nvPr/>
        </p:nvSpPr>
        <p:spPr>
          <a:xfrm>
            <a:off x="838200" y="2800350"/>
            <a:ext cx="6324600" cy="2123658"/>
          </a:xfrm>
          <a:prstGeom prst="rect">
            <a:avLst/>
          </a:prstGeom>
          <a:noFill/>
        </p:spPr>
        <p:txBody>
          <a:bodyPr wrap="square" rtlCol="0">
            <a:spAutoFit/>
          </a:bodyPr>
          <a:lstStyle/>
          <a:p>
            <a:r>
              <a:rPr lang="en" sz="3200" b="1" dirty="0" smtClean="0">
                <a:solidFill>
                  <a:schemeClr val="tx1"/>
                </a:solidFill>
                <a:latin typeface="Arial" pitchFamily="34" charset="0"/>
                <a:cs typeface="Arial" pitchFamily="34" charset="0"/>
              </a:rPr>
              <a:t>Shape</a:t>
            </a:r>
            <a:r>
              <a:rPr lang="en" sz="3600" b="1" dirty="0" smtClean="0">
                <a:solidFill>
                  <a:schemeClr val="tx1"/>
                </a:solidFill>
                <a:latin typeface="Arial" pitchFamily="34" charset="0"/>
                <a:cs typeface="Arial" pitchFamily="34" charset="0"/>
              </a:rPr>
              <a:t>:</a:t>
            </a:r>
            <a:r>
              <a:rPr lang="en" sz="2400" b="1" dirty="0" smtClean="0">
                <a:latin typeface="Arial" pitchFamily="34" charset="0"/>
                <a:cs typeface="Arial" pitchFamily="34" charset="0"/>
              </a:rPr>
              <a:t/>
            </a:r>
            <a:br>
              <a:rPr lang="en" sz="2400" b="1" dirty="0" smtClean="0">
                <a:latin typeface="Arial" pitchFamily="34" charset="0"/>
                <a:cs typeface="Arial" pitchFamily="34" charset="0"/>
              </a:rPr>
            </a:br>
            <a:r>
              <a:rPr lang="en" sz="2400" b="1" dirty="0" smtClean="0">
                <a:latin typeface="Arial" pitchFamily="34" charset="0"/>
                <a:cs typeface="Arial" pitchFamily="34" charset="0"/>
              </a:rPr>
              <a:t>                    </a:t>
            </a:r>
            <a:r>
              <a:rPr lang="en" sz="2800" dirty="0" smtClean="0">
                <a:solidFill>
                  <a:schemeClr val="tx1"/>
                </a:solidFill>
                <a:latin typeface="Arial" pitchFamily="34" charset="0"/>
                <a:cs typeface="Arial" pitchFamily="34" charset="0"/>
              </a:rPr>
              <a:t>322844,56</a:t>
            </a:r>
            <a:r>
              <a:rPr lang="en" sz="3200" dirty="0" smtClean="0">
                <a:solidFill>
                  <a:schemeClr val="tx1"/>
                </a:solidFill>
                <a:latin typeface="Arial" pitchFamily="34" charset="0"/>
                <a:cs typeface="Arial" pitchFamily="34" charset="0"/>
              </a:rPr>
              <a:t/>
            </a:r>
            <a:br>
              <a:rPr lang="en" sz="3200" dirty="0" smtClean="0">
                <a:solidFill>
                  <a:schemeClr val="tx1"/>
                </a:solidFill>
                <a:latin typeface="Arial" pitchFamily="34" charset="0"/>
                <a:cs typeface="Arial" pitchFamily="34" charset="0"/>
              </a:rPr>
            </a:br>
            <a:endParaRPr lang="en-US" sz="3200" dirty="0" smtClean="0">
              <a:solidFill>
                <a:schemeClr val="tx1"/>
              </a:solidFill>
            </a:endParaRPr>
          </a:p>
          <a:p>
            <a:endParaRPr lang="en-US" sz="3200" b="1"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p:nvPr/>
        </p:nvSpPr>
        <p:spPr>
          <a:xfrm>
            <a:off x="5298479" y="2425636"/>
            <a:ext cx="263619" cy="251712"/>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110;p17"/>
          <p:cNvGrpSpPr/>
          <p:nvPr/>
        </p:nvGrpSpPr>
        <p:grpSpPr>
          <a:xfrm rot="1056946">
            <a:off x="3883082" y="1900347"/>
            <a:ext cx="746176" cy="746276"/>
            <a:chOff x="570875" y="4322250"/>
            <a:chExt cx="443300" cy="443325"/>
          </a:xfrm>
        </p:grpSpPr>
        <p:sp>
          <p:nvSpPr>
            <p:cNvPr id="111" name="Google Shape;111;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7"/>
          <p:cNvSpPr/>
          <p:nvPr/>
        </p:nvSpPr>
        <p:spPr>
          <a:xfrm rot="2466643">
            <a:off x="3966548" y="1231010"/>
            <a:ext cx="366269" cy="3497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608918">
            <a:off x="4502204" y="1451088"/>
            <a:ext cx="263609" cy="25170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2926240">
            <a:off x="5901539" y="2039291"/>
            <a:ext cx="197436" cy="18851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subTitle" idx="4294967295"/>
          </p:nvPr>
        </p:nvSpPr>
        <p:spPr>
          <a:xfrm>
            <a:off x="855300" y="3027150"/>
            <a:ext cx="3411600" cy="10734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endParaRPr sz="2000">
              <a:solidFill>
                <a:schemeClr val="accent1"/>
              </a:solidFill>
            </a:endParaRPr>
          </a:p>
        </p:txBody>
      </p:sp>
      <p:sp>
        <p:nvSpPr>
          <p:cNvPr id="124" name="Google Shape;124;p17"/>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pic>
        <p:nvPicPr>
          <p:cNvPr id="21" name="Picture 20"/>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33400" y="971550"/>
            <a:ext cx="8077200" cy="3886200"/>
          </a:xfrm>
          <a:prstGeom prst="rect">
            <a:avLst/>
          </a:prstGeom>
        </p:spPr>
      </p:pic>
      <p:sp>
        <p:nvSpPr>
          <p:cNvPr id="22" name="TextBox 21"/>
          <p:cNvSpPr txBox="1"/>
          <p:nvPr/>
        </p:nvSpPr>
        <p:spPr>
          <a:xfrm>
            <a:off x="3200400" y="361950"/>
            <a:ext cx="3048000" cy="646331"/>
          </a:xfrm>
          <a:prstGeom prst="rect">
            <a:avLst/>
          </a:prstGeom>
          <a:noFill/>
        </p:spPr>
        <p:txBody>
          <a:bodyPr wrap="square" rtlCol="0">
            <a:spAutoFit/>
          </a:bodyPr>
          <a:lstStyle/>
          <a:p>
            <a:r>
              <a:rPr lang="en-US" sz="3600" b="1" dirty="0" smtClean="0">
                <a:solidFill>
                  <a:schemeClr val="tx1"/>
                </a:solidFill>
                <a:latin typeface="+mn-lt"/>
              </a:rPr>
              <a:t>Libraries</a:t>
            </a:r>
            <a:endParaRPr lang="en-US" sz="3600" b="1" dirty="0">
              <a:solidFill>
                <a:schemeClr val="tx1"/>
              </a:solidFill>
              <a:latin typeface="+mn-lt"/>
            </a:endParaRPr>
          </a:p>
        </p:txBody>
      </p:sp>
    </p:spTree>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18"/>
          <p:cNvSpPr txBox="1">
            <a:spLocks noGrp="1"/>
          </p:cNvSpPr>
          <p:nvPr>
            <p:ph type="title"/>
          </p:nvPr>
        </p:nvSpPr>
        <p:spPr>
          <a:xfrm>
            <a:off x="762000" y="742950"/>
            <a:ext cx="7593300" cy="396300"/>
          </a:xfrm>
          <a:prstGeom prst="rect">
            <a:avLst/>
          </a:prstGeom>
        </p:spPr>
        <p:txBody>
          <a:bodyPr spcFirstLastPara="1" wrap="square" lIns="0" tIns="0" rIns="0" bIns="0" anchor="b" anchorCtr="0">
            <a:noAutofit/>
          </a:bodyPr>
          <a:lstStyle/>
          <a:p>
            <a:pPr lvl="0"/>
            <a:r>
              <a:rPr lang="en-US" b="1" dirty="0" smtClean="0">
                <a:latin typeface="Arial" pitchFamily="34" charset="0"/>
                <a:cs typeface="Arial" pitchFamily="34" charset="0"/>
              </a:rPr>
              <a:t>Exploratory Data Analysis</a:t>
            </a:r>
            <a:endParaRPr b="1">
              <a:latin typeface="Arial" pitchFamily="34" charset="0"/>
              <a:cs typeface="Arial" pitchFamily="34" charset="0"/>
            </a:endParaRPr>
          </a:p>
        </p:txBody>
      </p:sp>
      <p:sp>
        <p:nvSpPr>
          <p:cNvPr id="132" name="Google Shape;132;p18"/>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pic>
        <p:nvPicPr>
          <p:cNvPr id="133" name="Google Shape;133;p18"/>
          <p:cNvPicPr preferRelativeResize="0"/>
          <p:nvPr/>
        </p:nvPicPr>
        <p:blipFill>
          <a:blip r:embed="rId3">
            <a:alphaModFix/>
          </a:blip>
          <a:stretch>
            <a:fillRect/>
          </a:stretch>
        </p:blipFill>
        <p:spPr>
          <a:xfrm>
            <a:off x="6553200" y="742950"/>
            <a:ext cx="2904825" cy="3705499"/>
          </a:xfrm>
          <a:prstGeom prst="rect">
            <a:avLst/>
          </a:prstGeom>
          <a:noFill/>
          <a:ln>
            <a:noFill/>
          </a:ln>
        </p:spPr>
      </p:pic>
      <p:pic>
        <p:nvPicPr>
          <p:cNvPr id="134" name="Google Shape;134;p18"/>
          <p:cNvPicPr preferRelativeResize="0"/>
          <p:nvPr/>
        </p:nvPicPr>
        <p:blipFill>
          <a:blip r:embed="rId4">
            <a:alphaModFix/>
          </a:blip>
          <a:stretch>
            <a:fillRect/>
          </a:stretch>
        </p:blipFill>
        <p:spPr>
          <a:xfrm rot="3265078">
            <a:off x="6540532" y="644190"/>
            <a:ext cx="419450" cy="559275"/>
          </a:xfrm>
          <a:prstGeom prst="rect">
            <a:avLst/>
          </a:prstGeom>
          <a:noFill/>
          <a:ln>
            <a:noFill/>
          </a:ln>
        </p:spPr>
      </p:pic>
      <p:sp>
        <p:nvSpPr>
          <p:cNvPr id="8" name="TextBox 7"/>
          <p:cNvSpPr txBox="1"/>
          <p:nvPr/>
        </p:nvSpPr>
        <p:spPr>
          <a:xfrm>
            <a:off x="685800" y="1428750"/>
            <a:ext cx="7315200" cy="3477875"/>
          </a:xfrm>
          <a:prstGeom prst="rect">
            <a:avLst/>
          </a:prstGeom>
          <a:noFill/>
        </p:spPr>
        <p:txBody>
          <a:bodyPr wrap="square" rtlCol="0">
            <a:spAutoFit/>
          </a:bodyPr>
          <a:lstStyle/>
          <a:p>
            <a:pPr algn="just"/>
            <a:r>
              <a:rPr lang="en-US" sz="2000" dirty="0" smtClean="0">
                <a:solidFill>
                  <a:schemeClr val="tx1"/>
                </a:solidFill>
              </a:rPr>
              <a:t>Exploratory Data Analysis refers to the critical</a:t>
            </a:r>
          </a:p>
          <a:p>
            <a:pPr algn="just"/>
            <a:r>
              <a:rPr lang="en-US" sz="2000" dirty="0" smtClean="0">
                <a:solidFill>
                  <a:schemeClr val="tx1"/>
                </a:solidFill>
              </a:rPr>
              <a:t>process of performing initial investigations on data so</a:t>
            </a:r>
          </a:p>
          <a:p>
            <a:pPr algn="just"/>
            <a:r>
              <a:rPr lang="en-US" sz="2000" dirty="0" smtClean="0">
                <a:solidFill>
                  <a:schemeClr val="tx1"/>
                </a:solidFill>
              </a:rPr>
              <a:t>as to discover patterns to spot anomalies to test hypothesis </a:t>
            </a:r>
          </a:p>
          <a:p>
            <a:pPr algn="just"/>
            <a:r>
              <a:rPr lang="en-US" sz="2000" dirty="0" smtClean="0">
                <a:solidFill>
                  <a:schemeClr val="tx1"/>
                </a:solidFill>
              </a:rPr>
              <a:t>and to check assumptions with the help of summary statistics </a:t>
            </a:r>
          </a:p>
          <a:p>
            <a:pPr algn="just"/>
            <a:r>
              <a:rPr lang="en-US" sz="2000" dirty="0" smtClean="0">
                <a:solidFill>
                  <a:schemeClr val="tx1"/>
                </a:solidFill>
              </a:rPr>
              <a:t>and graphical representations.</a:t>
            </a:r>
          </a:p>
          <a:p>
            <a:pPr algn="just"/>
            <a:endParaRPr lang="en-US" sz="2000" dirty="0" smtClean="0">
              <a:solidFill>
                <a:schemeClr val="tx1"/>
              </a:solidFill>
            </a:endParaRPr>
          </a:p>
          <a:p>
            <a:pPr algn="just"/>
            <a:r>
              <a:rPr lang="en-US" sz="2000" dirty="0" smtClean="0">
                <a:solidFill>
                  <a:schemeClr val="tx1"/>
                </a:solidFill>
              </a:rPr>
              <a:t>It is a good practice to understand the data first and try to </a:t>
            </a:r>
          </a:p>
          <a:p>
            <a:pPr algn="just"/>
            <a:r>
              <a:rPr lang="en-US" sz="2000" dirty="0" smtClean="0">
                <a:solidFill>
                  <a:schemeClr val="tx1"/>
                </a:solidFill>
              </a:rPr>
              <a:t>gather as many insights from it.</a:t>
            </a:r>
          </a:p>
          <a:p>
            <a:pPr algn="just"/>
            <a:endParaRPr lang="en-US" sz="2000" dirty="0" smtClean="0">
              <a:solidFill>
                <a:schemeClr val="tx1"/>
              </a:solidFill>
            </a:endParaRPr>
          </a:p>
          <a:p>
            <a:pPr algn="just"/>
            <a:r>
              <a:rPr lang="en-US" sz="2000" dirty="0" smtClean="0">
                <a:solidFill>
                  <a:schemeClr val="tx1"/>
                </a:solidFill>
              </a:rPr>
              <a:t>EDA is all about making sense of data in hand.</a:t>
            </a:r>
          </a:p>
          <a:p>
            <a:endParaRPr lang="en-US" sz="2000" dirty="0">
              <a:solidFill>
                <a:schemeClr val="tx1"/>
              </a:solidFill>
            </a:endParaRPr>
          </a:p>
        </p:txBody>
      </p:sp>
    </p:spTree>
  </p:cSld>
  <p:clrMapOvr>
    <a:masterClrMapping/>
  </p:clrMapOvr>
  <p:transition>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981200" y="209550"/>
            <a:ext cx="4868850" cy="609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smtClean="0">
                <a:solidFill>
                  <a:schemeClr val="tx1"/>
                </a:solidFill>
                <a:latin typeface="Arial" pitchFamily="34" charset="0"/>
                <a:cs typeface="Arial" pitchFamily="34" charset="0"/>
              </a:rPr>
              <a:t>Feature Engineering</a:t>
            </a:r>
            <a:endParaRPr b="1">
              <a:solidFill>
                <a:schemeClr val="tx1"/>
              </a:solidFill>
              <a:latin typeface="Arial" pitchFamily="34" charset="0"/>
              <a:cs typeface="Arial" pitchFamily="34" charset="0"/>
            </a:endParaRPr>
          </a:p>
        </p:txBody>
      </p:sp>
      <p:sp>
        <p:nvSpPr>
          <p:cNvPr id="160" name="Google Shape;160;p21"/>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5" name="TextBox 4"/>
          <p:cNvSpPr txBox="1"/>
          <p:nvPr/>
        </p:nvSpPr>
        <p:spPr>
          <a:xfrm>
            <a:off x="457200" y="1047750"/>
            <a:ext cx="8229600" cy="3785652"/>
          </a:xfrm>
          <a:prstGeom prst="rect">
            <a:avLst/>
          </a:prstGeom>
          <a:noFill/>
        </p:spPr>
        <p:txBody>
          <a:bodyPr wrap="square" rtlCol="0">
            <a:spAutoFit/>
          </a:bodyPr>
          <a:lstStyle/>
          <a:p>
            <a:pPr algn="just"/>
            <a:r>
              <a:rPr lang="en-US" sz="2000" dirty="0" smtClean="0">
                <a:solidFill>
                  <a:schemeClr val="tx1"/>
                </a:solidFill>
              </a:rPr>
              <a:t>All machine learning algorithms use some input data to create outputs. This input data comprise features, which are usually in the form of structured columns. Algorithms require features with some specific characteristics to work properly and so the need for feature engineering arises.</a:t>
            </a:r>
          </a:p>
          <a:p>
            <a:pPr algn="just"/>
            <a:endParaRPr lang="en-US" sz="2000" dirty="0" smtClean="0">
              <a:solidFill>
                <a:schemeClr val="tx1"/>
              </a:solidFill>
            </a:endParaRPr>
          </a:p>
          <a:p>
            <a:pPr algn="just"/>
            <a:r>
              <a:rPr lang="en-US" sz="2000" dirty="0" smtClean="0">
                <a:solidFill>
                  <a:schemeClr val="tx1"/>
                </a:solidFill>
              </a:rPr>
              <a:t>I think feature engineering efforts mainly have two goals:</a:t>
            </a:r>
          </a:p>
          <a:p>
            <a:pPr algn="just">
              <a:buFont typeface="Wingdings" pitchFamily="2" charset="2"/>
              <a:buChar char="Ø"/>
            </a:pPr>
            <a:r>
              <a:rPr lang="en-US" sz="2000" dirty="0" smtClean="0">
                <a:solidFill>
                  <a:schemeClr val="tx1"/>
                </a:solidFill>
              </a:rPr>
              <a:t>Preparing the proper input dataset, compatible with the machine learning algorithm requirements.</a:t>
            </a:r>
          </a:p>
          <a:p>
            <a:pPr marL="457200" indent="-457200" algn="just">
              <a:buFont typeface="Wingdings" pitchFamily="2" charset="2"/>
              <a:buChar char="Ø"/>
            </a:pPr>
            <a:endParaRPr lang="en-US" sz="2000" dirty="0" smtClean="0">
              <a:solidFill>
                <a:schemeClr val="tx1"/>
              </a:solidFill>
            </a:endParaRPr>
          </a:p>
          <a:p>
            <a:pPr algn="just">
              <a:buFont typeface="Wingdings" pitchFamily="2" charset="2"/>
              <a:buChar char="Ø"/>
            </a:pPr>
            <a:r>
              <a:rPr lang="en-US" sz="2000" dirty="0" smtClean="0">
                <a:solidFill>
                  <a:schemeClr val="tx1"/>
                </a:solidFill>
              </a:rPr>
              <a:t>Improving the performance of machine learning models.</a:t>
            </a:r>
          </a:p>
          <a:p>
            <a:endParaRPr lang="en-US" sz="2000" dirty="0"/>
          </a:p>
        </p:txBody>
      </p:sp>
    </p:spTree>
  </p:cSld>
  <p:clrMapOvr>
    <a:masterClrMapping/>
  </p:clrMapOvr>
  <p:transition>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6" name="Google Shape;166;p22"/>
          <p:cNvSpPr txBox="1">
            <a:spLocks noGrp="1"/>
          </p:cNvSpPr>
          <p:nvPr>
            <p:ph type="sldNum" idx="12"/>
          </p:nvPr>
        </p:nvSpPr>
        <p:spPr>
          <a:xfrm>
            <a:off x="8404375" y="4643093"/>
            <a:ext cx="548700" cy="3168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40962" name="AutoShape 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4" name="AutoShape 4"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6" name="AutoShape 6"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68" name="AutoShape 8"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0" name="AutoShape 10"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0972" name="AutoShape 12" descr="blob:https://web.whatsapp.com/de81ac0a-e633-4630-b127-4dfe961d1ab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descr="C:\Users\Unnati Goyal\Downloads\WhatsApp Image 2020-11-20 at 16.31.15.jpeg"/>
          <p:cNvPicPr>
            <a:picLocks noChangeAspect="1" noChangeArrowheads="1"/>
          </p:cNvPicPr>
          <p:nvPr/>
        </p:nvPicPr>
        <p:blipFill>
          <a:blip r:embed="rId3"/>
          <a:srcRect/>
          <a:stretch>
            <a:fillRect/>
          </a:stretch>
        </p:blipFill>
        <p:spPr bwMode="auto">
          <a:xfrm>
            <a:off x="762000" y="971550"/>
            <a:ext cx="7620000" cy="3991428"/>
          </a:xfrm>
          <a:prstGeom prst="rect">
            <a:avLst/>
          </a:prstGeom>
          <a:noFill/>
        </p:spPr>
      </p:pic>
      <p:sp>
        <p:nvSpPr>
          <p:cNvPr id="11" name="Rectangle 10"/>
          <p:cNvSpPr/>
          <p:nvPr/>
        </p:nvSpPr>
        <p:spPr>
          <a:xfrm>
            <a:off x="1143000" y="285750"/>
            <a:ext cx="6947736" cy="584775"/>
          </a:xfrm>
          <a:prstGeom prst="rect">
            <a:avLst/>
          </a:prstGeom>
          <a:noFill/>
        </p:spPr>
        <p:txBody>
          <a:bodyPr wrap="none" lIns="91440" tIns="45720" rIns="91440" bIns="45720">
            <a:spAutoFit/>
          </a:bodyPr>
          <a:lstStyle/>
          <a:p>
            <a:pPr algn="ctr"/>
            <a:r>
              <a:rPr lang="en-US" sz="3200" b="1" cap="none" spc="0" dirty="0" smtClean="0">
                <a:ln w="18415" cmpd="sng">
                  <a:solidFill>
                    <a:srgbClr val="FFFFFF"/>
                  </a:solidFill>
                  <a:prstDash val="solid"/>
                </a:ln>
                <a:solidFill>
                  <a:srgbClr val="FFFFFF"/>
                </a:solidFill>
              </a:rPr>
              <a:t>Strip-plot between Name and Price</a:t>
            </a:r>
            <a:endParaRPr lang="en-US" sz="3200" b="1" cap="none" spc="0" dirty="0">
              <a:ln w="18415" cmpd="sng">
                <a:solidFill>
                  <a:srgbClr val="FFFFFF"/>
                </a:solidFill>
                <a:prstDash val="solid"/>
              </a:ln>
              <a:solidFill>
                <a:srgbClr val="FFFFFF"/>
              </a:solidFill>
            </a:endParaRPr>
          </a:p>
        </p:txBody>
      </p:sp>
    </p:spTree>
  </p:cSld>
  <p:clrMapOvr>
    <a:masterClrMapping/>
  </p:clrMapOvr>
  <p:transition>
    <p:pull/>
  </p:transition>
  <p:timing>
    <p:tnLst>
      <p:par>
        <p:cTn id="1" dur="indefinite" restart="never" nodeType="tmRoot"/>
      </p:par>
    </p:tnLst>
  </p:timing>
</p:sld>
</file>

<file path=ppt/theme/theme1.xml><?xml version="1.0" encoding="utf-8"?>
<a:theme xmlns:a="http://schemas.openxmlformats.org/drawingml/2006/main" name="Flavius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TotalTime>
  <Words>684</Words>
  <PresentationFormat>On-screen Show (16:9)</PresentationFormat>
  <Paragraphs>131</Paragraphs>
  <Slides>22</Slides>
  <Notes>18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Flavius template</vt:lpstr>
      <vt:lpstr>Uber Data Analysis</vt:lpstr>
      <vt:lpstr>PRESENTED BY :  UNNATI GOYAL (181500768)  SAUMYA GUPTA (181500632)  NANDINEE GUPTA (181500414)  ROSHNI RAWAT (181500594) </vt:lpstr>
      <vt:lpstr>Slide 3</vt:lpstr>
      <vt:lpstr>Slide 4</vt:lpstr>
      <vt:lpstr>Data Set:</vt:lpstr>
      <vt:lpstr>Slide 6</vt:lpstr>
      <vt:lpstr>Exploratory Data Analysis</vt:lpstr>
      <vt:lpstr>Feature Engineering</vt:lpstr>
      <vt:lpstr>Slide 9</vt:lpstr>
      <vt:lpstr>Slide 10</vt:lpstr>
      <vt:lpstr>Slide 11</vt:lpstr>
      <vt:lpstr>Feature Selection</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dc:title>
  <dc:creator>abc1</dc:creator>
  <cp:lastModifiedBy>Unnati Goyal</cp:lastModifiedBy>
  <cp:revision>91</cp:revision>
  <dcterms:modified xsi:type="dcterms:W3CDTF">2020-12-12T13:07:56Z</dcterms:modified>
</cp:coreProperties>
</file>