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38"/>
  </p:notesMasterIdLst>
  <p:sldIdLst>
    <p:sldId id="649" r:id="rId2"/>
    <p:sldId id="650" r:id="rId3"/>
    <p:sldId id="651" r:id="rId4"/>
    <p:sldId id="652" r:id="rId5"/>
    <p:sldId id="653" r:id="rId6"/>
    <p:sldId id="654" r:id="rId7"/>
    <p:sldId id="655" r:id="rId8"/>
    <p:sldId id="656" r:id="rId9"/>
    <p:sldId id="657" r:id="rId10"/>
    <p:sldId id="658" r:id="rId11"/>
    <p:sldId id="659" r:id="rId12"/>
    <p:sldId id="660" r:id="rId13"/>
    <p:sldId id="678" r:id="rId14"/>
    <p:sldId id="600" r:id="rId15"/>
    <p:sldId id="601" r:id="rId16"/>
    <p:sldId id="679" r:id="rId17"/>
    <p:sldId id="680" r:id="rId18"/>
    <p:sldId id="661" r:id="rId19"/>
    <p:sldId id="665" r:id="rId20"/>
    <p:sldId id="670" r:id="rId21"/>
    <p:sldId id="674" r:id="rId22"/>
    <p:sldId id="681" r:id="rId23"/>
    <p:sldId id="682" r:id="rId24"/>
    <p:sldId id="662" r:id="rId25"/>
    <p:sldId id="683" r:id="rId26"/>
    <p:sldId id="663" r:id="rId27"/>
    <p:sldId id="664" r:id="rId28"/>
    <p:sldId id="675" r:id="rId29"/>
    <p:sldId id="671" r:id="rId30"/>
    <p:sldId id="673" r:id="rId31"/>
    <p:sldId id="672" r:id="rId32"/>
    <p:sldId id="676" r:id="rId33"/>
    <p:sldId id="677" r:id="rId34"/>
    <p:sldId id="668" r:id="rId35"/>
    <p:sldId id="669" r:id="rId36"/>
    <p:sldId id="66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BEEF4"/>
    <a:srgbClr val="00B0F0"/>
    <a:srgbClr val="FFFFFF"/>
    <a:srgbClr val="616161"/>
    <a:srgbClr val="C6D9F1"/>
    <a:srgbClr val="D7E4BD"/>
    <a:srgbClr val="5D5D5D"/>
    <a:srgbClr val="E5E5E5"/>
    <a:srgbClr val="FF0000"/>
    <a:srgbClr val="006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5" autoAdjust="0"/>
    <p:restoredTop sz="95778" autoAdjust="0"/>
  </p:normalViewPr>
  <p:slideViewPr>
    <p:cSldViewPr>
      <p:cViewPr varScale="1">
        <p:scale>
          <a:sx n="78" d="100"/>
          <a:sy n="78" d="100"/>
        </p:scale>
        <p:origin x="18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7BBF0-95DB-485B-8F44-219DC193D725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49B44-D953-4C15-A5A6-64A7BF99D1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31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47A2-B1AE-4B49-86D0-95E4AF5C0332}" type="datetime1">
              <a:rPr lang="en-US" smtClean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8229600" cy="4983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07BC-101A-41B9-9D02-AA9CC044FBEA}" type="datetime1">
              <a:rPr lang="en-US" smtClean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7AB0-2CB6-485B-8F59-A703156756D7}" type="datetime1">
              <a:rPr lang="en-US" smtClean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F78F-1507-45CF-AF0E-7031D4A0A840}" type="datetime1">
              <a:rPr lang="en-US" smtClean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E6DE-2C6C-4DE7-9B70-2F953F71D94E}" type="datetime1">
              <a:rPr lang="en-US" smtClean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76F2-C365-486F-BD88-A8BB0E60F8F5}" type="datetime1">
              <a:rPr lang="en-US" smtClean="0"/>
              <a:pPr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903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890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EBE4-9256-4B87-9519-74F101175542}" type="datetime1">
              <a:rPr lang="en-US" smtClean="0"/>
              <a:pPr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639A4-2BB0-4495-A692-6708B06A12E2}" type="datetime1">
              <a:rPr lang="en-US" smtClean="0"/>
              <a:pPr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4C9C-56CF-4548-B46E-188A08787E2D}" type="datetime1">
              <a:rPr lang="en-US" smtClean="0"/>
              <a:pPr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4D78-0834-4499-ABF2-1E3C4B35D3D0}" type="datetime1">
              <a:rPr lang="en-US" smtClean="0"/>
              <a:pPr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A1C5-53AE-43D7-B59C-D412358FE8BD}" type="datetime1">
              <a:rPr lang="en-US" smtClean="0"/>
              <a:pPr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CE6C3-2677-4A81-822A-EFD281C79F6F}" type="datetime1">
              <a:rPr lang="en-US" smtClean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eriNum/pardotprod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6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6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Parallel Dot Product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09028" y="5397049"/>
            <a:ext cx="18810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Princeton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University</a:t>
            </a:r>
          </a:p>
        </p:txBody>
      </p:sp>
      <p:pic>
        <p:nvPicPr>
          <p:cNvPr id="6" name="Picture 7" descr="shiel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435" y="5260631"/>
            <a:ext cx="1035996" cy="936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77333" y="5934842"/>
            <a:ext cx="347556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August 2022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90500" y="4755144"/>
            <a:ext cx="396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2800" b="1" kern="0" dirty="0">
                <a:solidFill>
                  <a:sysClr val="windowText" lastClr="000000"/>
                </a:solidFill>
              </a:rPr>
              <a:t>Andrew W. Appel</a:t>
            </a:r>
            <a:endParaRPr lang="en-US" sz="2000" b="1" kern="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 descr="@VeriNum">
            <a:extLst>
              <a:ext uri="{FF2B5EF4-FFF2-40B4-BE49-F238E27FC236}">
                <a16:creationId xmlns:a16="http://schemas.microsoft.com/office/drawing/2014/main" id="{31E5841B-5C6B-E2CE-CF85-9C55B0F16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31355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511435-286F-6B41-7318-AB525F892993}"/>
              </a:ext>
            </a:extLst>
          </p:cNvPr>
          <p:cNvSpPr txBox="1"/>
          <p:nvPr/>
        </p:nvSpPr>
        <p:spPr>
          <a:xfrm>
            <a:off x="2399074" y="35901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https://github.com/VeriNum/pardotprod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96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initialize_task</a:t>
            </a:r>
            <a:r>
              <a:rPr lang="en-US" dirty="0"/>
              <a:t> ( 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4C058-BE32-2C44-1B20-AE0D1D1152D1}"/>
              </a:ext>
            </a:extLst>
          </p:cNvPr>
          <p:cNvSpPr/>
          <p:nvPr/>
        </p:nvSpPr>
        <p:spPr>
          <a:xfrm>
            <a:off x="685800" y="1217914"/>
            <a:ext cx="7467600" cy="6397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 task *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(unsigned T);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t,  void (*f)(void *), void *closure);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T);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755A463-F487-947D-92AE-29B350B46F26}"/>
              </a:ext>
            </a:extLst>
          </p:cNvPr>
          <p:cNvCxnSpPr>
            <a:cxnSpLocks/>
          </p:cNvCxnSpPr>
          <p:nvPr/>
        </p:nvCxnSpPr>
        <p:spPr>
          <a:xfrm>
            <a:off x="5053263" y="1655545"/>
            <a:ext cx="63683" cy="32565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D730F38-9A76-7AE5-EE78-B1775D1553FB}"/>
              </a:ext>
            </a:extLst>
          </p:cNvPr>
          <p:cNvGrpSpPr/>
          <p:nvPr/>
        </p:nvGrpSpPr>
        <p:grpSpPr>
          <a:xfrm>
            <a:off x="3488466" y="2308860"/>
            <a:ext cx="838200" cy="609600"/>
            <a:chOff x="5715000" y="2940378"/>
            <a:chExt cx="838200" cy="60960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C191DA6-F0FC-6A07-D735-60926EC163D5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D82D4B7-CC97-F72C-0F17-0ABE0F13D89D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16F3F8B-9ED7-7CE5-0F89-2877EE67FD9A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ECBD370-4D52-2610-5145-DEA2F59D7A20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168F8F2-E439-487A-FA26-EFED899C270B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E1A3A61-F42E-A620-6768-3A4A01002DFA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A2086F7-D199-3322-5FDD-FCC8924F699B}"/>
              </a:ext>
            </a:extLst>
          </p:cNvPr>
          <p:cNvGrpSpPr/>
          <p:nvPr/>
        </p:nvGrpSpPr>
        <p:grpSpPr>
          <a:xfrm>
            <a:off x="3488466" y="2914129"/>
            <a:ext cx="838200" cy="609600"/>
            <a:chOff x="5715000" y="2940378"/>
            <a:chExt cx="838200" cy="609600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09B9A3E-1346-2F10-9683-0881F1BCEBE8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282ABFC-46A4-62FF-000B-8BBA465D102B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D7E254E-F8AB-A726-5114-FCF48B97161E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D83C699-2B08-CEB8-BBF1-1E47249DAF6A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BDEA1887-5FEA-6F60-26B9-22AB4D17459F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EC91CC5-32DC-6552-3E73-9F0AF05E23BD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2E81F4C-2909-1835-63FB-E86E614D7FDC}"/>
              </a:ext>
            </a:extLst>
          </p:cNvPr>
          <p:cNvGrpSpPr/>
          <p:nvPr/>
        </p:nvGrpSpPr>
        <p:grpSpPr>
          <a:xfrm>
            <a:off x="3488466" y="3518375"/>
            <a:ext cx="838200" cy="609600"/>
            <a:chOff x="5715000" y="2940378"/>
            <a:chExt cx="838200" cy="60960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70C8079-261F-304C-0733-DD6F9DFB795A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DF7542B-3FA6-3308-899C-B52C1E206607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C55B335-6C2F-EF17-77C2-112BCB941F52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929C35D-3AA7-68C0-ABBB-F7720745DC86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56BCAC0-1300-9739-BFE3-455433FA5626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84E38F1-9273-B908-41EC-3FCB6C7C46F0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3BF5510-67DC-08E0-317F-D97564A68C6B}"/>
              </a:ext>
            </a:extLst>
          </p:cNvPr>
          <p:cNvGrpSpPr/>
          <p:nvPr/>
        </p:nvGrpSpPr>
        <p:grpSpPr>
          <a:xfrm>
            <a:off x="3488466" y="4118242"/>
            <a:ext cx="838200" cy="609600"/>
            <a:chOff x="5715000" y="2940378"/>
            <a:chExt cx="838200" cy="609600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51A1F41-356A-CFD5-612C-AA57799F2E1A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1FF68D55-C7A2-29C8-7200-311D37A6A16A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EB512168-C248-0E65-B58C-97FEA3C28F43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A6D2361-6FF8-9363-D750-B7EA03815D22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E118627-724C-1EBC-2FD0-13E9A4E682EF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E7F6130-CE24-395A-6CD2-FE5D199DD5F4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E8F4D15-E740-ABD1-CBFB-7C5C3A0C15CF}"/>
              </a:ext>
            </a:extLst>
          </p:cNvPr>
          <p:cNvCxnSpPr/>
          <p:nvPr/>
        </p:nvCxnSpPr>
        <p:spPr>
          <a:xfrm>
            <a:off x="2209800" y="2382070"/>
            <a:ext cx="1278666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200FB80-065D-C801-F3DE-D8012B3BD2FA}"/>
              </a:ext>
            </a:extLst>
          </p:cNvPr>
          <p:cNvSpPr txBox="1"/>
          <p:nvPr/>
        </p:nvSpPr>
        <p:spPr>
          <a:xfrm>
            <a:off x="1466111" y="2180004"/>
            <a:ext cx="69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tasks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2B06DC2-FEF6-7654-7EE5-84476653AE94}"/>
              </a:ext>
            </a:extLst>
          </p:cNvPr>
          <p:cNvGrpSpPr/>
          <p:nvPr/>
        </p:nvGrpSpPr>
        <p:grpSpPr>
          <a:xfrm>
            <a:off x="5334000" y="3006290"/>
            <a:ext cx="2133600" cy="1641909"/>
            <a:chOff x="5715000" y="2940378"/>
            <a:chExt cx="838200" cy="609600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2989954-EDF1-B062-CF3F-F726818D3554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D0EFBF68-B64E-4AF7-E27D-5B8AC36856E9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3600" spc="-150" dirty="0">
                    <a:solidFill>
                      <a:schemeClr val="tx1"/>
                    </a:solidFill>
                  </a:rPr>
                  <a:t>go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0DDC8BF-9EBE-873F-C50B-83F9FACBACB1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600" spc="-150" dirty="0">
                    <a:solidFill>
                      <a:prstClr val="black"/>
                    </a:solidFill>
                    <a:latin typeface="Cambria Math"/>
                  </a:rPr>
                  <a:t>f</a:t>
                </a: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2B5DCF82-7225-C0E9-9AAA-164CC1CC54D6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/>
                    <a:ea typeface="+mn-ea"/>
                    <a:cs typeface="+mn-cs"/>
                  </a:rPr>
                  <a:t>done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76DE891C-5FDB-8362-CA74-3E6B576A1F9E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71833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3200" spc="-300" dirty="0">
                    <a:solidFill>
                      <a:prstClr val="black"/>
                    </a:solidFill>
                    <a:latin typeface="Cambria Math"/>
                  </a:rPr>
                  <a:t>closure</a:t>
                </a:r>
                <a:endParaRPr lang="en-US" sz="800" spc="-3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A7E73B4-ECBE-822D-FEBC-B6A98F4A99D6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5009A09-28E2-4077-6B0A-5E72C332C90F}"/>
              </a:ext>
            </a:extLst>
          </p:cNvPr>
          <p:cNvCxnSpPr/>
          <p:nvPr/>
        </p:nvCxnSpPr>
        <p:spPr>
          <a:xfrm flipV="1">
            <a:off x="4326666" y="3019631"/>
            <a:ext cx="1007334" cy="498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022E964-441A-11A3-7452-8D0CB25A1B91}"/>
              </a:ext>
            </a:extLst>
          </p:cNvPr>
          <p:cNvCxnSpPr/>
          <p:nvPr/>
        </p:nvCxnSpPr>
        <p:spPr>
          <a:xfrm>
            <a:off x="4326666" y="4118242"/>
            <a:ext cx="1066800" cy="528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C593191F-D482-7A91-98D4-4A0C81175D5C}"/>
              </a:ext>
            </a:extLst>
          </p:cNvPr>
          <p:cNvSpPr/>
          <p:nvPr/>
        </p:nvSpPr>
        <p:spPr>
          <a:xfrm>
            <a:off x="481862" y="4846982"/>
            <a:ext cx="4335474" cy="17155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unsigned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void (*f)(void *),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void *closure) {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tasks[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].f=f;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tasks[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].closure=closure;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BE36DC47-4D8D-D0BF-A02C-D2D2F0B9DBAD}"/>
              </a:ext>
            </a:extLst>
          </p:cNvPr>
          <p:cNvSpPr/>
          <p:nvPr/>
        </p:nvSpPr>
        <p:spPr>
          <a:xfrm rot="16200000">
            <a:off x="2400678" y="3849760"/>
            <a:ext cx="2001816" cy="1578835"/>
          </a:xfrm>
          <a:prstGeom prst="arc">
            <a:avLst/>
          </a:prstGeom>
          <a:ln w="1905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82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do_tasks</a:t>
            </a:r>
            <a:r>
              <a:rPr lang="en-US" dirty="0"/>
              <a:t> ( 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4C058-BE32-2C44-1B20-AE0D1D1152D1}"/>
              </a:ext>
            </a:extLst>
          </p:cNvPr>
          <p:cNvSpPr/>
          <p:nvPr/>
        </p:nvSpPr>
        <p:spPr>
          <a:xfrm>
            <a:off x="685800" y="1217914"/>
            <a:ext cx="7467600" cy="6397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 task *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(unsigned T);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t,  void (*f)(void *), void *closure);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T);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755A463-F487-947D-92AE-29B350B46F26}"/>
              </a:ext>
            </a:extLst>
          </p:cNvPr>
          <p:cNvCxnSpPr>
            <a:cxnSpLocks/>
          </p:cNvCxnSpPr>
          <p:nvPr/>
        </p:nvCxnSpPr>
        <p:spPr>
          <a:xfrm>
            <a:off x="5053263" y="1655545"/>
            <a:ext cx="63683" cy="32565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D730F38-9A76-7AE5-EE78-B1775D1553FB}"/>
              </a:ext>
            </a:extLst>
          </p:cNvPr>
          <p:cNvGrpSpPr/>
          <p:nvPr/>
        </p:nvGrpSpPr>
        <p:grpSpPr>
          <a:xfrm>
            <a:off x="3488466" y="2308860"/>
            <a:ext cx="838200" cy="609600"/>
            <a:chOff x="5715000" y="2940378"/>
            <a:chExt cx="838200" cy="60960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C191DA6-F0FC-6A07-D735-60926EC163D5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D82D4B7-CC97-F72C-0F17-0ABE0F13D89D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16F3F8B-9ED7-7CE5-0F89-2877EE67FD9A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ECBD370-4D52-2610-5145-DEA2F59D7A20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168F8F2-E439-487A-FA26-EFED899C270B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E1A3A61-F42E-A620-6768-3A4A01002DFA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A2086F7-D199-3322-5FDD-FCC8924F699B}"/>
              </a:ext>
            </a:extLst>
          </p:cNvPr>
          <p:cNvGrpSpPr/>
          <p:nvPr/>
        </p:nvGrpSpPr>
        <p:grpSpPr>
          <a:xfrm>
            <a:off x="3488466" y="2914129"/>
            <a:ext cx="838200" cy="609600"/>
            <a:chOff x="5715000" y="2940378"/>
            <a:chExt cx="838200" cy="609600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09B9A3E-1346-2F10-9683-0881F1BCEBE8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282ABFC-46A4-62FF-000B-8BBA465D102B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D7E254E-F8AB-A726-5114-FCF48B97161E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D83C699-2B08-CEB8-BBF1-1E47249DAF6A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BDEA1887-5FEA-6F60-26B9-22AB4D17459F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EC91CC5-32DC-6552-3E73-9F0AF05E23BD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2E81F4C-2909-1835-63FB-E86E614D7FDC}"/>
              </a:ext>
            </a:extLst>
          </p:cNvPr>
          <p:cNvGrpSpPr/>
          <p:nvPr/>
        </p:nvGrpSpPr>
        <p:grpSpPr>
          <a:xfrm>
            <a:off x="3488466" y="3518375"/>
            <a:ext cx="838200" cy="609600"/>
            <a:chOff x="5715000" y="2940378"/>
            <a:chExt cx="838200" cy="60960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70C8079-261F-304C-0733-DD6F9DFB795A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DF7542B-3FA6-3308-899C-B52C1E206607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C55B335-6C2F-EF17-77C2-112BCB941F52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929C35D-3AA7-68C0-ABBB-F7720745DC86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56BCAC0-1300-9739-BFE3-455433FA5626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84E38F1-9273-B908-41EC-3FCB6C7C46F0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3BF5510-67DC-08E0-317F-D97564A68C6B}"/>
              </a:ext>
            </a:extLst>
          </p:cNvPr>
          <p:cNvGrpSpPr/>
          <p:nvPr/>
        </p:nvGrpSpPr>
        <p:grpSpPr>
          <a:xfrm>
            <a:off x="3488466" y="4118242"/>
            <a:ext cx="838200" cy="609600"/>
            <a:chOff x="5715000" y="2940378"/>
            <a:chExt cx="838200" cy="609600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51A1F41-356A-CFD5-612C-AA57799F2E1A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1FF68D55-C7A2-29C8-7200-311D37A6A16A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EB512168-C248-0E65-B58C-97FEA3C28F43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A6D2361-6FF8-9363-D750-B7EA03815D22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E118627-724C-1EBC-2FD0-13E9A4E682EF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E7F6130-CE24-395A-6CD2-FE5D199DD5F4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E8F4D15-E740-ABD1-CBFB-7C5C3A0C15CF}"/>
              </a:ext>
            </a:extLst>
          </p:cNvPr>
          <p:cNvCxnSpPr/>
          <p:nvPr/>
        </p:nvCxnSpPr>
        <p:spPr>
          <a:xfrm>
            <a:off x="2209800" y="2382070"/>
            <a:ext cx="1278666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200FB80-065D-C801-F3DE-D8012B3BD2FA}"/>
              </a:ext>
            </a:extLst>
          </p:cNvPr>
          <p:cNvSpPr txBox="1"/>
          <p:nvPr/>
        </p:nvSpPr>
        <p:spPr>
          <a:xfrm>
            <a:off x="1466111" y="2180004"/>
            <a:ext cx="69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tasks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2B06DC2-FEF6-7654-7EE5-84476653AE94}"/>
              </a:ext>
            </a:extLst>
          </p:cNvPr>
          <p:cNvGrpSpPr/>
          <p:nvPr/>
        </p:nvGrpSpPr>
        <p:grpSpPr>
          <a:xfrm>
            <a:off x="5334000" y="3006290"/>
            <a:ext cx="2133600" cy="1641909"/>
            <a:chOff x="5715000" y="2940378"/>
            <a:chExt cx="838200" cy="609600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2989954-EDF1-B062-CF3F-F726818D3554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D0EFBF68-B64E-4AF7-E27D-5B8AC36856E9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3600" spc="-150" dirty="0">
                    <a:solidFill>
                      <a:schemeClr val="tx1"/>
                    </a:solidFill>
                  </a:rPr>
                  <a:t>go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0DDC8BF-9EBE-873F-C50B-83F9FACBACB1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600" spc="-150" dirty="0">
                    <a:solidFill>
                      <a:prstClr val="black"/>
                    </a:solidFill>
                    <a:latin typeface="Cambria Math"/>
                  </a:rPr>
                  <a:t>f</a:t>
                </a: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2B5DCF82-7225-C0E9-9AAA-164CC1CC54D6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/>
                    <a:ea typeface="+mn-ea"/>
                    <a:cs typeface="+mn-cs"/>
                  </a:rPr>
                  <a:t>done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76DE891C-5FDB-8362-CA74-3E6B576A1F9E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71833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3200" spc="-300" dirty="0">
                    <a:solidFill>
                      <a:prstClr val="black"/>
                    </a:solidFill>
                    <a:latin typeface="Cambria Math"/>
                  </a:rPr>
                  <a:t>closure</a:t>
                </a:r>
                <a:endParaRPr lang="en-US" sz="800" spc="-3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A7E73B4-ECBE-822D-FEBC-B6A98F4A99D6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5009A09-28E2-4077-6B0A-5E72C332C90F}"/>
              </a:ext>
            </a:extLst>
          </p:cNvPr>
          <p:cNvCxnSpPr/>
          <p:nvPr/>
        </p:nvCxnSpPr>
        <p:spPr>
          <a:xfrm flipV="1">
            <a:off x="4326666" y="3019631"/>
            <a:ext cx="1007334" cy="498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022E964-441A-11A3-7452-8D0CB25A1B91}"/>
              </a:ext>
            </a:extLst>
          </p:cNvPr>
          <p:cNvCxnSpPr/>
          <p:nvPr/>
        </p:nvCxnSpPr>
        <p:spPr>
          <a:xfrm>
            <a:off x="4326666" y="4118242"/>
            <a:ext cx="1066800" cy="528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C593191F-D482-7A91-98D4-4A0C81175D5C}"/>
              </a:ext>
            </a:extLst>
          </p:cNvPr>
          <p:cNvSpPr/>
          <p:nvPr/>
        </p:nvSpPr>
        <p:spPr>
          <a:xfrm>
            <a:off x="481862" y="4846982"/>
            <a:ext cx="4335474" cy="17155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(struct task *tasks, unsigned T) {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(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=1;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&lt;T;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release (tasks[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].go);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tasks[0].f(tasks[0].closure);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for (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=1;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&lt;T;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acquire (tasks[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].done);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4803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That’s the entire </a:t>
            </a:r>
            <a:r>
              <a:rPr lang="en-US" dirty="0" err="1"/>
              <a:t>parsplit.c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4C058-BE32-2C44-1B20-AE0D1D1152D1}"/>
              </a:ext>
            </a:extLst>
          </p:cNvPr>
          <p:cNvSpPr/>
          <p:nvPr/>
        </p:nvSpPr>
        <p:spPr>
          <a:xfrm>
            <a:off x="762000" y="3219341"/>
            <a:ext cx="7467600" cy="6397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 task *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(unsigned T);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t,  void (*f)(void *), void *closure);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F68B74B-ED67-4D0C-01F1-F381105E0EF7}"/>
              </a:ext>
            </a:extLst>
          </p:cNvPr>
          <p:cNvSpPr/>
          <p:nvPr/>
        </p:nvSpPr>
        <p:spPr>
          <a:xfrm>
            <a:off x="152400" y="4592491"/>
            <a:ext cx="2870938" cy="20866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 task *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(unsigned T) {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tasks = malloc(T *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sizeof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(…));</a:t>
            </a:r>
          </a:p>
          <a:p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for (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=1; 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&lt;T; 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 {</a:t>
            </a:r>
          </a:p>
          <a:p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struct task *t = 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tasks+i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; </a:t>
            </a:r>
          </a:p>
          <a:p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t-&gt;go = 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makelock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</a:t>
            </a:r>
          </a:p>
          <a:p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t-&gt;done = 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makelock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</a:t>
            </a:r>
          </a:p>
          <a:p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spawn(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thread_worker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t);</a:t>
            </a:r>
          </a:p>
          <a:p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}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return tasks;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E2D567-799C-513E-AA64-CCF0E1AF0209}"/>
              </a:ext>
            </a:extLst>
          </p:cNvPr>
          <p:cNvSpPr/>
          <p:nvPr/>
        </p:nvSpPr>
        <p:spPr>
          <a:xfrm>
            <a:off x="2438400" y="4027525"/>
            <a:ext cx="2870938" cy="20866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thread_worker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(void *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arg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{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struct task *t = (struct task *)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arg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while (1)   {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acquire(t-&gt;go);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t-&gt;f(t-&gt;closure);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release(t-&gt;done);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}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C4628F-365D-2C60-7985-59C1354046CB}"/>
              </a:ext>
            </a:extLst>
          </p:cNvPr>
          <p:cNvSpPr/>
          <p:nvPr/>
        </p:nvSpPr>
        <p:spPr>
          <a:xfrm>
            <a:off x="5410200" y="4027525"/>
            <a:ext cx="3581400" cy="1026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unsigned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void (*f)(void *), void *closure) {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tasks[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].f=f;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tasks[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].closure=closure;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89A5F7A-A5D2-1B0D-EBD5-7CA10C5D2F27}"/>
              </a:ext>
            </a:extLst>
          </p:cNvPr>
          <p:cNvSpPr/>
          <p:nvPr/>
        </p:nvSpPr>
        <p:spPr>
          <a:xfrm>
            <a:off x="4622431" y="5053725"/>
            <a:ext cx="3861538" cy="17155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(struct task *tasks, unsigned T) {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(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=1;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&lt;T;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release (tasks[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].go);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tasks[0].f(tasks[0].closure);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for (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=1;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&lt;T;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acquire (tasks[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].done);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1738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A074-DF67-BAA3-7A05-E8BDDEFC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prove 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9F93A-0CF8-C7FB-4ABD-14C93E5436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302D3-F52E-B66C-674E-E4C8EC74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9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Separation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190" y="2870588"/>
            <a:ext cx="4204010" cy="8028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{Pre}  command  {Post}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96069" y="1687358"/>
            <a:ext cx="1454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state</a:t>
            </a:r>
          </a:p>
          <a:p>
            <a:r>
              <a:rPr lang="en-US" dirty="0">
                <a:solidFill>
                  <a:srgbClr val="FF0000"/>
                </a:solidFill>
              </a:rPr>
              <a:t>satisfies the</a:t>
            </a:r>
          </a:p>
          <a:p>
            <a:r>
              <a:rPr lang="en-US" dirty="0">
                <a:solidFill>
                  <a:srgbClr val="FF0000"/>
                </a:solidFill>
              </a:rPr>
              <a:t>precondition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1" y="1687358"/>
            <a:ext cx="1417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then it’s safe</a:t>
            </a:r>
          </a:p>
          <a:p>
            <a:r>
              <a:rPr lang="en-US" dirty="0">
                <a:solidFill>
                  <a:srgbClr val="FF0000"/>
                </a:solidFill>
              </a:rPr>
              <a:t>to run the </a:t>
            </a:r>
          </a:p>
          <a:p>
            <a:r>
              <a:rPr lang="en-US" dirty="0">
                <a:solidFill>
                  <a:srgbClr val="FF0000"/>
                </a:solidFill>
              </a:rPr>
              <a:t>command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49387" y="1687358"/>
            <a:ext cx="1915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and the state</a:t>
            </a:r>
          </a:p>
          <a:p>
            <a:r>
              <a:rPr lang="en-US" dirty="0">
                <a:solidFill>
                  <a:srgbClr val="FF0000"/>
                </a:solidFill>
              </a:rPr>
              <a:t>after will satisfy</a:t>
            </a:r>
          </a:p>
          <a:p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dirty="0" err="1">
                <a:solidFill>
                  <a:srgbClr val="FF0000"/>
                </a:solidFill>
              </a:rPr>
              <a:t>postcondition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49193" y="3576537"/>
            <a:ext cx="7954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P∗Q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575932" y="3411866"/>
            <a:ext cx="55756" cy="261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66586" y="3411866"/>
            <a:ext cx="30565" cy="261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84900" y="3514981"/>
            <a:ext cx="1346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separating</a:t>
            </a:r>
          </a:p>
          <a:p>
            <a:r>
              <a:rPr lang="en-US" dirty="0">
                <a:solidFill>
                  <a:srgbClr val="FF0000"/>
                </a:solidFill>
              </a:rPr>
              <a:t>conjunction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18732" y="3576537"/>
            <a:ext cx="888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P′∗Q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5475249" y="3411866"/>
            <a:ext cx="55756" cy="261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65903" y="3411866"/>
            <a:ext cx="30565" cy="261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56552" y="3990859"/>
            <a:ext cx="8612596" cy="2450689"/>
            <a:chOff x="256552" y="3990859"/>
            <a:chExt cx="8612596" cy="2450689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133349" y="5359525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514349" y="5359525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>
              <a:off x="599949" y="5584622"/>
              <a:ext cx="53340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Rectangle 21"/>
            <p:cNvSpPr/>
            <p:nvPr/>
          </p:nvSpPr>
          <p:spPr>
            <a:xfrm>
              <a:off x="354336" y="4538457"/>
              <a:ext cx="34948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{ x↦(1,y) ∗ y↦(2,z) } 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2062046" y="3990859"/>
              <a:ext cx="754882" cy="6318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256552" y="5288415"/>
              <a:ext cx="35779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</a:rPr>
                <a:t>x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328746" y="5359525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709746" y="5359525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z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 bwMode="auto">
            <a:xfrm>
              <a:off x="1795346" y="5584622"/>
              <a:ext cx="53340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" name="Straight Arrow Connector 33"/>
            <p:cNvCxnSpPr/>
            <p:nvPr/>
          </p:nvCxnSpPr>
          <p:spPr bwMode="auto">
            <a:xfrm flipV="1">
              <a:off x="2015997" y="5740525"/>
              <a:ext cx="280752" cy="47401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Rectangle 34"/>
            <p:cNvSpPr/>
            <p:nvPr/>
          </p:nvSpPr>
          <p:spPr>
            <a:xfrm>
              <a:off x="1672600" y="5918328"/>
              <a:ext cx="36580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</a:rPr>
                <a:t>y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164109" y="5359525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6545109" y="5359525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5630709" y="5584622"/>
              <a:ext cx="53340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2" name="Rectangle 41"/>
            <p:cNvSpPr/>
            <p:nvPr/>
          </p:nvSpPr>
          <p:spPr>
            <a:xfrm>
              <a:off x="5452828" y="4512713"/>
              <a:ext cx="34163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{ x↦(3,y) ∗ y↦(2,z) }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287312" y="5288415"/>
              <a:ext cx="35779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</a:rPr>
                <a:t>x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7359506" y="5359525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7740506" y="5359525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z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6826106" y="5584622"/>
              <a:ext cx="53340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8" name="Straight Arrow Connector 47"/>
            <p:cNvCxnSpPr/>
            <p:nvPr/>
          </p:nvCxnSpPr>
          <p:spPr bwMode="auto">
            <a:xfrm flipV="1">
              <a:off x="7046757" y="5740525"/>
              <a:ext cx="280752" cy="47401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9" name="Rectangle 48"/>
            <p:cNvSpPr/>
            <p:nvPr/>
          </p:nvSpPr>
          <p:spPr>
            <a:xfrm>
              <a:off x="6703360" y="5918328"/>
              <a:ext cx="36580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</a:rPr>
                <a:t>y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04015" y="4589159"/>
              <a:ext cx="14542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x.data</a:t>
              </a:r>
              <a:r>
                <a:rPr lang="en-US" sz="2400" dirty="0"/>
                <a:t>=3;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404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469322" y="1860577"/>
            <a:ext cx="2495826" cy="84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F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Heaplets</a:t>
            </a:r>
            <a:r>
              <a:rPr lang="en-US" dirty="0"/>
              <a:t> in Separation Logic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18" name="Group 8"/>
          <p:cNvGrpSpPr/>
          <p:nvPr/>
        </p:nvGrpSpPr>
        <p:grpSpPr>
          <a:xfrm>
            <a:off x="2739124" y="2092218"/>
            <a:ext cx="762000" cy="381000"/>
            <a:chOff x="1066800" y="2057400"/>
            <a:chExt cx="762000" cy="381000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066800" y="2057400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447800" y="2057400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cxnSp>
        <p:nvCxnSpPr>
          <p:cNvPr id="21" name="Straight Arrow Connector 20"/>
          <p:cNvCxnSpPr>
            <a:endCxn id="19" idx="2"/>
          </p:cNvCxnSpPr>
          <p:nvPr/>
        </p:nvCxnSpPr>
        <p:spPr bwMode="auto">
          <a:xfrm flipV="1">
            <a:off x="2617295" y="2473218"/>
            <a:ext cx="312329" cy="439413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Rectangle 21"/>
          <p:cNvSpPr/>
          <p:nvPr/>
        </p:nvSpPr>
        <p:spPr>
          <a:xfrm>
            <a:off x="2050264" y="1271150"/>
            <a:ext cx="30588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x↦(1,y) ∗ y↦(2,z)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38400" y="2757183"/>
            <a:ext cx="357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x</a:t>
            </a:r>
            <a:endParaRPr lang="en-US" dirty="0"/>
          </a:p>
        </p:txBody>
      </p:sp>
      <p:grpSp>
        <p:nvGrpSpPr>
          <p:cNvPr id="30" name="Group 8"/>
          <p:cNvGrpSpPr/>
          <p:nvPr/>
        </p:nvGrpSpPr>
        <p:grpSpPr>
          <a:xfrm>
            <a:off x="3934521" y="2092218"/>
            <a:ext cx="762000" cy="381000"/>
            <a:chOff x="1066800" y="2057400"/>
            <a:chExt cx="762000" cy="381000"/>
          </a:xfrm>
        </p:grpSpPr>
        <p:sp>
          <p:nvSpPr>
            <p:cNvPr id="31" name="Rectangle 30"/>
            <p:cNvSpPr/>
            <p:nvPr/>
          </p:nvSpPr>
          <p:spPr bwMode="auto">
            <a:xfrm>
              <a:off x="1066800" y="2057400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447800" y="2057400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z</a:t>
              </a:r>
            </a:p>
          </p:txBody>
        </p:sp>
      </p:grpSp>
      <p:cxnSp>
        <p:nvCxnSpPr>
          <p:cNvPr id="33" name="Straight Arrow Connector 32"/>
          <p:cNvCxnSpPr/>
          <p:nvPr/>
        </p:nvCxnSpPr>
        <p:spPr bwMode="auto">
          <a:xfrm>
            <a:off x="3401121" y="2317315"/>
            <a:ext cx="533400" cy="0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3621772" y="2473218"/>
            <a:ext cx="280752" cy="474010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Rectangle 34"/>
          <p:cNvSpPr/>
          <p:nvPr/>
        </p:nvSpPr>
        <p:spPr>
          <a:xfrm>
            <a:off x="3318221" y="2744121"/>
            <a:ext cx="36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050264" y="4084173"/>
            <a:ext cx="4708340" cy="2343615"/>
            <a:chOff x="2050264" y="4084173"/>
            <a:chExt cx="4708340" cy="2343615"/>
          </a:xfrm>
        </p:grpSpPr>
        <p:sp>
          <p:nvSpPr>
            <p:cNvPr id="48" name="Rectangle 47"/>
            <p:cNvSpPr/>
            <p:nvPr/>
          </p:nvSpPr>
          <p:spPr>
            <a:xfrm>
              <a:off x="5062090" y="4706268"/>
              <a:ext cx="1294296" cy="84813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38400" y="4673600"/>
              <a:ext cx="1294296" cy="84813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" name="Group 8"/>
            <p:cNvGrpSpPr/>
            <p:nvPr/>
          </p:nvGrpSpPr>
          <p:grpSpPr>
            <a:xfrm>
              <a:off x="2739124" y="4905241"/>
              <a:ext cx="762000" cy="381000"/>
              <a:chOff x="1066800" y="2057400"/>
              <a:chExt cx="762000" cy="381000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066800" y="2057400"/>
                <a:ext cx="381000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1447800" y="2057400"/>
                <a:ext cx="381000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  <p:cxnSp>
          <p:nvCxnSpPr>
            <p:cNvPr id="39" name="Straight Arrow Connector 38"/>
            <p:cNvCxnSpPr>
              <a:stCxn id="41" idx="0"/>
            </p:cNvCxnSpPr>
            <p:nvPr/>
          </p:nvCxnSpPr>
          <p:spPr bwMode="auto">
            <a:xfrm flipV="1">
              <a:off x="2617295" y="5326039"/>
              <a:ext cx="251415" cy="578529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0" name="Rectangle 39"/>
            <p:cNvSpPr/>
            <p:nvPr/>
          </p:nvSpPr>
          <p:spPr>
            <a:xfrm>
              <a:off x="2050264" y="4084173"/>
              <a:ext cx="47083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x↦(1,y)            ∗           y↦(2,z) 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438400" y="5904568"/>
              <a:ext cx="35779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</a:rPr>
                <a:t>x</a:t>
              </a:r>
              <a:endParaRPr lang="en-US" dirty="0"/>
            </a:p>
          </p:txBody>
        </p:sp>
        <p:grpSp>
          <p:nvGrpSpPr>
            <p:cNvPr id="42" name="Group 8"/>
            <p:cNvGrpSpPr/>
            <p:nvPr/>
          </p:nvGrpSpPr>
          <p:grpSpPr>
            <a:xfrm>
              <a:off x="5364760" y="4905241"/>
              <a:ext cx="762000" cy="381000"/>
              <a:chOff x="1066800" y="2057400"/>
              <a:chExt cx="762000" cy="381000"/>
            </a:xfrm>
          </p:grpSpPr>
          <p:sp>
            <p:nvSpPr>
              <p:cNvPr id="43" name="Rectangle 42"/>
              <p:cNvSpPr/>
              <p:nvPr/>
            </p:nvSpPr>
            <p:spPr bwMode="auto">
              <a:xfrm>
                <a:off x="1066800" y="2057400"/>
                <a:ext cx="381000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1447800" y="2057400"/>
                <a:ext cx="381000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z</a:t>
                </a:r>
              </a:p>
            </p:txBody>
          </p:sp>
        </p:grpSp>
        <p:cxnSp>
          <p:nvCxnSpPr>
            <p:cNvPr id="45" name="Straight Arrow Connector 44"/>
            <p:cNvCxnSpPr/>
            <p:nvPr/>
          </p:nvCxnSpPr>
          <p:spPr bwMode="auto">
            <a:xfrm>
              <a:off x="3310624" y="5095741"/>
              <a:ext cx="2054136" cy="34597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 flipV="1">
              <a:off x="4892096" y="5286241"/>
              <a:ext cx="440667" cy="657639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7" name="Rectangle 46"/>
            <p:cNvSpPr/>
            <p:nvPr/>
          </p:nvSpPr>
          <p:spPr>
            <a:xfrm>
              <a:off x="4637935" y="5833132"/>
              <a:ext cx="36580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</a:rPr>
                <a:t>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261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469322" y="1860577"/>
            <a:ext cx="2495826" cy="84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F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Heaplets</a:t>
            </a:r>
            <a:r>
              <a:rPr lang="en-US" dirty="0"/>
              <a:t> in Separation Logic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18" name="Group 8"/>
          <p:cNvGrpSpPr/>
          <p:nvPr/>
        </p:nvGrpSpPr>
        <p:grpSpPr>
          <a:xfrm>
            <a:off x="2739124" y="2092218"/>
            <a:ext cx="762000" cy="381000"/>
            <a:chOff x="1066800" y="2057400"/>
            <a:chExt cx="762000" cy="381000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066800" y="2057400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447800" y="2057400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cxnSp>
        <p:nvCxnSpPr>
          <p:cNvPr id="21" name="Straight Arrow Connector 20"/>
          <p:cNvCxnSpPr>
            <a:endCxn id="19" idx="2"/>
          </p:cNvCxnSpPr>
          <p:nvPr/>
        </p:nvCxnSpPr>
        <p:spPr bwMode="auto">
          <a:xfrm flipV="1">
            <a:off x="2617295" y="2473218"/>
            <a:ext cx="312329" cy="439413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Rectangle 28"/>
          <p:cNvSpPr/>
          <p:nvPr/>
        </p:nvSpPr>
        <p:spPr>
          <a:xfrm>
            <a:off x="2438400" y="2757183"/>
            <a:ext cx="357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x</a:t>
            </a:r>
            <a:endParaRPr lang="en-US" dirty="0"/>
          </a:p>
        </p:txBody>
      </p:sp>
      <p:grpSp>
        <p:nvGrpSpPr>
          <p:cNvPr id="30" name="Group 8"/>
          <p:cNvGrpSpPr/>
          <p:nvPr/>
        </p:nvGrpSpPr>
        <p:grpSpPr>
          <a:xfrm>
            <a:off x="3934521" y="2092218"/>
            <a:ext cx="762000" cy="381000"/>
            <a:chOff x="1066800" y="2057400"/>
            <a:chExt cx="762000" cy="381000"/>
          </a:xfrm>
        </p:grpSpPr>
        <p:sp>
          <p:nvSpPr>
            <p:cNvPr id="31" name="Rectangle 30"/>
            <p:cNvSpPr/>
            <p:nvPr/>
          </p:nvSpPr>
          <p:spPr bwMode="auto">
            <a:xfrm>
              <a:off x="1066800" y="2057400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447800" y="2057400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z</a:t>
              </a:r>
            </a:p>
          </p:txBody>
        </p:sp>
      </p:grpSp>
      <p:cxnSp>
        <p:nvCxnSpPr>
          <p:cNvPr id="33" name="Straight Arrow Connector 32"/>
          <p:cNvCxnSpPr/>
          <p:nvPr/>
        </p:nvCxnSpPr>
        <p:spPr bwMode="auto">
          <a:xfrm>
            <a:off x="3401121" y="2317315"/>
            <a:ext cx="533400" cy="0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3621772" y="2473218"/>
            <a:ext cx="280752" cy="474010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Rectangle 34"/>
          <p:cNvSpPr/>
          <p:nvPr/>
        </p:nvSpPr>
        <p:spPr>
          <a:xfrm>
            <a:off x="3318221" y="2744121"/>
            <a:ext cx="36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y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30E795-3EF6-7696-8065-1012A8852D9F}"/>
              </a:ext>
            </a:extLst>
          </p:cNvPr>
          <p:cNvSpPr/>
          <p:nvPr/>
        </p:nvSpPr>
        <p:spPr>
          <a:xfrm>
            <a:off x="302830" y="3663232"/>
            <a:ext cx="34948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{ x↦(1,y) ∗ y↦(2,z) }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CB9DF0-1419-5A8B-2701-66CF369C89ED}"/>
              </a:ext>
            </a:extLst>
          </p:cNvPr>
          <p:cNvSpPr/>
          <p:nvPr/>
        </p:nvSpPr>
        <p:spPr>
          <a:xfrm>
            <a:off x="5401322" y="3637488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{ x↦(3,y) ∗ y↦(2,z)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AA08D-72E7-29A3-F651-30FCE71EE9A3}"/>
              </a:ext>
            </a:extLst>
          </p:cNvPr>
          <p:cNvSpPr/>
          <p:nvPr/>
        </p:nvSpPr>
        <p:spPr>
          <a:xfrm>
            <a:off x="3852509" y="3713934"/>
            <a:ext cx="1454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x.data</a:t>
            </a:r>
            <a:r>
              <a:rPr lang="en-US" sz="2400" dirty="0"/>
              <a:t>=3;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F36262-6CBA-1726-8999-9DFFEEA0A09E}"/>
              </a:ext>
            </a:extLst>
          </p:cNvPr>
          <p:cNvCxnSpPr/>
          <p:nvPr/>
        </p:nvCxnSpPr>
        <p:spPr>
          <a:xfrm>
            <a:off x="4965148" y="1860577"/>
            <a:ext cx="3035852" cy="0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5FAA05-91FD-97AF-67C0-D63DBB2FC3EC}"/>
              </a:ext>
            </a:extLst>
          </p:cNvPr>
          <p:cNvCxnSpPr/>
          <p:nvPr/>
        </p:nvCxnSpPr>
        <p:spPr>
          <a:xfrm>
            <a:off x="4965148" y="2704303"/>
            <a:ext cx="3035852" cy="0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A9AA48-13DD-D2AD-ED9E-3D49F03E203D}"/>
              </a:ext>
            </a:extLst>
          </p:cNvPr>
          <p:cNvCxnSpPr>
            <a:cxnSpLocks/>
          </p:cNvCxnSpPr>
          <p:nvPr/>
        </p:nvCxnSpPr>
        <p:spPr>
          <a:xfrm>
            <a:off x="302830" y="1860577"/>
            <a:ext cx="2166492" cy="0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CD6FF4-42A4-4FE6-6C32-E5904E46D939}"/>
              </a:ext>
            </a:extLst>
          </p:cNvPr>
          <p:cNvCxnSpPr>
            <a:cxnSpLocks/>
          </p:cNvCxnSpPr>
          <p:nvPr/>
        </p:nvCxnSpPr>
        <p:spPr>
          <a:xfrm>
            <a:off x="381000" y="2704303"/>
            <a:ext cx="2088322" cy="0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29192F4-B87A-9082-944A-0B57B41CE89D}"/>
              </a:ext>
            </a:extLst>
          </p:cNvPr>
          <p:cNvSpPr/>
          <p:nvPr/>
        </p:nvSpPr>
        <p:spPr>
          <a:xfrm>
            <a:off x="2469322" y="5125829"/>
            <a:ext cx="2495826" cy="84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F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8">
            <a:extLst>
              <a:ext uri="{FF2B5EF4-FFF2-40B4-BE49-F238E27FC236}">
                <a16:creationId xmlns:a16="http://schemas.microsoft.com/office/drawing/2014/main" id="{6EF7DD73-FF5C-A08B-4AD5-56053F32B40D}"/>
              </a:ext>
            </a:extLst>
          </p:cNvPr>
          <p:cNvGrpSpPr/>
          <p:nvPr/>
        </p:nvGrpSpPr>
        <p:grpSpPr>
          <a:xfrm>
            <a:off x="2739124" y="5357470"/>
            <a:ext cx="762000" cy="381000"/>
            <a:chOff x="1066800" y="2057400"/>
            <a:chExt cx="762000" cy="381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32F9DE4-D745-631D-7280-92D3849F31EB}"/>
                </a:ext>
              </a:extLst>
            </p:cNvPr>
            <p:cNvSpPr/>
            <p:nvPr/>
          </p:nvSpPr>
          <p:spPr bwMode="auto">
            <a:xfrm>
              <a:off x="1066800" y="2057400"/>
              <a:ext cx="381000" cy="381000"/>
            </a:xfrm>
            <a:prstGeom prst="rect">
              <a:avLst/>
            </a:prstGeom>
            <a:solidFill>
              <a:srgbClr val="FFFF00"/>
            </a:solidFill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A554EC2-C769-F087-E606-D15A77D1F9DE}"/>
                </a:ext>
              </a:extLst>
            </p:cNvPr>
            <p:cNvSpPr/>
            <p:nvPr/>
          </p:nvSpPr>
          <p:spPr bwMode="auto">
            <a:xfrm>
              <a:off x="1447800" y="2057400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9750D1-B16A-8B8E-EA26-73BD1E21407E}"/>
              </a:ext>
            </a:extLst>
          </p:cNvPr>
          <p:cNvCxnSpPr>
            <a:endCxn id="25" idx="2"/>
          </p:cNvCxnSpPr>
          <p:nvPr/>
        </p:nvCxnSpPr>
        <p:spPr bwMode="auto">
          <a:xfrm flipV="1">
            <a:off x="2617295" y="5738470"/>
            <a:ext cx="312329" cy="439413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4B1CB40-42B2-B8D0-608E-BD202D380FD9}"/>
              </a:ext>
            </a:extLst>
          </p:cNvPr>
          <p:cNvSpPr/>
          <p:nvPr/>
        </p:nvSpPr>
        <p:spPr>
          <a:xfrm>
            <a:off x="2438400" y="6022435"/>
            <a:ext cx="357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x</a:t>
            </a:r>
            <a:endParaRPr lang="en-US" dirty="0"/>
          </a:p>
        </p:txBody>
      </p:sp>
      <p:grpSp>
        <p:nvGrpSpPr>
          <p:cNvPr id="50" name="Group 8">
            <a:extLst>
              <a:ext uri="{FF2B5EF4-FFF2-40B4-BE49-F238E27FC236}">
                <a16:creationId xmlns:a16="http://schemas.microsoft.com/office/drawing/2014/main" id="{702C2DBA-E509-7084-5B7D-9938AD45F4E9}"/>
              </a:ext>
            </a:extLst>
          </p:cNvPr>
          <p:cNvGrpSpPr/>
          <p:nvPr/>
        </p:nvGrpSpPr>
        <p:grpSpPr>
          <a:xfrm>
            <a:off x="3934521" y="5357470"/>
            <a:ext cx="762000" cy="381000"/>
            <a:chOff x="1066800" y="2057400"/>
            <a:chExt cx="762000" cy="381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B324B7A-6EB9-C838-43A2-02E43EA74986}"/>
                </a:ext>
              </a:extLst>
            </p:cNvPr>
            <p:cNvSpPr/>
            <p:nvPr/>
          </p:nvSpPr>
          <p:spPr bwMode="auto">
            <a:xfrm>
              <a:off x="1066800" y="2057400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0666FC1-A3CE-E349-E6F6-2D74F7A9874D}"/>
                </a:ext>
              </a:extLst>
            </p:cNvPr>
            <p:cNvSpPr/>
            <p:nvPr/>
          </p:nvSpPr>
          <p:spPr bwMode="auto">
            <a:xfrm>
              <a:off x="1447800" y="2057400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z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20C8FD6-3858-9CD1-39C7-25E22BCFF924}"/>
              </a:ext>
            </a:extLst>
          </p:cNvPr>
          <p:cNvCxnSpPr/>
          <p:nvPr/>
        </p:nvCxnSpPr>
        <p:spPr bwMode="auto">
          <a:xfrm>
            <a:off x="3401121" y="5582567"/>
            <a:ext cx="533400" cy="0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0F02462-3147-3D39-C633-3C6A37F1C5A8}"/>
              </a:ext>
            </a:extLst>
          </p:cNvPr>
          <p:cNvCxnSpPr/>
          <p:nvPr/>
        </p:nvCxnSpPr>
        <p:spPr bwMode="auto">
          <a:xfrm flipV="1">
            <a:off x="3621772" y="5738470"/>
            <a:ext cx="280752" cy="474010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7B9ABD8-AB69-C160-2292-152279C14512}"/>
              </a:ext>
            </a:extLst>
          </p:cNvPr>
          <p:cNvSpPr/>
          <p:nvPr/>
        </p:nvSpPr>
        <p:spPr>
          <a:xfrm>
            <a:off x="3318221" y="6009373"/>
            <a:ext cx="36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y</a:t>
            </a:r>
            <a:endParaRPr 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B0AFEE0-FDBF-0B48-4D06-BB454C74CA9F}"/>
              </a:ext>
            </a:extLst>
          </p:cNvPr>
          <p:cNvCxnSpPr/>
          <p:nvPr/>
        </p:nvCxnSpPr>
        <p:spPr>
          <a:xfrm>
            <a:off x="4965148" y="5125829"/>
            <a:ext cx="3035852" cy="0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794CA45-F9FE-2DFA-E24E-9A782D33029C}"/>
              </a:ext>
            </a:extLst>
          </p:cNvPr>
          <p:cNvCxnSpPr/>
          <p:nvPr/>
        </p:nvCxnSpPr>
        <p:spPr>
          <a:xfrm>
            <a:off x="4965148" y="5969555"/>
            <a:ext cx="3035852" cy="0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4998F46-07DC-B5BD-DE6E-1375C3B2FD2D}"/>
              </a:ext>
            </a:extLst>
          </p:cNvPr>
          <p:cNvCxnSpPr>
            <a:cxnSpLocks/>
          </p:cNvCxnSpPr>
          <p:nvPr/>
        </p:nvCxnSpPr>
        <p:spPr>
          <a:xfrm>
            <a:off x="302830" y="5125829"/>
            <a:ext cx="2166492" cy="0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D055495-5843-13F8-2937-13564675C032}"/>
              </a:ext>
            </a:extLst>
          </p:cNvPr>
          <p:cNvCxnSpPr>
            <a:cxnSpLocks/>
          </p:cNvCxnSpPr>
          <p:nvPr/>
        </p:nvCxnSpPr>
        <p:spPr>
          <a:xfrm>
            <a:off x="381000" y="5969555"/>
            <a:ext cx="2088322" cy="0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614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D3FA-03AD-2540-3813-C0067CB8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Concurrent Separation Logics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2AD39C-3623-77F2-529A-38108641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9E51E-A6D0-EF30-E2E8-48600C5FC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3419475"/>
            <a:ext cx="19050" cy="19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70E6D9-6922-F128-D6EC-926AC3F91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3419475"/>
            <a:ext cx="19050" cy="19050"/>
          </a:xfrm>
          <a:prstGeom prst="rect">
            <a:avLst/>
          </a:prstGeom>
        </p:spPr>
      </p:pic>
      <p:pic>
        <p:nvPicPr>
          <p:cNvPr id="13" name="Picture 12" descr="Chart&#10;&#10;Description automatically generated with medium confidence">
            <a:extLst>
              <a:ext uri="{FF2B5EF4-FFF2-40B4-BE49-F238E27FC236}">
                <a16:creationId xmlns:a16="http://schemas.microsoft.com/office/drawing/2014/main" id="{D7F74E71-0B28-807D-AA23-F5F2CF3478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1156572"/>
            <a:ext cx="9144000" cy="5143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2CC542-9F52-24F3-3703-9288A33B85FF}"/>
              </a:ext>
            </a:extLst>
          </p:cNvPr>
          <p:cNvSpPr txBox="1"/>
          <p:nvPr/>
        </p:nvSpPr>
        <p:spPr>
          <a:xfrm>
            <a:off x="6248400" y="6468906"/>
            <a:ext cx="218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diagram: Ilya Sergey</a:t>
            </a:r>
          </a:p>
        </p:txBody>
      </p:sp>
    </p:spTree>
    <p:extLst>
      <p:ext uri="{BB962C8B-B14F-4D97-AF65-F5344CB8AC3E}">
        <p14:creationId xmlns:p14="http://schemas.microsoft.com/office/powerpoint/2010/main" val="3505726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F3762-FBB4-6A04-8E40-C3AE23F13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prove 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F59DB-4899-BB06-5346-43B5D338C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81534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Should be simple: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Don’t need ghost state</a:t>
            </a:r>
          </a:p>
          <a:p>
            <a:r>
              <a:rPr lang="en-US" dirty="0"/>
              <a:t>Don’t need partial commutative monoid</a:t>
            </a:r>
          </a:p>
          <a:p>
            <a:r>
              <a:rPr lang="en-US" dirty="0"/>
              <a:t>Semaphores with “old-fashioned” lock invariants</a:t>
            </a:r>
          </a:p>
          <a:p>
            <a:r>
              <a:rPr lang="en-US" dirty="0"/>
              <a:t>Permission-splitting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∴ all the theory was in place by 2008!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634217-F7ED-FEC8-2545-1988599F3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72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D3FA-03AD-2540-3813-C0067CB8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Concurrent Separation Logics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2AD39C-3623-77F2-529A-38108641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9E51E-A6D0-EF30-E2E8-48600C5FC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3419475"/>
            <a:ext cx="19050" cy="19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70E6D9-6922-F128-D6EC-926AC3F91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3419475"/>
            <a:ext cx="19050" cy="19050"/>
          </a:xfrm>
          <a:prstGeom prst="rect">
            <a:avLst/>
          </a:prstGeom>
        </p:spPr>
      </p:pic>
      <p:pic>
        <p:nvPicPr>
          <p:cNvPr id="13" name="Picture 12" descr="Chart&#10;&#10;Description automatically generated with medium confidence">
            <a:extLst>
              <a:ext uri="{FF2B5EF4-FFF2-40B4-BE49-F238E27FC236}">
                <a16:creationId xmlns:a16="http://schemas.microsoft.com/office/drawing/2014/main" id="{D7F74E71-0B28-807D-AA23-F5F2CF3478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1156572"/>
            <a:ext cx="9144000" cy="5143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2CC542-9F52-24F3-3703-9288A33B85FF}"/>
              </a:ext>
            </a:extLst>
          </p:cNvPr>
          <p:cNvSpPr txBox="1"/>
          <p:nvPr/>
        </p:nvSpPr>
        <p:spPr>
          <a:xfrm>
            <a:off x="6248400" y="6468906"/>
            <a:ext cx="218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diagram: Ilya Sergey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F1B2F5-E298-7C73-98B7-712BD9440BF8}"/>
              </a:ext>
            </a:extLst>
          </p:cNvPr>
          <p:cNvSpPr/>
          <p:nvPr/>
        </p:nvSpPr>
        <p:spPr>
          <a:xfrm>
            <a:off x="533400" y="2438400"/>
            <a:ext cx="1371600" cy="6096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4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96743-2A82-FEF5-7A3C-C32DAC5A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Task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631B-0AB4-4597-3809-E7FBADECC5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Have a function to compute on big data</a:t>
            </a:r>
          </a:p>
          <a:p>
            <a:endParaRPr lang="en-US" dirty="0"/>
          </a:p>
          <a:p>
            <a:r>
              <a:rPr lang="en-US" dirty="0"/>
              <a:t>Have T processors</a:t>
            </a:r>
          </a:p>
          <a:p>
            <a:endParaRPr lang="en-US" dirty="0"/>
          </a:p>
          <a:p>
            <a:r>
              <a:rPr lang="en-US" dirty="0"/>
              <a:t>Divide computation into T subfunctions </a:t>
            </a:r>
            <a:r>
              <a:rPr lang="en-US" sz="1800" dirty="0"/>
              <a:t>(compute in parallel)</a:t>
            </a:r>
          </a:p>
          <a:p>
            <a:endParaRPr lang="en-US" dirty="0"/>
          </a:p>
          <a:p>
            <a:r>
              <a:rPr lang="en-US" dirty="0"/>
              <a:t>Combine </a:t>
            </a:r>
            <a:r>
              <a:rPr lang="en-US" dirty="0" err="1"/>
              <a:t>subresults</a:t>
            </a:r>
            <a:r>
              <a:rPr lang="en-US" dirty="0"/>
              <a:t> together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7D1FE35-96E4-F1DF-8EA0-B896ECAA142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≝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𝑛𝑡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7D1FE35-96E4-F1DF-8EA0-B896ECAA14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815C6-FDC1-3CD6-EB7A-9132F730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02561346-8D36-B967-FDF1-03212042F504}"/>
              </a:ext>
            </a:extLst>
          </p:cNvPr>
          <p:cNvSpPr/>
          <p:nvPr/>
        </p:nvSpPr>
        <p:spPr>
          <a:xfrm>
            <a:off x="7315199" y="838200"/>
            <a:ext cx="1676401" cy="599060"/>
          </a:xfrm>
          <a:prstGeom prst="wedgeEllipseCallout">
            <a:avLst>
              <a:gd name="adj1" fmla="val -106851"/>
              <a:gd name="adj2" fmla="val 4176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All ranges are [</a:t>
            </a:r>
            <a:r>
              <a:rPr lang="en-US" sz="1600" dirty="0" err="1"/>
              <a:t>lo,hi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565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D3FA-03AD-2540-3813-C0067CB8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Concurrent Separation Logics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2AD39C-3623-77F2-529A-38108641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9E51E-A6D0-EF30-E2E8-48600C5FC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3419475"/>
            <a:ext cx="19050" cy="19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70E6D9-6922-F128-D6EC-926AC3F91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3419475"/>
            <a:ext cx="19050" cy="19050"/>
          </a:xfrm>
          <a:prstGeom prst="rect">
            <a:avLst/>
          </a:prstGeom>
        </p:spPr>
      </p:pic>
      <p:pic>
        <p:nvPicPr>
          <p:cNvPr id="13" name="Picture 12" descr="Chart&#10;&#10;Description automatically generated with medium confidence">
            <a:extLst>
              <a:ext uri="{FF2B5EF4-FFF2-40B4-BE49-F238E27FC236}">
                <a16:creationId xmlns:a16="http://schemas.microsoft.com/office/drawing/2014/main" id="{D7F74E71-0B28-807D-AA23-F5F2CF3478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1156572"/>
            <a:ext cx="9144000" cy="5143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2CC542-9F52-24F3-3703-9288A33B85FF}"/>
              </a:ext>
            </a:extLst>
          </p:cNvPr>
          <p:cNvSpPr txBox="1"/>
          <p:nvPr/>
        </p:nvSpPr>
        <p:spPr>
          <a:xfrm>
            <a:off x="6248400" y="6468906"/>
            <a:ext cx="218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diagram: Ilya Sergey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F1B2F5-E298-7C73-98B7-712BD9440BF8}"/>
              </a:ext>
            </a:extLst>
          </p:cNvPr>
          <p:cNvSpPr/>
          <p:nvPr/>
        </p:nvSpPr>
        <p:spPr>
          <a:xfrm>
            <a:off x="533400" y="2438400"/>
            <a:ext cx="1371600" cy="6096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0B805-4EED-D508-6B68-2A50FF3AE6BB}"/>
              </a:ext>
            </a:extLst>
          </p:cNvPr>
          <p:cNvSpPr txBox="1"/>
          <p:nvPr/>
        </p:nvSpPr>
        <p:spPr>
          <a:xfrm>
            <a:off x="2209800" y="849216"/>
            <a:ext cx="375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does VST support, by the way?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6E9041-AD24-1564-90E6-C65D1C19B6A1}"/>
              </a:ext>
            </a:extLst>
          </p:cNvPr>
          <p:cNvSpPr/>
          <p:nvPr/>
        </p:nvSpPr>
        <p:spPr>
          <a:xfrm>
            <a:off x="3895725" y="5399184"/>
            <a:ext cx="1371600" cy="6096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6954A8-2047-31BF-C713-86029DA3D558}"/>
              </a:ext>
            </a:extLst>
          </p:cNvPr>
          <p:cNvSpPr/>
          <p:nvPr/>
        </p:nvSpPr>
        <p:spPr>
          <a:xfrm>
            <a:off x="5279708" y="4114800"/>
            <a:ext cx="1371600" cy="6096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46932F-3ADB-65D7-2127-441E72F3D2FA}"/>
              </a:ext>
            </a:extLst>
          </p:cNvPr>
          <p:cNvSpPr txBox="1"/>
          <p:nvPr/>
        </p:nvSpPr>
        <p:spPr>
          <a:xfrm rot="19725220">
            <a:off x="5003935" y="4771870"/>
            <a:ext cx="2337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Shengyi</a:t>
            </a:r>
            <a:r>
              <a:rPr lang="en-US" dirty="0">
                <a:solidFill>
                  <a:srgbClr val="FF0000"/>
                </a:solidFill>
              </a:rPr>
              <a:t> Wang and </a:t>
            </a:r>
          </a:p>
          <a:p>
            <a:r>
              <a:rPr lang="en-US" dirty="0">
                <a:solidFill>
                  <a:srgbClr val="FF0000"/>
                </a:solidFill>
              </a:rPr>
              <a:t>William </a:t>
            </a:r>
            <a:r>
              <a:rPr lang="en-US" dirty="0" err="1">
                <a:solidFill>
                  <a:srgbClr val="FF0000"/>
                </a:solidFill>
              </a:rPr>
              <a:t>Mansky</a:t>
            </a:r>
            <a:r>
              <a:rPr lang="en-US" dirty="0">
                <a:solidFill>
                  <a:srgbClr val="FF0000"/>
                </a:solidFill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1882856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C5F4-F3C6-57D1-CF9C-875B19CE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 invariants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3CEAAB-EF42-088F-3590-963249843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600" dirty="0"/>
                  <a:t>O’Hearn 2004</a:t>
                </a:r>
              </a:p>
              <a:p>
                <a:r>
                  <a:rPr lang="en-US" sz="2600" dirty="0" err="1"/>
                  <a:t>Gotsman</a:t>
                </a:r>
                <a:r>
                  <a:rPr lang="en-US" sz="2600" dirty="0"/>
                  <a:t> </a:t>
                </a:r>
                <a:r>
                  <a:rPr lang="en-US" sz="2600" i="1" dirty="0"/>
                  <a:t>et al.  </a:t>
                </a:r>
                <a:r>
                  <a:rPr lang="en-US" sz="2600" dirty="0"/>
                  <a:t>2007</a:t>
                </a:r>
              </a:p>
              <a:p>
                <a:r>
                  <a:rPr lang="en-US" sz="2600" dirty="0" err="1"/>
                  <a:t>Hobor</a:t>
                </a:r>
                <a:r>
                  <a:rPr lang="en-US" sz="2600" dirty="0"/>
                  <a:t>, Zappa Nardelli, Appel 2008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acquire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release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3CEAAB-EF42-088F-3590-963249843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6873B-1123-CD95-0B48-B9B6E796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26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469322" y="1860577"/>
            <a:ext cx="2495826" cy="84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F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Heaplets</a:t>
            </a:r>
            <a:r>
              <a:rPr lang="en-US" dirty="0"/>
              <a:t> in Separation Logic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18" name="Group 8"/>
          <p:cNvGrpSpPr/>
          <p:nvPr/>
        </p:nvGrpSpPr>
        <p:grpSpPr>
          <a:xfrm>
            <a:off x="2739124" y="2092218"/>
            <a:ext cx="762000" cy="381000"/>
            <a:chOff x="1066800" y="2057400"/>
            <a:chExt cx="762000" cy="381000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066800" y="2057400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447800" y="2057400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cxnSp>
        <p:nvCxnSpPr>
          <p:cNvPr id="21" name="Straight Arrow Connector 20"/>
          <p:cNvCxnSpPr>
            <a:cxnSpLocks/>
            <a:endCxn id="19" idx="2"/>
          </p:cNvCxnSpPr>
          <p:nvPr/>
        </p:nvCxnSpPr>
        <p:spPr bwMode="auto">
          <a:xfrm flipV="1">
            <a:off x="2670888" y="2473218"/>
            <a:ext cx="258736" cy="283964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Rectangle 28"/>
          <p:cNvSpPr/>
          <p:nvPr/>
        </p:nvSpPr>
        <p:spPr>
          <a:xfrm>
            <a:off x="2408938" y="2633470"/>
            <a:ext cx="357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x</a:t>
            </a:r>
            <a:endParaRPr lang="en-US" dirty="0"/>
          </a:p>
        </p:txBody>
      </p:sp>
      <p:grpSp>
        <p:nvGrpSpPr>
          <p:cNvPr id="30" name="Group 8"/>
          <p:cNvGrpSpPr/>
          <p:nvPr/>
        </p:nvGrpSpPr>
        <p:grpSpPr>
          <a:xfrm>
            <a:off x="3934521" y="2092218"/>
            <a:ext cx="762000" cy="381000"/>
            <a:chOff x="1066800" y="2057400"/>
            <a:chExt cx="762000" cy="381000"/>
          </a:xfrm>
        </p:grpSpPr>
        <p:sp>
          <p:nvSpPr>
            <p:cNvPr id="31" name="Rectangle 30"/>
            <p:cNvSpPr/>
            <p:nvPr/>
          </p:nvSpPr>
          <p:spPr bwMode="auto">
            <a:xfrm>
              <a:off x="1066800" y="2057400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447800" y="2057400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z</a:t>
              </a:r>
            </a:p>
          </p:txBody>
        </p:sp>
      </p:grpSp>
      <p:cxnSp>
        <p:nvCxnSpPr>
          <p:cNvPr id="33" name="Straight Arrow Connector 32"/>
          <p:cNvCxnSpPr/>
          <p:nvPr/>
        </p:nvCxnSpPr>
        <p:spPr bwMode="auto">
          <a:xfrm>
            <a:off x="3401121" y="2317315"/>
            <a:ext cx="533400" cy="0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cxnSpLocks/>
          </p:cNvCxnSpPr>
          <p:nvPr/>
        </p:nvCxnSpPr>
        <p:spPr bwMode="auto">
          <a:xfrm flipV="1">
            <a:off x="3577446" y="2473218"/>
            <a:ext cx="325078" cy="312662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Rectangle 34"/>
          <p:cNvSpPr/>
          <p:nvPr/>
        </p:nvSpPr>
        <p:spPr>
          <a:xfrm>
            <a:off x="3318221" y="2640062"/>
            <a:ext cx="36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y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30E795-3EF6-7696-8065-1012A8852D9F}"/>
              </a:ext>
            </a:extLst>
          </p:cNvPr>
          <p:cNvSpPr/>
          <p:nvPr/>
        </p:nvSpPr>
        <p:spPr>
          <a:xfrm>
            <a:off x="576508" y="3341468"/>
            <a:ext cx="62302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{ x↦(1,y) ∗ y↦(2,z) ∗ 𝑙↬(∃y.  x↦(1,y))}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AA08D-72E7-29A3-F651-30FCE71EE9A3}"/>
              </a:ext>
            </a:extLst>
          </p:cNvPr>
          <p:cNvSpPr/>
          <p:nvPr/>
        </p:nvSpPr>
        <p:spPr>
          <a:xfrm>
            <a:off x="2555613" y="3888255"/>
            <a:ext cx="1691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release(𝑙)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F36262-6CBA-1726-8999-9DFFEEA0A09E}"/>
              </a:ext>
            </a:extLst>
          </p:cNvPr>
          <p:cNvCxnSpPr/>
          <p:nvPr/>
        </p:nvCxnSpPr>
        <p:spPr>
          <a:xfrm>
            <a:off x="4965148" y="1860577"/>
            <a:ext cx="3035852" cy="0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5FAA05-91FD-97AF-67C0-D63DBB2FC3EC}"/>
              </a:ext>
            </a:extLst>
          </p:cNvPr>
          <p:cNvCxnSpPr/>
          <p:nvPr/>
        </p:nvCxnSpPr>
        <p:spPr>
          <a:xfrm>
            <a:off x="4965148" y="2704303"/>
            <a:ext cx="3035852" cy="0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A9AA48-13DD-D2AD-ED9E-3D49F03E203D}"/>
              </a:ext>
            </a:extLst>
          </p:cNvPr>
          <p:cNvCxnSpPr>
            <a:cxnSpLocks/>
          </p:cNvCxnSpPr>
          <p:nvPr/>
        </p:nvCxnSpPr>
        <p:spPr>
          <a:xfrm>
            <a:off x="302830" y="1860577"/>
            <a:ext cx="2166492" cy="0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CD6FF4-42A4-4FE6-6C32-E5904E46D939}"/>
              </a:ext>
            </a:extLst>
          </p:cNvPr>
          <p:cNvCxnSpPr>
            <a:cxnSpLocks/>
          </p:cNvCxnSpPr>
          <p:nvPr/>
        </p:nvCxnSpPr>
        <p:spPr>
          <a:xfrm>
            <a:off x="381000" y="2704303"/>
            <a:ext cx="2088322" cy="0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0AA5D0-9D46-5C8F-5E6C-2A8A0179A8EB}"/>
              </a:ext>
            </a:extLst>
          </p:cNvPr>
          <p:cNvGrpSpPr/>
          <p:nvPr/>
        </p:nvGrpSpPr>
        <p:grpSpPr>
          <a:xfrm>
            <a:off x="302830" y="4378234"/>
            <a:ext cx="7698170" cy="2167421"/>
            <a:chOff x="302830" y="4378234"/>
            <a:chExt cx="7698170" cy="216742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29192F4-B87A-9082-944A-0B57B41CE89D}"/>
                </a:ext>
              </a:extLst>
            </p:cNvPr>
            <p:cNvSpPr/>
            <p:nvPr/>
          </p:nvSpPr>
          <p:spPr>
            <a:xfrm>
              <a:off x="3691624" y="5125829"/>
              <a:ext cx="1273524" cy="8437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B0F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8">
              <a:extLst>
                <a:ext uri="{FF2B5EF4-FFF2-40B4-BE49-F238E27FC236}">
                  <a16:creationId xmlns:a16="http://schemas.microsoft.com/office/drawing/2014/main" id="{6EF7DD73-FF5C-A08B-4AD5-56053F32B40D}"/>
                </a:ext>
              </a:extLst>
            </p:cNvPr>
            <p:cNvGrpSpPr/>
            <p:nvPr/>
          </p:nvGrpSpPr>
          <p:grpSpPr>
            <a:xfrm>
              <a:off x="2739124" y="5357470"/>
              <a:ext cx="762000" cy="381000"/>
              <a:chOff x="1066800" y="2057400"/>
              <a:chExt cx="762000" cy="381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32F9DE4-D745-631D-7280-92D3849F31EB}"/>
                  </a:ext>
                </a:extLst>
              </p:cNvPr>
              <p:cNvSpPr/>
              <p:nvPr/>
            </p:nvSpPr>
            <p:spPr bwMode="auto">
              <a:xfrm>
                <a:off x="1066800" y="2057400"/>
                <a:ext cx="381000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A554EC2-C769-F087-E606-D15A77D1F9DE}"/>
                  </a:ext>
                </a:extLst>
              </p:cNvPr>
              <p:cNvSpPr/>
              <p:nvPr/>
            </p:nvSpPr>
            <p:spPr bwMode="auto">
              <a:xfrm>
                <a:off x="1447800" y="2057400"/>
                <a:ext cx="381000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49750D1-B16A-8B8E-EA26-73BD1E21407E}"/>
                </a:ext>
              </a:extLst>
            </p:cNvPr>
            <p:cNvCxnSpPr>
              <a:endCxn id="25" idx="2"/>
            </p:cNvCxnSpPr>
            <p:nvPr/>
          </p:nvCxnSpPr>
          <p:spPr bwMode="auto">
            <a:xfrm flipV="1">
              <a:off x="2617295" y="5738470"/>
              <a:ext cx="312329" cy="43941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4B1CB40-42B2-B8D0-608E-BD202D380FD9}"/>
                </a:ext>
              </a:extLst>
            </p:cNvPr>
            <p:cNvSpPr/>
            <p:nvPr/>
          </p:nvSpPr>
          <p:spPr>
            <a:xfrm>
              <a:off x="2438400" y="6022435"/>
              <a:ext cx="35779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</a:rPr>
                <a:t>x</a:t>
              </a:r>
              <a:endParaRPr lang="en-US" dirty="0"/>
            </a:p>
          </p:txBody>
        </p:sp>
        <p:grpSp>
          <p:nvGrpSpPr>
            <p:cNvPr id="50" name="Group 8">
              <a:extLst>
                <a:ext uri="{FF2B5EF4-FFF2-40B4-BE49-F238E27FC236}">
                  <a16:creationId xmlns:a16="http://schemas.microsoft.com/office/drawing/2014/main" id="{702C2DBA-E509-7084-5B7D-9938AD45F4E9}"/>
                </a:ext>
              </a:extLst>
            </p:cNvPr>
            <p:cNvGrpSpPr/>
            <p:nvPr/>
          </p:nvGrpSpPr>
          <p:grpSpPr>
            <a:xfrm>
              <a:off x="3934521" y="5357470"/>
              <a:ext cx="762000" cy="381000"/>
              <a:chOff x="1066800" y="2057400"/>
              <a:chExt cx="762000" cy="38100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B324B7A-6EB9-C838-43A2-02E43EA74986}"/>
                  </a:ext>
                </a:extLst>
              </p:cNvPr>
              <p:cNvSpPr/>
              <p:nvPr/>
            </p:nvSpPr>
            <p:spPr bwMode="auto">
              <a:xfrm>
                <a:off x="1066800" y="2057400"/>
                <a:ext cx="381000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0666FC1-A3CE-E349-E6F6-2D74F7A9874D}"/>
                  </a:ext>
                </a:extLst>
              </p:cNvPr>
              <p:cNvSpPr/>
              <p:nvPr/>
            </p:nvSpPr>
            <p:spPr bwMode="auto">
              <a:xfrm>
                <a:off x="1447800" y="2057400"/>
                <a:ext cx="381000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z</a:t>
                </a:r>
              </a:p>
            </p:txBody>
          </p: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0C8FD6-3858-9CD1-39C7-25E22BCFF924}"/>
                </a:ext>
              </a:extLst>
            </p:cNvPr>
            <p:cNvCxnSpPr/>
            <p:nvPr/>
          </p:nvCxnSpPr>
          <p:spPr bwMode="auto">
            <a:xfrm>
              <a:off x="3401121" y="5582567"/>
              <a:ext cx="53340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0F02462-3147-3D39-C633-3C6A37F1C5A8}"/>
                </a:ext>
              </a:extLst>
            </p:cNvPr>
            <p:cNvCxnSpPr/>
            <p:nvPr/>
          </p:nvCxnSpPr>
          <p:spPr bwMode="auto">
            <a:xfrm flipV="1">
              <a:off x="3621772" y="5738470"/>
              <a:ext cx="280752" cy="47401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7B9ABD8-AB69-C160-2292-152279C14512}"/>
                </a:ext>
              </a:extLst>
            </p:cNvPr>
            <p:cNvSpPr/>
            <p:nvPr/>
          </p:nvSpPr>
          <p:spPr>
            <a:xfrm>
              <a:off x="3318221" y="6009373"/>
              <a:ext cx="36580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</a:rPr>
                <a:t>y</a:t>
              </a:r>
              <a:endParaRPr lang="en-US" dirty="0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B0AFEE0-FDBF-0B48-4D06-BB454C74CA9F}"/>
                </a:ext>
              </a:extLst>
            </p:cNvPr>
            <p:cNvCxnSpPr/>
            <p:nvPr/>
          </p:nvCxnSpPr>
          <p:spPr>
            <a:xfrm>
              <a:off x="4965148" y="5125829"/>
              <a:ext cx="3035852" cy="0"/>
            </a:xfrm>
            <a:prstGeom prst="line">
              <a:avLst/>
            </a:prstGeom>
            <a:ln w="28575">
              <a:solidFill>
                <a:srgbClr val="00B0F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794CA45-F9FE-2DFA-E24E-9A782D33029C}"/>
                </a:ext>
              </a:extLst>
            </p:cNvPr>
            <p:cNvCxnSpPr/>
            <p:nvPr/>
          </p:nvCxnSpPr>
          <p:spPr>
            <a:xfrm>
              <a:off x="4965148" y="5969555"/>
              <a:ext cx="3035852" cy="0"/>
            </a:xfrm>
            <a:prstGeom prst="line">
              <a:avLst/>
            </a:prstGeom>
            <a:ln w="28575">
              <a:solidFill>
                <a:srgbClr val="00B0F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4998F46-07DC-B5BD-DE6E-1375C3B2FD2D}"/>
                </a:ext>
              </a:extLst>
            </p:cNvPr>
            <p:cNvCxnSpPr>
              <a:cxnSpLocks/>
            </p:cNvCxnSpPr>
            <p:nvPr/>
          </p:nvCxnSpPr>
          <p:spPr>
            <a:xfrm>
              <a:off x="302830" y="5125829"/>
              <a:ext cx="3381197" cy="0"/>
            </a:xfrm>
            <a:prstGeom prst="line">
              <a:avLst/>
            </a:prstGeom>
            <a:ln w="28575">
              <a:solidFill>
                <a:srgbClr val="00B0F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D055495-5843-13F8-2937-13564675C032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" y="5969555"/>
              <a:ext cx="3310624" cy="0"/>
            </a:xfrm>
            <a:prstGeom prst="line">
              <a:avLst/>
            </a:prstGeom>
            <a:ln w="28575">
              <a:solidFill>
                <a:srgbClr val="00B0F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671521B-FE18-DDAB-4EF5-D80A7CEF00B4}"/>
                </a:ext>
              </a:extLst>
            </p:cNvPr>
            <p:cNvSpPr/>
            <p:nvPr/>
          </p:nvSpPr>
          <p:spPr>
            <a:xfrm>
              <a:off x="2036312" y="4378234"/>
              <a:ext cx="466249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{ y↦(2,z) ∗ 𝑙↬(∃y.  x↦(1,y))}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232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Heaplets</a:t>
            </a:r>
            <a:r>
              <a:rPr lang="en-US" dirty="0"/>
              <a:t> in Separation Logic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30E795-3EF6-7696-8065-1012A8852D9F}"/>
              </a:ext>
            </a:extLst>
          </p:cNvPr>
          <p:cNvSpPr/>
          <p:nvPr/>
        </p:nvSpPr>
        <p:spPr>
          <a:xfrm>
            <a:off x="2389610" y="3118082"/>
            <a:ext cx="3025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{𝑙↬(∃y.  x↦(1,y))}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AA08D-72E7-29A3-F651-30FCE71EE9A3}"/>
              </a:ext>
            </a:extLst>
          </p:cNvPr>
          <p:cNvSpPr/>
          <p:nvPr/>
        </p:nvSpPr>
        <p:spPr>
          <a:xfrm>
            <a:off x="2828061" y="3644658"/>
            <a:ext cx="17439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acquire(𝑙)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F36262-6CBA-1726-8999-9DFFEEA0A09E}"/>
              </a:ext>
            </a:extLst>
          </p:cNvPr>
          <p:cNvCxnSpPr/>
          <p:nvPr/>
        </p:nvCxnSpPr>
        <p:spPr>
          <a:xfrm>
            <a:off x="4965148" y="1860577"/>
            <a:ext cx="3035852" cy="0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5FAA05-91FD-97AF-67C0-D63DBB2FC3EC}"/>
              </a:ext>
            </a:extLst>
          </p:cNvPr>
          <p:cNvCxnSpPr/>
          <p:nvPr/>
        </p:nvCxnSpPr>
        <p:spPr>
          <a:xfrm>
            <a:off x="4965148" y="2704303"/>
            <a:ext cx="3035852" cy="0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A9AA48-13DD-D2AD-ED9E-3D49F03E203D}"/>
              </a:ext>
            </a:extLst>
          </p:cNvPr>
          <p:cNvCxnSpPr>
            <a:cxnSpLocks/>
          </p:cNvCxnSpPr>
          <p:nvPr/>
        </p:nvCxnSpPr>
        <p:spPr>
          <a:xfrm>
            <a:off x="302830" y="1860577"/>
            <a:ext cx="4662318" cy="0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CD6FF4-42A4-4FE6-6C32-E5904E46D939}"/>
              </a:ext>
            </a:extLst>
          </p:cNvPr>
          <p:cNvCxnSpPr>
            <a:cxnSpLocks/>
          </p:cNvCxnSpPr>
          <p:nvPr/>
        </p:nvCxnSpPr>
        <p:spPr>
          <a:xfrm>
            <a:off x="381000" y="2704303"/>
            <a:ext cx="4584148" cy="0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0AA5D0-9D46-5C8F-5E6C-2A8A0179A8EB}"/>
              </a:ext>
            </a:extLst>
          </p:cNvPr>
          <p:cNvGrpSpPr/>
          <p:nvPr/>
        </p:nvGrpSpPr>
        <p:grpSpPr>
          <a:xfrm>
            <a:off x="302830" y="4378234"/>
            <a:ext cx="7698170" cy="2167421"/>
            <a:chOff x="302830" y="4378234"/>
            <a:chExt cx="7698170" cy="216742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29192F4-B87A-9082-944A-0B57B41CE89D}"/>
                </a:ext>
              </a:extLst>
            </p:cNvPr>
            <p:cNvSpPr/>
            <p:nvPr/>
          </p:nvSpPr>
          <p:spPr>
            <a:xfrm>
              <a:off x="2547661" y="5114450"/>
              <a:ext cx="1273524" cy="8437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B0F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8">
              <a:extLst>
                <a:ext uri="{FF2B5EF4-FFF2-40B4-BE49-F238E27FC236}">
                  <a16:creationId xmlns:a16="http://schemas.microsoft.com/office/drawing/2014/main" id="{6EF7DD73-FF5C-A08B-4AD5-56053F32B40D}"/>
                </a:ext>
              </a:extLst>
            </p:cNvPr>
            <p:cNvGrpSpPr/>
            <p:nvPr/>
          </p:nvGrpSpPr>
          <p:grpSpPr>
            <a:xfrm>
              <a:off x="2739124" y="5357470"/>
              <a:ext cx="762000" cy="381000"/>
              <a:chOff x="1066800" y="2057400"/>
              <a:chExt cx="762000" cy="381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32F9DE4-D745-631D-7280-92D3849F31EB}"/>
                  </a:ext>
                </a:extLst>
              </p:cNvPr>
              <p:cNvSpPr/>
              <p:nvPr/>
            </p:nvSpPr>
            <p:spPr bwMode="auto">
              <a:xfrm>
                <a:off x="1066800" y="2057400"/>
                <a:ext cx="381000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A554EC2-C769-F087-E606-D15A77D1F9DE}"/>
                  </a:ext>
                </a:extLst>
              </p:cNvPr>
              <p:cNvSpPr/>
              <p:nvPr/>
            </p:nvSpPr>
            <p:spPr bwMode="auto">
              <a:xfrm>
                <a:off x="1447800" y="2057400"/>
                <a:ext cx="381000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49750D1-B16A-8B8E-EA26-73BD1E21407E}"/>
                </a:ext>
              </a:extLst>
            </p:cNvPr>
            <p:cNvCxnSpPr>
              <a:cxnSpLocks/>
              <a:endCxn id="25" idx="2"/>
            </p:cNvCxnSpPr>
            <p:nvPr/>
          </p:nvCxnSpPr>
          <p:spPr bwMode="auto">
            <a:xfrm flipV="1">
              <a:off x="2617295" y="5738470"/>
              <a:ext cx="312329" cy="43941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4B1CB40-42B2-B8D0-608E-BD202D380FD9}"/>
                </a:ext>
              </a:extLst>
            </p:cNvPr>
            <p:cNvSpPr/>
            <p:nvPr/>
          </p:nvSpPr>
          <p:spPr>
            <a:xfrm>
              <a:off x="2438400" y="6022435"/>
              <a:ext cx="35779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</a:rPr>
                <a:t>x</a:t>
              </a:r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7B9ABD8-AB69-C160-2292-152279C14512}"/>
                </a:ext>
              </a:extLst>
            </p:cNvPr>
            <p:cNvSpPr/>
            <p:nvPr/>
          </p:nvSpPr>
          <p:spPr>
            <a:xfrm>
              <a:off x="3112446" y="5269243"/>
              <a:ext cx="36580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</a:rPr>
                <a:t>y</a:t>
              </a:r>
              <a:endParaRPr lang="en-US" dirty="0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B0AFEE0-FDBF-0B48-4D06-BB454C74CA9F}"/>
                </a:ext>
              </a:extLst>
            </p:cNvPr>
            <p:cNvCxnSpPr>
              <a:cxnSpLocks/>
            </p:cNvCxnSpPr>
            <p:nvPr/>
          </p:nvCxnSpPr>
          <p:spPr>
            <a:xfrm>
              <a:off x="3821185" y="5125829"/>
              <a:ext cx="4179815" cy="0"/>
            </a:xfrm>
            <a:prstGeom prst="line">
              <a:avLst/>
            </a:prstGeom>
            <a:ln w="28575">
              <a:solidFill>
                <a:srgbClr val="00B0F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794CA45-F9FE-2DFA-E24E-9A782D33029C}"/>
                </a:ext>
              </a:extLst>
            </p:cNvPr>
            <p:cNvCxnSpPr>
              <a:cxnSpLocks/>
            </p:cNvCxnSpPr>
            <p:nvPr/>
          </p:nvCxnSpPr>
          <p:spPr>
            <a:xfrm>
              <a:off x="3902524" y="5958176"/>
              <a:ext cx="4098476" cy="11379"/>
            </a:xfrm>
            <a:prstGeom prst="line">
              <a:avLst/>
            </a:prstGeom>
            <a:ln w="28575">
              <a:solidFill>
                <a:srgbClr val="00B0F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4998F46-07DC-B5BD-DE6E-1375C3B2FD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830" y="5114450"/>
              <a:ext cx="2244831" cy="11379"/>
            </a:xfrm>
            <a:prstGeom prst="line">
              <a:avLst/>
            </a:prstGeom>
            <a:ln w="28575">
              <a:solidFill>
                <a:srgbClr val="00B0F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D055495-5843-13F8-2937-13564675C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0" y="5958176"/>
              <a:ext cx="2166661" cy="11379"/>
            </a:xfrm>
            <a:prstGeom prst="line">
              <a:avLst/>
            </a:prstGeom>
            <a:ln w="28575">
              <a:solidFill>
                <a:srgbClr val="00B0F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671521B-FE18-DDAB-4EF5-D80A7CEF00B4}"/>
                </a:ext>
              </a:extLst>
            </p:cNvPr>
            <p:cNvSpPr/>
            <p:nvPr/>
          </p:nvSpPr>
          <p:spPr>
            <a:xfrm>
              <a:off x="2036312" y="4378234"/>
              <a:ext cx="467211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{ x↦(1,y) ∗ 𝑙↬(∃y.  x↦(1,y))}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638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C5F4-F3C6-57D1-CF9C-875B19CE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 invariants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3CEAAB-EF42-088F-3590-963249843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z="2600" dirty="0"/>
                  <a:t>O’Hearn 2004</a:t>
                </a:r>
              </a:p>
              <a:p>
                <a:r>
                  <a:rPr lang="en-US" sz="2600" dirty="0" err="1"/>
                  <a:t>Gotsman</a:t>
                </a:r>
                <a:r>
                  <a:rPr lang="en-US" sz="2600" dirty="0"/>
                  <a:t> </a:t>
                </a:r>
                <a:r>
                  <a:rPr lang="en-US" sz="2600" i="1" dirty="0"/>
                  <a:t>et al.  </a:t>
                </a:r>
                <a:r>
                  <a:rPr lang="en-US" sz="2600" dirty="0"/>
                  <a:t>2007</a:t>
                </a:r>
              </a:p>
              <a:p>
                <a:r>
                  <a:rPr lang="en-US" sz="2600" dirty="0" err="1"/>
                  <a:t>Hobor</a:t>
                </a:r>
                <a:r>
                  <a:rPr lang="en-US" sz="2600" dirty="0"/>
                  <a:t>, Zappa Nardelli, Appel 2008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emp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makelock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acquire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release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m:rPr>
                              <m:nor/>
                            </m:rPr>
                            <a:rPr lang="en-US" dirty="0"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3CEAAB-EF42-088F-3590-963249843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6873B-1123-CD95-0B48-B9B6E796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68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 invariants for </a:t>
            </a:r>
            <a:r>
              <a:rPr lang="en-US" dirty="0" err="1"/>
              <a:t>parsplit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E2D567-799C-513E-AA64-CCF0E1AF0209}"/>
              </a:ext>
            </a:extLst>
          </p:cNvPr>
          <p:cNvSpPr/>
          <p:nvPr/>
        </p:nvSpPr>
        <p:spPr>
          <a:xfrm>
            <a:off x="5334000" y="1139125"/>
            <a:ext cx="2870938" cy="20866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thread_worker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(void *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arg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{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struct task *t = (struct task *)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arg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while (1) 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{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acquire(t-&gt;go);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t-&gt;f(t-&gt;closure);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release(t-&gt;done);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}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89A5F7A-A5D2-1B0D-EBD5-7CA10C5D2F27}"/>
              </a:ext>
            </a:extLst>
          </p:cNvPr>
          <p:cNvSpPr/>
          <p:nvPr/>
        </p:nvSpPr>
        <p:spPr>
          <a:xfrm>
            <a:off x="457200" y="1143000"/>
            <a:ext cx="3861538" cy="17155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(struct task *tasks, unsigned T) {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(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=1;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&lt;T;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release (tasks[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].go);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tasks[0].f(tasks[0].closure);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for (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=1;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&lt;T;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acquire (tasks[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].done);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2A9F1D4-D027-E26A-030E-46C3FED694E7}"/>
              </a:ext>
            </a:extLst>
          </p:cNvPr>
          <p:cNvCxnSpPr>
            <a:cxnSpLocks/>
          </p:cNvCxnSpPr>
          <p:nvPr/>
        </p:nvCxnSpPr>
        <p:spPr>
          <a:xfrm>
            <a:off x="2582944" y="1800520"/>
            <a:ext cx="3132056" cy="25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23683C-8113-58FA-477D-768D1E92258A}"/>
              </a:ext>
            </a:extLst>
          </p:cNvPr>
          <p:cNvCxnSpPr>
            <a:cxnSpLocks/>
          </p:cNvCxnSpPr>
          <p:nvPr/>
        </p:nvCxnSpPr>
        <p:spPr>
          <a:xfrm flipH="1" flipV="1">
            <a:off x="2733773" y="2403835"/>
            <a:ext cx="2903456" cy="9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246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 invariants for </a:t>
            </a:r>
            <a:r>
              <a:rPr lang="en-US" dirty="0" err="1"/>
              <a:t>parsplit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E2D567-799C-513E-AA64-CCF0E1AF0209}"/>
              </a:ext>
            </a:extLst>
          </p:cNvPr>
          <p:cNvSpPr/>
          <p:nvPr/>
        </p:nvSpPr>
        <p:spPr>
          <a:xfrm>
            <a:off x="5334000" y="1139125"/>
            <a:ext cx="2870938" cy="20866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thread_worker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(void *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arg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{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struct task *t = (struct task *)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arg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while (1) 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{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acquire(t-&gt;go);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t-&gt;f(t-&gt;closure);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release(t-&gt;done);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}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89A5F7A-A5D2-1B0D-EBD5-7CA10C5D2F27}"/>
              </a:ext>
            </a:extLst>
          </p:cNvPr>
          <p:cNvSpPr/>
          <p:nvPr/>
        </p:nvSpPr>
        <p:spPr>
          <a:xfrm>
            <a:off x="457200" y="1143000"/>
            <a:ext cx="3861538" cy="17155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(struct task *tasks, unsigned T) {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(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=1;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&lt;T;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release (tasks[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].go);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tasks[0].f(tasks[0].closure);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for (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=1;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&lt;T;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acquire (tasks[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].done);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76BF95-842B-B74B-B56C-297B6AB123F6}"/>
              </a:ext>
            </a:extLst>
          </p:cNvPr>
          <p:cNvGrpSpPr/>
          <p:nvPr/>
        </p:nvGrpSpPr>
        <p:grpSpPr>
          <a:xfrm>
            <a:off x="6068490" y="3906602"/>
            <a:ext cx="381000" cy="633998"/>
            <a:chOff x="4724400" y="2951413"/>
            <a:chExt cx="381000" cy="63399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918095-71E0-13EE-B0A6-80C2C1534864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157E509-FE2B-DF97-8F17-8682CDA9FEF8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4161821-5018-8AA7-272B-C25684ADE13B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A688D46-E105-3208-DE70-79E00AF1DB27}"/>
              </a:ext>
            </a:extLst>
          </p:cNvPr>
          <p:cNvGrpSpPr/>
          <p:nvPr/>
        </p:nvGrpSpPr>
        <p:grpSpPr>
          <a:xfrm>
            <a:off x="6604738" y="3903159"/>
            <a:ext cx="381000" cy="633998"/>
            <a:chOff x="4724400" y="2951413"/>
            <a:chExt cx="381000" cy="63399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B8B4892-3EC5-6AA4-9FF3-C53C2D60CAFF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DDFF2CF-1F16-4378-87A9-304CD1422272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C06C757-6D79-778D-735B-CF7F1A849AFA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F6BA701-B4F9-A042-9B79-03499266CEF6}"/>
              </a:ext>
            </a:extLst>
          </p:cNvPr>
          <p:cNvGrpSpPr/>
          <p:nvPr/>
        </p:nvGrpSpPr>
        <p:grpSpPr>
          <a:xfrm>
            <a:off x="4318738" y="3895567"/>
            <a:ext cx="838200" cy="609600"/>
            <a:chOff x="5715000" y="2940378"/>
            <a:chExt cx="838200" cy="60960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D968767-01B8-A1FC-1DB9-2A8F3A7F15ED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25218B5-93F3-5906-E2CE-BE3CFFC5C473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775B2B8-24A3-3404-A258-7247D029075E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2C9BD1F-04CF-AE79-D1C1-99878206D6E4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2C0BF6C-1AF7-7BC3-EF9E-2B59E382A4AC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result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93FF735-0529-48DF-BBC1-9A296BFB3E2B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F86C225-F43B-58DA-9EA1-504857D4C02B}"/>
              </a:ext>
            </a:extLst>
          </p:cNvPr>
          <p:cNvGrpSpPr/>
          <p:nvPr/>
        </p:nvGrpSpPr>
        <p:grpSpPr>
          <a:xfrm>
            <a:off x="5156938" y="3944194"/>
            <a:ext cx="799715" cy="592963"/>
            <a:chOff x="5943600" y="2989005"/>
            <a:chExt cx="1409315" cy="592963"/>
          </a:xfrm>
        </p:grpSpPr>
        <p:sp>
          <p:nvSpPr>
            <p:cNvPr id="43" name="Left Brace 42">
              <a:extLst>
                <a:ext uri="{FF2B5EF4-FFF2-40B4-BE49-F238E27FC236}">
                  <a16:creationId xmlns:a16="http://schemas.microsoft.com/office/drawing/2014/main" id="{6CF82E45-C2DB-FC85-052A-9BEE3DDFA74D}"/>
                </a:ext>
              </a:extLst>
            </p:cNvPr>
            <p:cNvSpPr/>
            <p:nvPr/>
          </p:nvSpPr>
          <p:spPr>
            <a:xfrm>
              <a:off x="7017881" y="2989005"/>
              <a:ext cx="335034" cy="592963"/>
            </a:xfrm>
            <a:prstGeom prst="leftBrace">
              <a:avLst>
                <a:gd name="adj1" fmla="val 60860"/>
                <a:gd name="adj2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89EA071-593F-85BD-B700-17BB9D3492FA}"/>
                </a:ext>
              </a:extLst>
            </p:cNvPr>
            <p:cNvCxnSpPr>
              <a:cxnSpLocks/>
              <a:stCxn id="37" idx="3"/>
              <a:endCxn id="43" idx="1"/>
            </p:cNvCxnSpPr>
            <p:nvPr/>
          </p:nvCxnSpPr>
          <p:spPr>
            <a:xfrm>
              <a:off x="5943600" y="3247454"/>
              <a:ext cx="1074281" cy="3803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F7D74DA-10FF-0F7A-86AA-29E4EC28A578}"/>
              </a:ext>
            </a:extLst>
          </p:cNvPr>
          <p:cNvGrpSpPr/>
          <p:nvPr/>
        </p:nvGrpSpPr>
        <p:grpSpPr>
          <a:xfrm>
            <a:off x="2092204" y="3869318"/>
            <a:ext cx="838200" cy="609600"/>
            <a:chOff x="5715000" y="2940378"/>
            <a:chExt cx="838200" cy="60960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52BB373-0861-9CB6-2049-1252696D3532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DA9F85C-578D-7194-0111-060D77598C71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C74B0DB-1296-EE75-63E9-EA58EE76CB45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A8B4D91-1545-8928-4896-3DB09D25DFB0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68A26A7-7D2C-AF09-13E8-497ADB1E339E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1950075-90DA-361B-AF4D-B93F86831AB0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A4F2D8E-C785-7789-9622-21A83E25F790}"/>
              </a:ext>
            </a:extLst>
          </p:cNvPr>
          <p:cNvGrpSpPr/>
          <p:nvPr/>
        </p:nvGrpSpPr>
        <p:grpSpPr>
          <a:xfrm>
            <a:off x="2689896" y="3250598"/>
            <a:ext cx="1628842" cy="1118252"/>
            <a:chOff x="4086158" y="2295409"/>
            <a:chExt cx="1628842" cy="1118252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4EA4E9A-1606-2CC9-E4E1-6A82D99F6C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2160" y="2295409"/>
              <a:ext cx="457732" cy="7694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8D14057-B283-1D05-FA47-8F8D60F344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6158" y="3207435"/>
              <a:ext cx="1628842" cy="20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D7006F-45E3-3F10-5A5E-61F92978FF2C}"/>
                  </a:ext>
                </a:extLst>
              </p:cNvPr>
              <p:cNvSpPr txBox="1"/>
              <p:nvPr/>
            </p:nvSpPr>
            <p:spPr>
              <a:xfrm>
                <a:off x="294142" y="5174864"/>
                <a:ext cx="78379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Definition </a:t>
                </a:r>
                <a:r>
                  <a:rPr lang="en-US" sz="1600" dirty="0" err="1"/>
                  <a:t>task_inv</a:t>
                </a:r>
                <a:r>
                  <a:rPr lang="en-US" sz="1600" dirty="0"/>
                  <a:t>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≔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𝑐𝑙𝑜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↦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)∗(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closure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↦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𝑐𝑙𝑜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)∗∃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𝑐𝑙𝑜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D7006F-45E3-3F10-5A5E-61F92978F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42" y="5174864"/>
                <a:ext cx="7837980" cy="338554"/>
              </a:xfrm>
              <a:prstGeom prst="rect">
                <a:avLst/>
              </a:prstGeom>
              <a:blipFill>
                <a:blip r:embed="rId2"/>
                <a:stretch>
                  <a:fillRect l="-389" t="-7273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26F139C8-1991-A894-79AF-04F0D1F9739B}"/>
              </a:ext>
            </a:extLst>
          </p:cNvPr>
          <p:cNvGrpSpPr/>
          <p:nvPr/>
        </p:nvGrpSpPr>
        <p:grpSpPr>
          <a:xfrm>
            <a:off x="3123317" y="4324833"/>
            <a:ext cx="2217162" cy="1733134"/>
            <a:chOff x="3123317" y="4324833"/>
            <a:chExt cx="2217162" cy="1733134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FEEEB5C-FFC3-6A00-F8CB-F1A3F91BA627}"/>
                </a:ext>
              </a:extLst>
            </p:cNvPr>
            <p:cNvSpPr/>
            <p:nvPr/>
          </p:nvSpPr>
          <p:spPr>
            <a:xfrm>
              <a:off x="3123317" y="5221178"/>
              <a:ext cx="381000" cy="295231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8A35F19F-6BCF-9255-D41D-104DA19247DF}"/>
                </a:ext>
              </a:extLst>
            </p:cNvPr>
            <p:cNvSpPr/>
            <p:nvPr/>
          </p:nvSpPr>
          <p:spPr>
            <a:xfrm>
              <a:off x="3349504" y="4324833"/>
              <a:ext cx="1990975" cy="1733134"/>
            </a:xfrm>
            <a:prstGeom prst="arc">
              <a:avLst>
                <a:gd name="adj1" fmla="val 10713847"/>
                <a:gd name="adj2" fmla="val 15874758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2EA5148-8B1C-3804-0487-15FBD953A958}"/>
              </a:ext>
            </a:extLst>
          </p:cNvPr>
          <p:cNvGrpSpPr/>
          <p:nvPr/>
        </p:nvGrpSpPr>
        <p:grpSpPr>
          <a:xfrm>
            <a:off x="2354898" y="4537157"/>
            <a:ext cx="266595" cy="970538"/>
            <a:chOff x="2354898" y="4537157"/>
            <a:chExt cx="266595" cy="970538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7BBE2A8-F36E-22B4-FF3E-BDFA58AB637E}"/>
                </a:ext>
              </a:extLst>
            </p:cNvPr>
            <p:cNvSpPr/>
            <p:nvPr/>
          </p:nvSpPr>
          <p:spPr>
            <a:xfrm>
              <a:off x="2354898" y="5212464"/>
              <a:ext cx="266595" cy="295231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6538439-4C7D-201F-DA48-6CCA2500B6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4240" y="4537157"/>
              <a:ext cx="33844" cy="66671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55BCAAC-6509-03CD-1247-4A943C2626C5}"/>
              </a:ext>
            </a:extLst>
          </p:cNvPr>
          <p:cNvGrpSpPr/>
          <p:nvPr/>
        </p:nvGrpSpPr>
        <p:grpSpPr>
          <a:xfrm>
            <a:off x="4155704" y="3554502"/>
            <a:ext cx="3841750" cy="2007381"/>
            <a:chOff x="4155704" y="3554502"/>
            <a:chExt cx="3841750" cy="2007381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5A5A049-A704-C3F6-A8E6-D5DD6EA6586D}"/>
                </a:ext>
              </a:extLst>
            </p:cNvPr>
            <p:cNvSpPr/>
            <p:nvPr/>
          </p:nvSpPr>
          <p:spPr>
            <a:xfrm>
              <a:off x="6750744" y="5158275"/>
              <a:ext cx="1246710" cy="40360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BC0B4D0-044F-64DB-A93E-221F15D55014}"/>
                </a:ext>
              </a:extLst>
            </p:cNvPr>
            <p:cNvCxnSpPr>
              <a:cxnSpLocks/>
              <a:stCxn id="65" idx="0"/>
              <a:endCxn id="70" idx="5"/>
            </p:cNvCxnSpPr>
            <p:nvPr/>
          </p:nvCxnSpPr>
          <p:spPr>
            <a:xfrm flipH="1" flipV="1">
              <a:off x="6902776" y="4624162"/>
              <a:ext cx="471323" cy="53411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883C479-DA26-F24A-F5E1-2D5745B695C5}"/>
                </a:ext>
              </a:extLst>
            </p:cNvPr>
            <p:cNvSpPr/>
            <p:nvPr/>
          </p:nvSpPr>
          <p:spPr>
            <a:xfrm>
              <a:off x="4155704" y="3554502"/>
              <a:ext cx="3218395" cy="1253185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444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 and answers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76BF95-842B-B74B-B56C-297B6AB123F6}"/>
              </a:ext>
            </a:extLst>
          </p:cNvPr>
          <p:cNvGrpSpPr/>
          <p:nvPr/>
        </p:nvGrpSpPr>
        <p:grpSpPr>
          <a:xfrm>
            <a:off x="6068490" y="3906602"/>
            <a:ext cx="381000" cy="633998"/>
            <a:chOff x="4724400" y="2951413"/>
            <a:chExt cx="381000" cy="63399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918095-71E0-13EE-B0A6-80C2C1534864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157E509-FE2B-DF97-8F17-8682CDA9FEF8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4161821-5018-8AA7-272B-C25684ADE13B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A688D46-E105-3208-DE70-79E00AF1DB27}"/>
              </a:ext>
            </a:extLst>
          </p:cNvPr>
          <p:cNvGrpSpPr/>
          <p:nvPr/>
        </p:nvGrpSpPr>
        <p:grpSpPr>
          <a:xfrm>
            <a:off x="6604738" y="3903159"/>
            <a:ext cx="381000" cy="633998"/>
            <a:chOff x="4724400" y="2951413"/>
            <a:chExt cx="381000" cy="63399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B8B4892-3EC5-6AA4-9FF3-C53C2D60CAFF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DDFF2CF-1F16-4378-87A9-304CD1422272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C06C757-6D79-778D-735B-CF7F1A849AFA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F6BA701-B4F9-A042-9B79-03499266CEF6}"/>
              </a:ext>
            </a:extLst>
          </p:cNvPr>
          <p:cNvGrpSpPr/>
          <p:nvPr/>
        </p:nvGrpSpPr>
        <p:grpSpPr>
          <a:xfrm>
            <a:off x="4318738" y="3895567"/>
            <a:ext cx="838200" cy="609600"/>
            <a:chOff x="5715000" y="2940378"/>
            <a:chExt cx="838200" cy="60960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D968767-01B8-A1FC-1DB9-2A8F3A7F15ED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25218B5-93F3-5906-E2CE-BE3CFFC5C473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775B2B8-24A3-3404-A258-7247D029075E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2C9BD1F-04CF-AE79-D1C1-99878206D6E4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2C0BF6C-1AF7-7BC3-EF9E-2B59E382A4AC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x⋅y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93FF735-0529-48DF-BBC1-9A296BFB3E2B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F86C225-F43B-58DA-9EA1-504857D4C02B}"/>
              </a:ext>
            </a:extLst>
          </p:cNvPr>
          <p:cNvGrpSpPr/>
          <p:nvPr/>
        </p:nvGrpSpPr>
        <p:grpSpPr>
          <a:xfrm>
            <a:off x="5156938" y="3944194"/>
            <a:ext cx="799715" cy="592963"/>
            <a:chOff x="5943600" y="2989005"/>
            <a:chExt cx="1409315" cy="592963"/>
          </a:xfrm>
        </p:grpSpPr>
        <p:sp>
          <p:nvSpPr>
            <p:cNvPr id="43" name="Left Brace 42">
              <a:extLst>
                <a:ext uri="{FF2B5EF4-FFF2-40B4-BE49-F238E27FC236}">
                  <a16:creationId xmlns:a16="http://schemas.microsoft.com/office/drawing/2014/main" id="{6CF82E45-C2DB-FC85-052A-9BEE3DDFA74D}"/>
                </a:ext>
              </a:extLst>
            </p:cNvPr>
            <p:cNvSpPr/>
            <p:nvPr/>
          </p:nvSpPr>
          <p:spPr>
            <a:xfrm>
              <a:off x="7017881" y="2989005"/>
              <a:ext cx="335034" cy="592963"/>
            </a:xfrm>
            <a:prstGeom prst="leftBrace">
              <a:avLst>
                <a:gd name="adj1" fmla="val 60860"/>
                <a:gd name="adj2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89EA071-593F-85BD-B700-17BB9D3492FA}"/>
                </a:ext>
              </a:extLst>
            </p:cNvPr>
            <p:cNvCxnSpPr>
              <a:cxnSpLocks/>
              <a:stCxn id="37" idx="3"/>
              <a:endCxn id="43" idx="1"/>
            </p:cNvCxnSpPr>
            <p:nvPr/>
          </p:nvCxnSpPr>
          <p:spPr>
            <a:xfrm>
              <a:off x="5943600" y="3247454"/>
              <a:ext cx="1074281" cy="3803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7C67C58-0E14-05EB-34C1-08A25BAA5F96}"/>
              </a:ext>
            </a:extLst>
          </p:cNvPr>
          <p:cNvGrpSpPr/>
          <p:nvPr/>
        </p:nvGrpSpPr>
        <p:grpSpPr>
          <a:xfrm>
            <a:off x="6068490" y="2096008"/>
            <a:ext cx="381000" cy="633998"/>
            <a:chOff x="4724400" y="2951413"/>
            <a:chExt cx="381000" cy="63399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6FCAAA9-7465-E59C-0664-0A4808F89C98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E1A7EBF-03FF-4ECD-C79D-DF0DCE64C1BF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5367815-A14F-C2A8-00BA-29A873E02E7A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40297A-F1AD-C102-3EDF-522E940CC4C3}"/>
              </a:ext>
            </a:extLst>
          </p:cNvPr>
          <p:cNvGrpSpPr/>
          <p:nvPr/>
        </p:nvGrpSpPr>
        <p:grpSpPr>
          <a:xfrm>
            <a:off x="6604738" y="2092565"/>
            <a:ext cx="381000" cy="633998"/>
            <a:chOff x="4724400" y="2951413"/>
            <a:chExt cx="381000" cy="633998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6B5CA25-E57A-4AAF-616F-D7739AF72743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08AC22A-D36D-18D8-FC92-D65B2D2D39F8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14F4A69-F836-DFBC-0080-468E29E989EC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DAA6579-B96D-3D60-A784-BF57559E2DA5}"/>
              </a:ext>
            </a:extLst>
          </p:cNvPr>
          <p:cNvGrpSpPr/>
          <p:nvPr/>
        </p:nvGrpSpPr>
        <p:grpSpPr>
          <a:xfrm>
            <a:off x="4318738" y="2084973"/>
            <a:ext cx="838200" cy="609600"/>
            <a:chOff x="5715000" y="2940378"/>
            <a:chExt cx="838200" cy="609600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B688814-C818-21C2-450A-A5C04BBFDAC3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F317D81-E7E4-2ADB-E376-C4A4A9693E17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B6E510B-3B3F-5ECC-6461-BC6A1359B743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FB88668-F668-6D52-DAB2-84E7FCF321F3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B5B1860-7915-244F-48FB-C52EE46DBFC3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1299CB2-5E6A-4B04-0DB8-A3464CF6334E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2FE9D36-79E3-98B9-0CBA-D43FD989690D}"/>
              </a:ext>
            </a:extLst>
          </p:cNvPr>
          <p:cNvGrpSpPr/>
          <p:nvPr/>
        </p:nvGrpSpPr>
        <p:grpSpPr>
          <a:xfrm>
            <a:off x="5156938" y="2133600"/>
            <a:ext cx="799715" cy="592963"/>
            <a:chOff x="5943600" y="2989005"/>
            <a:chExt cx="1409315" cy="592963"/>
          </a:xfrm>
        </p:grpSpPr>
        <p:sp>
          <p:nvSpPr>
            <p:cNvPr id="81" name="Left Brace 80">
              <a:extLst>
                <a:ext uri="{FF2B5EF4-FFF2-40B4-BE49-F238E27FC236}">
                  <a16:creationId xmlns:a16="http://schemas.microsoft.com/office/drawing/2014/main" id="{F000FD15-919C-A04D-A37C-6B2A74586696}"/>
                </a:ext>
              </a:extLst>
            </p:cNvPr>
            <p:cNvSpPr/>
            <p:nvPr/>
          </p:nvSpPr>
          <p:spPr>
            <a:xfrm>
              <a:off x="7017881" y="2989005"/>
              <a:ext cx="335034" cy="592963"/>
            </a:xfrm>
            <a:prstGeom prst="leftBrace">
              <a:avLst>
                <a:gd name="adj1" fmla="val 60860"/>
                <a:gd name="adj2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6627E20-1A5D-2072-4F02-62BEFA288591}"/>
                </a:ext>
              </a:extLst>
            </p:cNvPr>
            <p:cNvCxnSpPr>
              <a:cxnSpLocks/>
              <a:stCxn id="72" idx="3"/>
              <a:endCxn id="81" idx="1"/>
            </p:cNvCxnSpPr>
            <p:nvPr/>
          </p:nvCxnSpPr>
          <p:spPr>
            <a:xfrm>
              <a:off x="5943600" y="3247454"/>
              <a:ext cx="1074281" cy="3803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2032F2-7F9C-205B-1D86-D8197D18755A}"/>
                  </a:ext>
                </a:extLst>
              </p:cNvPr>
              <p:cNvSpPr txBox="1"/>
              <p:nvPr/>
            </p:nvSpPr>
            <p:spPr>
              <a:xfrm>
                <a:off x="2704813" y="2135907"/>
                <a:ext cx="8903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=ASK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2032F2-7F9C-205B-1D86-D8197D187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813" y="2135907"/>
                <a:ext cx="890372" cy="369332"/>
              </a:xfrm>
              <a:prstGeom prst="rect">
                <a:avLst/>
              </a:prstGeom>
              <a:blipFill>
                <a:blip r:embed="rId2"/>
                <a:stretch>
                  <a:fillRect t="-9836" r="-4795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A9B24A9-DAF9-EF29-1206-5A4697A4BEC3}"/>
                  </a:ext>
                </a:extLst>
              </p:cNvPr>
              <p:cNvSpPr txBox="1"/>
              <p:nvPr/>
            </p:nvSpPr>
            <p:spPr>
              <a:xfrm>
                <a:off x="2360482" y="4009321"/>
                <a:ext cx="1445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=ANSWER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A9B24A9-DAF9-EF29-1206-5A4697A4B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482" y="4009321"/>
                <a:ext cx="1445204" cy="369332"/>
              </a:xfrm>
              <a:prstGeom prst="rect">
                <a:avLst/>
              </a:prstGeom>
              <a:blipFill>
                <a:blip r:embed="rId3"/>
                <a:stretch>
                  <a:fillRect t="-11667" r="-42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A0F4676-7B66-53FC-D5EA-AB4569048DC5}"/>
                  </a:ext>
                </a:extLst>
              </p:cNvPr>
              <p:cNvSpPr txBox="1"/>
              <p:nvPr/>
            </p:nvSpPr>
            <p:spPr>
              <a:xfrm>
                <a:off x="457200" y="2145609"/>
                <a:ext cx="15893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𝑐𝑙𝑜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A0F4676-7B66-53FC-D5EA-AB456904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145609"/>
                <a:ext cx="1589391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EE5674F-16E2-912F-D64B-8BB6E8E6866E}"/>
                  </a:ext>
                </a:extLst>
              </p:cNvPr>
              <p:cNvSpPr txBox="1"/>
              <p:nvPr/>
            </p:nvSpPr>
            <p:spPr>
              <a:xfrm>
                <a:off x="294142" y="5174864"/>
                <a:ext cx="78379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Definition </a:t>
                </a:r>
                <a:r>
                  <a:rPr lang="en-US" sz="1600" dirty="0" err="1"/>
                  <a:t>task_inv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≔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𝑐𝑙𝑜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↦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)∗(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closure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↦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𝑐𝑙𝑜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)∗∃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𝑐𝑙𝑜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EE5674F-16E2-912F-D64B-8BB6E8E68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42" y="5174864"/>
                <a:ext cx="7837980" cy="338554"/>
              </a:xfrm>
              <a:prstGeom prst="rect">
                <a:avLst/>
              </a:prstGeom>
              <a:blipFill>
                <a:blip r:embed="rId5"/>
                <a:stretch>
                  <a:fillRect l="-389" t="-7273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2D82E97-A508-76AC-7293-CEC363871E5B}"/>
              </a:ext>
            </a:extLst>
          </p:cNvPr>
          <p:cNvSpPr/>
          <p:nvPr/>
        </p:nvSpPr>
        <p:spPr>
          <a:xfrm>
            <a:off x="1219199" y="2209800"/>
            <a:ext cx="194821" cy="29543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B54EC11-3FA2-C2DD-A287-827F35057001}"/>
              </a:ext>
            </a:extLst>
          </p:cNvPr>
          <p:cNvSpPr/>
          <p:nvPr/>
        </p:nvSpPr>
        <p:spPr>
          <a:xfrm>
            <a:off x="2764409" y="2186537"/>
            <a:ext cx="194821" cy="29543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AF20993-0577-18B0-90CF-914B05532629}"/>
              </a:ext>
            </a:extLst>
          </p:cNvPr>
          <p:cNvSpPr/>
          <p:nvPr/>
        </p:nvSpPr>
        <p:spPr>
          <a:xfrm>
            <a:off x="2410120" y="4072301"/>
            <a:ext cx="194821" cy="29543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6C6FAA8F-E221-F34E-D31C-8D6CEBBB7204}"/>
              </a:ext>
            </a:extLst>
          </p:cNvPr>
          <p:cNvSpPr/>
          <p:nvPr/>
        </p:nvSpPr>
        <p:spPr>
          <a:xfrm>
            <a:off x="1316609" y="1970338"/>
            <a:ext cx="1536520" cy="479849"/>
          </a:xfrm>
          <a:prstGeom prst="arc">
            <a:avLst>
              <a:gd name="adj1" fmla="val 10889652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E3D3E1-2AFA-7F79-A3B4-02786DB4333D}"/>
              </a:ext>
            </a:extLst>
          </p:cNvPr>
          <p:cNvCxnSpPr>
            <a:stCxn id="5" idx="5"/>
            <a:endCxn id="50" idx="1"/>
          </p:cNvCxnSpPr>
          <p:nvPr/>
        </p:nvCxnSpPr>
        <p:spPr>
          <a:xfrm>
            <a:off x="1385489" y="2461973"/>
            <a:ext cx="1053162" cy="16535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459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 invariants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5C0E176-405C-B31F-4632-B663345A38DF}"/>
              </a:ext>
            </a:extLst>
          </p:cNvPr>
          <p:cNvSpPr/>
          <p:nvPr/>
        </p:nvSpPr>
        <p:spPr>
          <a:xfrm>
            <a:off x="5334000" y="948257"/>
            <a:ext cx="2005862" cy="13530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u="sng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thread_worker</a:t>
            </a:r>
            <a:endParaRPr lang="en-US" sz="1400" u="sng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while (1) 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{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acquire(t-&gt;go);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t-&gt;f(t-&gt;closure);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release(t-&gt;done);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}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EBB1660-0271-02E6-11F6-B0993FCD26F7}"/>
              </a:ext>
            </a:extLst>
          </p:cNvPr>
          <p:cNvSpPr/>
          <p:nvPr/>
        </p:nvSpPr>
        <p:spPr>
          <a:xfrm>
            <a:off x="1524000" y="968738"/>
            <a:ext cx="2513841" cy="1299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u="sng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endParaRPr lang="en-US" sz="1400" u="sng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(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=1;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&lt;T;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release (tasks[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].go);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(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=1;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&lt;T;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acquire (tasks[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].done);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0F72B05-495F-1547-94CF-187FA741FCE2}"/>
              </a:ext>
            </a:extLst>
          </p:cNvPr>
          <p:cNvGrpSpPr/>
          <p:nvPr/>
        </p:nvGrpSpPr>
        <p:grpSpPr>
          <a:xfrm>
            <a:off x="384048" y="3098438"/>
            <a:ext cx="7843263" cy="711562"/>
            <a:chOff x="384048" y="3098438"/>
            <a:chExt cx="7843263" cy="711562"/>
          </a:xfrm>
        </p:grpSpPr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F906F1B8-42A1-A4E2-270B-BD3BC793935A}"/>
                </a:ext>
              </a:extLst>
            </p:cNvPr>
            <p:cNvSpPr/>
            <p:nvPr/>
          </p:nvSpPr>
          <p:spPr>
            <a:xfrm>
              <a:off x="2362200" y="3301360"/>
              <a:ext cx="3962400" cy="39213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FE72DEC-3608-422A-B049-8722E5AACB18}"/>
                </a:ext>
              </a:extLst>
            </p:cNvPr>
            <p:cNvGrpSpPr/>
            <p:nvPr/>
          </p:nvGrpSpPr>
          <p:grpSpPr>
            <a:xfrm>
              <a:off x="3768854" y="3200400"/>
              <a:ext cx="838200" cy="609600"/>
              <a:chOff x="5715000" y="2940378"/>
              <a:chExt cx="838200" cy="609600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0D29152F-079F-A572-C586-C1ECA072A895}"/>
                  </a:ext>
                </a:extLst>
              </p:cNvPr>
              <p:cNvGrpSpPr/>
              <p:nvPr/>
            </p:nvGrpSpPr>
            <p:grpSpPr>
              <a:xfrm>
                <a:off x="5715000" y="2940378"/>
                <a:ext cx="838200" cy="609600"/>
                <a:chOff x="762000" y="4423042"/>
                <a:chExt cx="762000" cy="609600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732CC01D-357E-629F-4DA7-88D1887D41B4}"/>
                    </a:ext>
                  </a:extLst>
                </p:cNvPr>
                <p:cNvSpPr/>
                <p:nvPr/>
              </p:nvSpPr>
              <p:spPr>
                <a:xfrm>
                  <a:off x="762000" y="4423844"/>
                  <a:ext cx="3810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pc="-150" dirty="0">
                      <a:solidFill>
                        <a:schemeClr val="tx1"/>
                      </a:solidFill>
                    </a:rPr>
                    <a:t>x</a:t>
                  </a:r>
                  <a:endParaRPr lang="en-US" sz="900" spc="-1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32BC7240-1107-E286-0521-992036906449}"/>
                    </a:ext>
                  </a:extLst>
                </p:cNvPr>
                <p:cNvSpPr/>
                <p:nvPr/>
              </p:nvSpPr>
              <p:spPr>
                <a:xfrm>
                  <a:off x="1143000" y="4423042"/>
                  <a:ext cx="3810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pc="-150" dirty="0">
                      <a:solidFill>
                        <a:schemeClr val="tx1"/>
                      </a:solidFill>
                      <a:latin typeface="Cambria Math"/>
                    </a:rPr>
                    <a:t>y</a:t>
                  </a:r>
                  <a:endParaRPr kumimoji="0" lang="en-US" b="0" i="0" u="none" strike="noStrike" kern="1200" cap="none" spc="-15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ACD55378-BF49-2768-4528-3B917919FFCC}"/>
                    </a:ext>
                  </a:extLst>
                </p:cNvPr>
                <p:cNvSpPr/>
                <p:nvPr/>
              </p:nvSpPr>
              <p:spPr>
                <a:xfrm>
                  <a:off x="762000" y="4727842"/>
                  <a:ext cx="312417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n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65DD4D4-73A7-1EA9-BB61-57F1C93C1302}"/>
                    </a:ext>
                  </a:extLst>
                </p:cNvPr>
                <p:cNvSpPr/>
                <p:nvPr/>
              </p:nvSpPr>
              <p:spPr>
                <a:xfrm>
                  <a:off x="1074417" y="4727441"/>
                  <a:ext cx="449583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22F44EB-108D-E189-4C58-4F5703786F30}"/>
                  </a:ext>
                </a:extLst>
              </p:cNvPr>
              <p:cNvSpPr/>
              <p:nvPr/>
            </p:nvSpPr>
            <p:spPr>
              <a:xfrm>
                <a:off x="5715000" y="2945331"/>
                <a:ext cx="838200" cy="6042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A9E18-3285-EA41-65DF-F1FEEC1AEAEC}"/>
                </a:ext>
              </a:extLst>
            </p:cNvPr>
            <p:cNvSpPr txBox="1"/>
            <p:nvPr/>
          </p:nvSpPr>
          <p:spPr>
            <a:xfrm>
              <a:off x="3196984" y="3098438"/>
              <a:ext cx="585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ASK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4F9EDB3-3BC4-E9F8-6188-0C3628D1C753}"/>
                </a:ext>
              </a:extLst>
            </p:cNvPr>
            <p:cNvSpPr txBox="1"/>
            <p:nvPr/>
          </p:nvSpPr>
          <p:spPr>
            <a:xfrm>
              <a:off x="384048" y="3255802"/>
              <a:ext cx="14836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release(go)</a:t>
              </a:r>
              <a:endParaRPr 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AB31C80-D638-FD72-4EE0-409D1C145B38}"/>
                </a:ext>
              </a:extLst>
            </p:cNvPr>
            <p:cNvSpPr txBox="1"/>
            <p:nvPr/>
          </p:nvSpPr>
          <p:spPr>
            <a:xfrm>
              <a:off x="6743700" y="3255802"/>
              <a:ext cx="14836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acquire(go)</a:t>
              </a:r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518FFCE-5C68-664F-D876-628968D30AFB}"/>
              </a:ext>
            </a:extLst>
          </p:cNvPr>
          <p:cNvGrpSpPr/>
          <p:nvPr/>
        </p:nvGrpSpPr>
        <p:grpSpPr>
          <a:xfrm>
            <a:off x="384048" y="4555616"/>
            <a:ext cx="8074152" cy="674132"/>
            <a:chOff x="384048" y="4555616"/>
            <a:chExt cx="8074152" cy="674132"/>
          </a:xfrm>
        </p:grpSpPr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3EDFA727-0199-FFCA-1D4C-C1691647BC7F}"/>
                </a:ext>
              </a:extLst>
            </p:cNvPr>
            <p:cNvSpPr/>
            <p:nvPr/>
          </p:nvSpPr>
          <p:spPr>
            <a:xfrm rot="10800000">
              <a:off x="2362200" y="4773379"/>
              <a:ext cx="3962400" cy="39213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73BF582-C144-5158-9DA7-2CE20A7F8B31}"/>
                </a:ext>
              </a:extLst>
            </p:cNvPr>
            <p:cNvSpPr txBox="1"/>
            <p:nvPr/>
          </p:nvSpPr>
          <p:spPr>
            <a:xfrm>
              <a:off x="2869784" y="4555616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ANSWER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0B74EF1-6107-0FAD-154A-5ED5E5B0D77E}"/>
                </a:ext>
              </a:extLst>
            </p:cNvPr>
            <p:cNvGrpSpPr/>
            <p:nvPr/>
          </p:nvGrpSpPr>
          <p:grpSpPr>
            <a:xfrm>
              <a:off x="3884272" y="4620148"/>
              <a:ext cx="838200" cy="609600"/>
              <a:chOff x="5715000" y="2940378"/>
              <a:chExt cx="838200" cy="609600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A5CDD05-C648-52D7-395F-07A7152F08DD}"/>
                  </a:ext>
                </a:extLst>
              </p:cNvPr>
              <p:cNvGrpSpPr/>
              <p:nvPr/>
            </p:nvGrpSpPr>
            <p:grpSpPr>
              <a:xfrm>
                <a:off x="5715000" y="2940378"/>
                <a:ext cx="838200" cy="609600"/>
                <a:chOff x="762000" y="4423042"/>
                <a:chExt cx="762000" cy="609600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EFD84F4F-A61B-35D6-D6D8-B721AD46FB67}"/>
                    </a:ext>
                  </a:extLst>
                </p:cNvPr>
                <p:cNvSpPr/>
                <p:nvPr/>
              </p:nvSpPr>
              <p:spPr>
                <a:xfrm>
                  <a:off x="762000" y="4423844"/>
                  <a:ext cx="3810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pc="-150" dirty="0">
                      <a:solidFill>
                        <a:schemeClr val="tx1"/>
                      </a:solidFill>
                    </a:rPr>
                    <a:t>x</a:t>
                  </a:r>
                  <a:endParaRPr lang="en-US" sz="900" spc="-1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51A377A-1DDA-D952-D1C8-DF4BAF81F355}"/>
                    </a:ext>
                  </a:extLst>
                </p:cNvPr>
                <p:cNvSpPr/>
                <p:nvPr/>
              </p:nvSpPr>
              <p:spPr>
                <a:xfrm>
                  <a:off x="1143000" y="4423042"/>
                  <a:ext cx="3810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pc="-150" dirty="0">
                      <a:solidFill>
                        <a:schemeClr val="tx1"/>
                      </a:solidFill>
                      <a:latin typeface="Cambria Math"/>
                    </a:rPr>
                    <a:t>y</a:t>
                  </a:r>
                  <a:endParaRPr kumimoji="0" lang="en-US" b="0" i="0" u="none" strike="noStrike" kern="1200" cap="none" spc="-15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FEFD546B-5BDA-F1EF-BACF-8C262C6A517F}"/>
                    </a:ext>
                  </a:extLst>
                </p:cNvPr>
                <p:cNvSpPr/>
                <p:nvPr/>
              </p:nvSpPr>
              <p:spPr>
                <a:xfrm>
                  <a:off x="762000" y="4727842"/>
                  <a:ext cx="312417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n</a:t>
                  </a: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2F6B511B-DA32-D156-04BA-A97E0FC3FB3C}"/>
                    </a:ext>
                  </a:extLst>
                </p:cNvPr>
                <p:cNvSpPr/>
                <p:nvPr/>
              </p:nvSpPr>
              <p:spPr>
                <a:xfrm>
                  <a:off x="1074417" y="4727441"/>
                  <a:ext cx="449583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 err="1">
                      <a:solidFill>
                        <a:schemeClr val="tx1"/>
                      </a:solidFill>
                    </a:rPr>
                    <a:t>x⋅y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D443A90-937C-6CA5-02E9-F21B526CEABC}"/>
                  </a:ext>
                </a:extLst>
              </p:cNvPr>
              <p:cNvSpPr/>
              <p:nvPr/>
            </p:nvSpPr>
            <p:spPr>
              <a:xfrm>
                <a:off x="5715000" y="2945331"/>
                <a:ext cx="838200" cy="6042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D5A2522-41CD-CE25-CCE9-32DB4C5693AE}"/>
                </a:ext>
              </a:extLst>
            </p:cNvPr>
            <p:cNvSpPr txBox="1"/>
            <p:nvPr/>
          </p:nvSpPr>
          <p:spPr>
            <a:xfrm>
              <a:off x="384048" y="4726166"/>
              <a:ext cx="16333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acquire(done)</a:t>
              </a:r>
              <a:endParaRPr 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1759F2B-B221-62CD-7555-9360BCA60F6F}"/>
                </a:ext>
              </a:extLst>
            </p:cNvPr>
            <p:cNvSpPr txBox="1"/>
            <p:nvPr/>
          </p:nvSpPr>
          <p:spPr>
            <a:xfrm>
              <a:off x="6743700" y="4726166"/>
              <a:ext cx="17145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release(done)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054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5070678-616F-902A-DDB2-16F0C04048E6}"/>
              </a:ext>
            </a:extLst>
          </p:cNvPr>
          <p:cNvSpPr/>
          <p:nvPr/>
        </p:nvSpPr>
        <p:spPr>
          <a:xfrm>
            <a:off x="228600" y="1143000"/>
            <a:ext cx="8077200" cy="2362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0BD75730-948E-4E3D-8907-264FE3715F87}"/>
              </a:ext>
            </a:extLst>
          </p:cNvPr>
          <p:cNvSpPr/>
          <p:nvPr/>
        </p:nvSpPr>
        <p:spPr>
          <a:xfrm rot="10800000">
            <a:off x="1524000" y="2885866"/>
            <a:ext cx="3962400" cy="39213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493DADC-5ABA-0658-B0C5-DB0244BD17FE}"/>
              </a:ext>
            </a:extLst>
          </p:cNvPr>
          <p:cNvSpPr/>
          <p:nvPr/>
        </p:nvSpPr>
        <p:spPr>
          <a:xfrm>
            <a:off x="1524000" y="1742420"/>
            <a:ext cx="3962400" cy="39213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question did I ask?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F6BA701-B4F9-A042-9B79-03499266CEF6}"/>
              </a:ext>
            </a:extLst>
          </p:cNvPr>
          <p:cNvGrpSpPr/>
          <p:nvPr/>
        </p:nvGrpSpPr>
        <p:grpSpPr>
          <a:xfrm>
            <a:off x="3086100" y="2755259"/>
            <a:ext cx="838200" cy="609600"/>
            <a:chOff x="5715000" y="2940378"/>
            <a:chExt cx="838200" cy="60960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D968767-01B8-A1FC-1DB9-2A8F3A7F15ED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25218B5-93F3-5906-E2CE-BE3CFFC5C473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775B2B8-24A3-3404-A258-7247D029075E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2C9BD1F-04CF-AE79-D1C1-99878206D6E4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2C0BF6C-1AF7-7BC3-EF9E-2B59E382A4AC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x⋅y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93FF735-0529-48DF-BBC1-9A296BFB3E2B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DAA6579-B96D-3D60-A784-BF57559E2DA5}"/>
              </a:ext>
            </a:extLst>
          </p:cNvPr>
          <p:cNvGrpSpPr/>
          <p:nvPr/>
        </p:nvGrpSpPr>
        <p:grpSpPr>
          <a:xfrm>
            <a:off x="2930654" y="1641460"/>
            <a:ext cx="838200" cy="609600"/>
            <a:chOff x="5715000" y="2940378"/>
            <a:chExt cx="838200" cy="609600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B688814-C818-21C2-450A-A5C04BBFDAC3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F317D81-E7E4-2ADB-E376-C4A4A9693E17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B6E510B-3B3F-5ECC-6461-BC6A1359B743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FB88668-F668-6D52-DAB2-84E7FCF321F3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B5B1860-7915-244F-48FB-C52EE46DBFC3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1299CB2-5E6A-4B04-0DB8-A3464CF6334E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12032F2-7F9C-205B-1D86-D8197D18755A}"/>
              </a:ext>
            </a:extLst>
          </p:cNvPr>
          <p:cNvSpPr txBox="1"/>
          <p:nvPr/>
        </p:nvSpPr>
        <p:spPr>
          <a:xfrm>
            <a:off x="2358784" y="1539498"/>
            <a:ext cx="58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A9B24A9-DAF9-EF29-1206-5A4697A4BEC3}"/>
              </a:ext>
            </a:extLst>
          </p:cNvPr>
          <p:cNvSpPr txBox="1"/>
          <p:nvPr/>
        </p:nvSpPr>
        <p:spPr>
          <a:xfrm>
            <a:off x="2031584" y="2668103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BBEEB-1A62-9D53-B0F5-57BC3076A3AA}"/>
              </a:ext>
            </a:extLst>
          </p:cNvPr>
          <p:cNvSpPr txBox="1"/>
          <p:nvPr/>
        </p:nvSpPr>
        <p:spPr>
          <a:xfrm>
            <a:off x="990600" y="1219200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Client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EFE3C5-5828-327C-7F00-DF07E9FBA0A2}"/>
              </a:ext>
            </a:extLst>
          </p:cNvPr>
          <p:cNvSpPr txBox="1"/>
          <p:nvPr/>
        </p:nvSpPr>
        <p:spPr>
          <a:xfrm>
            <a:off x="5666808" y="1251498"/>
            <a:ext cx="1184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Server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A5985C-F035-70FC-837C-1307C927ABA9}"/>
              </a:ext>
            </a:extLst>
          </p:cNvPr>
          <p:cNvGrpSpPr/>
          <p:nvPr/>
        </p:nvGrpSpPr>
        <p:grpSpPr>
          <a:xfrm>
            <a:off x="228600" y="3994150"/>
            <a:ext cx="8077200" cy="2362200"/>
            <a:chOff x="228600" y="3994150"/>
            <a:chExt cx="8077200" cy="236220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DFDA9DF-3BFD-DDF0-776F-D9A2DE54B6FD}"/>
                </a:ext>
              </a:extLst>
            </p:cNvPr>
            <p:cNvSpPr/>
            <p:nvPr/>
          </p:nvSpPr>
          <p:spPr>
            <a:xfrm>
              <a:off x="228600" y="3994150"/>
              <a:ext cx="8077200" cy="23622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D48A8038-AAEF-5F12-F320-A707525B3307}"/>
                </a:ext>
              </a:extLst>
            </p:cNvPr>
            <p:cNvSpPr/>
            <p:nvPr/>
          </p:nvSpPr>
          <p:spPr>
            <a:xfrm rot="10800000">
              <a:off x="1524000" y="5737016"/>
              <a:ext cx="3962400" cy="39213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56A44AB4-E00D-64E5-727D-38FE3A8473A8}"/>
                </a:ext>
              </a:extLst>
            </p:cNvPr>
            <p:cNvSpPr/>
            <p:nvPr/>
          </p:nvSpPr>
          <p:spPr>
            <a:xfrm>
              <a:off x="1524000" y="4593570"/>
              <a:ext cx="3962400" cy="39213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D65159A-049F-4AF0-0C84-65382542F48D}"/>
                </a:ext>
              </a:extLst>
            </p:cNvPr>
            <p:cNvGrpSpPr/>
            <p:nvPr/>
          </p:nvGrpSpPr>
          <p:grpSpPr>
            <a:xfrm>
              <a:off x="3086100" y="5606409"/>
              <a:ext cx="838200" cy="609600"/>
              <a:chOff x="5715000" y="2940378"/>
              <a:chExt cx="838200" cy="609600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90E95D30-2E6D-AE2C-F3C4-4DE6F8E52516}"/>
                  </a:ext>
                </a:extLst>
              </p:cNvPr>
              <p:cNvGrpSpPr/>
              <p:nvPr/>
            </p:nvGrpSpPr>
            <p:grpSpPr>
              <a:xfrm>
                <a:off x="5715000" y="2940378"/>
                <a:ext cx="838200" cy="609600"/>
                <a:chOff x="762000" y="4423042"/>
                <a:chExt cx="762000" cy="609600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465F3EA2-41BD-D323-223C-6C601C5354EB}"/>
                    </a:ext>
                  </a:extLst>
                </p:cNvPr>
                <p:cNvSpPr/>
                <p:nvPr/>
              </p:nvSpPr>
              <p:spPr>
                <a:xfrm>
                  <a:off x="762000" y="4423844"/>
                  <a:ext cx="3810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pc="-150" dirty="0">
                      <a:solidFill>
                        <a:schemeClr val="tx1"/>
                      </a:solidFill>
                    </a:rPr>
                    <a:t>x7</a:t>
                  </a:r>
                  <a:endParaRPr lang="en-US" sz="900" spc="-1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C2E0F875-BF2B-B40E-E354-41BDB1C4F4A7}"/>
                    </a:ext>
                  </a:extLst>
                </p:cNvPr>
                <p:cNvSpPr/>
                <p:nvPr/>
              </p:nvSpPr>
              <p:spPr>
                <a:xfrm>
                  <a:off x="1143000" y="4423042"/>
                  <a:ext cx="3810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pc="-150" dirty="0">
                      <a:solidFill>
                        <a:schemeClr val="tx1"/>
                      </a:solidFill>
                      <a:latin typeface="Cambria Math"/>
                    </a:rPr>
                    <a:t>y7</a:t>
                  </a:r>
                  <a:endParaRPr kumimoji="0" lang="en-US" b="0" i="0" u="none" strike="noStrike" kern="1200" cap="none" spc="-15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7DA7730-80C3-FA47-7739-E00C4B4D411F}"/>
                    </a:ext>
                  </a:extLst>
                </p:cNvPr>
                <p:cNvSpPr/>
                <p:nvPr/>
              </p:nvSpPr>
              <p:spPr>
                <a:xfrm>
                  <a:off x="762000" y="4727842"/>
                  <a:ext cx="312417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n</a:t>
                  </a: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C1722BE3-A5AA-1430-1AC9-F37558B71DC7}"/>
                    </a:ext>
                  </a:extLst>
                </p:cNvPr>
                <p:cNvSpPr/>
                <p:nvPr/>
              </p:nvSpPr>
              <p:spPr>
                <a:xfrm>
                  <a:off x="1074417" y="4727441"/>
                  <a:ext cx="449583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x7y7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19EC2AF-2EA0-76CD-2E8F-616E105D77B3}"/>
                  </a:ext>
                </a:extLst>
              </p:cNvPr>
              <p:cNvSpPr/>
              <p:nvPr/>
            </p:nvSpPr>
            <p:spPr>
              <a:xfrm>
                <a:off x="5715000" y="2945331"/>
                <a:ext cx="838200" cy="6042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F040F9A-830F-83BD-C013-0D04E7F3E73A}"/>
                </a:ext>
              </a:extLst>
            </p:cNvPr>
            <p:cNvGrpSpPr/>
            <p:nvPr/>
          </p:nvGrpSpPr>
          <p:grpSpPr>
            <a:xfrm>
              <a:off x="2930654" y="4492610"/>
              <a:ext cx="838200" cy="609600"/>
              <a:chOff x="5715000" y="2940378"/>
              <a:chExt cx="838200" cy="609600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F8082539-2EB0-B830-3086-EEA8A6073D15}"/>
                  </a:ext>
                </a:extLst>
              </p:cNvPr>
              <p:cNvGrpSpPr/>
              <p:nvPr/>
            </p:nvGrpSpPr>
            <p:grpSpPr>
              <a:xfrm>
                <a:off x="5715000" y="2940378"/>
                <a:ext cx="838200" cy="609600"/>
                <a:chOff x="762000" y="4423042"/>
                <a:chExt cx="762000" cy="609600"/>
              </a:xfrm>
            </p:grpSpPr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D1F111DE-33C1-C9ED-775E-7AFEF8873AB6}"/>
                    </a:ext>
                  </a:extLst>
                </p:cNvPr>
                <p:cNvSpPr/>
                <p:nvPr/>
              </p:nvSpPr>
              <p:spPr>
                <a:xfrm>
                  <a:off x="762000" y="4423844"/>
                  <a:ext cx="3810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pc="-150" dirty="0">
                      <a:solidFill>
                        <a:schemeClr val="tx1"/>
                      </a:solidFill>
                    </a:rPr>
                    <a:t>x</a:t>
                  </a:r>
                  <a:endParaRPr lang="en-US" sz="900" spc="-1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E2747839-66F9-2147-C724-B5A5D4398C3F}"/>
                    </a:ext>
                  </a:extLst>
                </p:cNvPr>
                <p:cNvSpPr/>
                <p:nvPr/>
              </p:nvSpPr>
              <p:spPr>
                <a:xfrm>
                  <a:off x="1143000" y="4423042"/>
                  <a:ext cx="3810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pc="-150" dirty="0">
                      <a:solidFill>
                        <a:schemeClr val="tx1"/>
                      </a:solidFill>
                      <a:latin typeface="Cambria Math"/>
                    </a:rPr>
                    <a:t>y</a:t>
                  </a:r>
                  <a:endParaRPr kumimoji="0" lang="en-US" b="0" i="0" u="none" strike="noStrike" kern="1200" cap="none" spc="-15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19A1E7A5-994E-4A5A-37B9-C65905C54CBA}"/>
                    </a:ext>
                  </a:extLst>
                </p:cNvPr>
                <p:cNvSpPr/>
                <p:nvPr/>
              </p:nvSpPr>
              <p:spPr>
                <a:xfrm>
                  <a:off x="762000" y="4727842"/>
                  <a:ext cx="312417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n</a:t>
                  </a: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AC410A6A-A57C-D9B7-5546-35BC9D227B27}"/>
                    </a:ext>
                  </a:extLst>
                </p:cNvPr>
                <p:cNvSpPr/>
                <p:nvPr/>
              </p:nvSpPr>
              <p:spPr>
                <a:xfrm>
                  <a:off x="1074417" y="4727441"/>
                  <a:ext cx="449583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9FA2CBD-D630-AE9A-6973-7022C9F96835}"/>
                  </a:ext>
                </a:extLst>
              </p:cNvPr>
              <p:cNvSpPr/>
              <p:nvPr/>
            </p:nvSpPr>
            <p:spPr>
              <a:xfrm>
                <a:off x="5715000" y="2945331"/>
                <a:ext cx="838200" cy="6042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45CDBAD-67F3-8405-011B-3B4A7FBF93A3}"/>
                </a:ext>
              </a:extLst>
            </p:cNvPr>
            <p:cNvSpPr txBox="1"/>
            <p:nvPr/>
          </p:nvSpPr>
          <p:spPr>
            <a:xfrm>
              <a:off x="2358784" y="4390648"/>
              <a:ext cx="585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ASK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DD50D6A-FD63-327F-B1EC-571F8BE26246}"/>
                </a:ext>
              </a:extLst>
            </p:cNvPr>
            <p:cNvSpPr txBox="1"/>
            <p:nvPr/>
          </p:nvSpPr>
          <p:spPr>
            <a:xfrm>
              <a:off x="2031584" y="5519253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ANSWER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81F85E-A9FE-8600-5D7D-013426C451CA}"/>
                </a:ext>
              </a:extLst>
            </p:cNvPr>
            <p:cNvSpPr txBox="1"/>
            <p:nvPr/>
          </p:nvSpPr>
          <p:spPr>
            <a:xfrm>
              <a:off x="990600" y="4070350"/>
              <a:ext cx="10807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Client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A8742F8-223E-50A8-C5C8-473A29E883A4}"/>
                </a:ext>
              </a:extLst>
            </p:cNvPr>
            <p:cNvSpPr txBox="1"/>
            <p:nvPr/>
          </p:nvSpPr>
          <p:spPr>
            <a:xfrm>
              <a:off x="5666808" y="4102648"/>
              <a:ext cx="11843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Server</a:t>
              </a:r>
            </a:p>
          </p:txBody>
        </p:sp>
        <p:pic>
          <p:nvPicPr>
            <p:cNvPr id="10" name="Graphic 9" descr="Devil face with solid fill with solid fill">
              <a:extLst>
                <a:ext uri="{FF2B5EF4-FFF2-40B4-BE49-F238E27FC236}">
                  <a16:creationId xmlns:a16="http://schemas.microsoft.com/office/drawing/2014/main" id="{6533E1A4-7724-1FE6-CC30-E20F7C800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96000" y="4844409"/>
              <a:ext cx="914400" cy="914400"/>
            </a:xfrm>
            <a:prstGeom prst="rect">
              <a:avLst/>
            </a:prstGeom>
          </p:spPr>
        </p:pic>
      </p:grpSp>
      <p:pic>
        <p:nvPicPr>
          <p:cNvPr id="95" name="Graphic 94" descr="Angel face with solid fill with solid fill">
            <a:extLst>
              <a:ext uri="{FF2B5EF4-FFF2-40B4-BE49-F238E27FC236}">
                <a16:creationId xmlns:a16="http://schemas.microsoft.com/office/drawing/2014/main" id="{8EC54637-87ED-27AD-9E4A-E5A1D8B1B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981700" y="20202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9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 for work-splitting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4C058-BE32-2C44-1B20-AE0D1D1152D1}"/>
              </a:ext>
            </a:extLst>
          </p:cNvPr>
          <p:cNvSpPr/>
          <p:nvPr/>
        </p:nvSpPr>
        <p:spPr>
          <a:xfrm>
            <a:off x="685800" y="1217914"/>
            <a:ext cx="4419600" cy="22872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 task *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(unsigned T);</a:t>
            </a:r>
          </a:p>
          <a:p>
            <a:endParaRPr lang="en-U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      unsigned t,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      void (*f)(void *),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      void *closure);</a:t>
            </a:r>
          </a:p>
          <a:p>
            <a:endParaRPr lang="en-U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T);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64E04849-36D2-447E-8EDE-04993B89012F}"/>
              </a:ext>
            </a:extLst>
          </p:cNvPr>
          <p:cNvSpPr/>
          <p:nvPr/>
        </p:nvSpPr>
        <p:spPr>
          <a:xfrm>
            <a:off x="5638800" y="1066800"/>
            <a:ext cx="2832234" cy="533400"/>
          </a:xfrm>
          <a:prstGeom prst="wedgeEllipseCallout">
            <a:avLst>
              <a:gd name="adj1" fmla="val -105002"/>
              <a:gd name="adj2" fmla="val 35432"/>
            </a:avLst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T-1  threads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(plus parent makes 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Oval 5">
                <a:extLst>
                  <a:ext uri="{FF2B5EF4-FFF2-40B4-BE49-F238E27FC236}">
                    <a16:creationId xmlns:a16="http://schemas.microsoft.com/office/drawing/2014/main" id="{93B5922F-420B-CCDB-8BFC-E843108F9E29}"/>
                  </a:ext>
                </a:extLst>
              </p:cNvPr>
              <p:cNvSpPr/>
              <p:nvPr/>
            </p:nvSpPr>
            <p:spPr>
              <a:xfrm>
                <a:off x="5334000" y="1831364"/>
                <a:ext cx="3505200" cy="1064235"/>
              </a:xfrm>
              <a:prstGeom prst="wedgeEllipseCallout">
                <a:avLst>
                  <a:gd name="adj1" fmla="val -72325"/>
                  <a:gd name="adj2" fmla="val 11012"/>
                </a:avLst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Tell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baseline="30000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thread where to find its work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Speech Bubble: Oval 5">
                <a:extLst>
                  <a:ext uri="{FF2B5EF4-FFF2-40B4-BE49-F238E27FC236}">
                    <a16:creationId xmlns:a16="http://schemas.microsoft.com/office/drawing/2014/main" id="{93B5922F-420B-CCDB-8BFC-E843108F9E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831364"/>
                <a:ext cx="3505200" cy="1064235"/>
              </a:xfrm>
              <a:prstGeom prst="wedgeEllipseCallout">
                <a:avLst>
                  <a:gd name="adj1" fmla="val -72325"/>
                  <a:gd name="adj2" fmla="val 11012"/>
                </a:avLst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E2869C38-C0E3-906D-A93B-ACB8F52155EC}"/>
              </a:ext>
            </a:extLst>
          </p:cNvPr>
          <p:cNvSpPr/>
          <p:nvPr/>
        </p:nvSpPr>
        <p:spPr>
          <a:xfrm>
            <a:off x="5334000" y="3135586"/>
            <a:ext cx="3505200" cy="1064235"/>
          </a:xfrm>
          <a:prstGeom prst="wedgeEllipseCallout">
            <a:avLst>
              <a:gd name="adj1" fmla="val -63538"/>
              <a:gd name="adj2" fmla="val -36018"/>
            </a:avLst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 all the threads on their work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(can do this again and again)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4DFAD1-E0E1-C54B-18DB-3ECDE26626BD}"/>
              </a:ext>
            </a:extLst>
          </p:cNvPr>
          <p:cNvSpPr txBox="1"/>
          <p:nvPr/>
        </p:nvSpPr>
        <p:spPr>
          <a:xfrm>
            <a:off x="672966" y="835325"/>
            <a:ext cx="1447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parsplit.h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8427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Splitting shares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BBEEB-1A62-9D53-B0F5-57BC3076A3AA}"/>
              </a:ext>
            </a:extLst>
          </p:cNvPr>
          <p:cNvSpPr txBox="1"/>
          <p:nvPr/>
        </p:nvSpPr>
        <p:spPr>
          <a:xfrm>
            <a:off x="990600" y="2448580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Client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EFE3C5-5828-327C-7F00-DF07E9FBA0A2}"/>
              </a:ext>
            </a:extLst>
          </p:cNvPr>
          <p:cNvSpPr txBox="1"/>
          <p:nvPr/>
        </p:nvSpPr>
        <p:spPr>
          <a:xfrm>
            <a:off x="5666808" y="2480878"/>
            <a:ext cx="1184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Server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6E5C3C3-F05E-632D-47E2-0AC3947745E9}"/>
                  </a:ext>
                </a:extLst>
              </p:cNvPr>
              <p:cNvSpPr txBox="1"/>
              <p:nvPr/>
            </p:nvSpPr>
            <p:spPr>
              <a:xfrm>
                <a:off x="1936149" y="1152478"/>
                <a:ext cx="4572000" cy="89062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dirty="0" smtClean="0"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6E5C3C3-F05E-632D-47E2-0AC394774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149" y="1152478"/>
                <a:ext cx="4572000" cy="890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B6EA1382-F196-EE37-17FE-17BEF2608D0F}"/>
              </a:ext>
            </a:extLst>
          </p:cNvPr>
          <p:cNvGrpSpPr/>
          <p:nvPr/>
        </p:nvGrpSpPr>
        <p:grpSpPr>
          <a:xfrm>
            <a:off x="1530972" y="2982380"/>
            <a:ext cx="838200" cy="609600"/>
            <a:chOff x="5715000" y="2940378"/>
            <a:chExt cx="838200" cy="60960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112085C-8336-0EAA-96BC-ACE22E2CC87E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DB6AFF2-0746-153B-AF21-BE5867F7BF06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49E5306-43B3-F3BC-F8EB-98DF48A6C9AB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34E1185-3645-DF4D-D8FE-FE181D29E92B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FE668C7-EC64-F2BD-94DD-86948D36CEA6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151268F-FF01-E6E2-AA49-B826FFF0CD08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EEACC9-00E5-31C9-C55B-287C27C310D3}"/>
                  </a:ext>
                </a:extLst>
              </p:cNvPr>
              <p:cNvSpPr txBox="1"/>
              <p:nvPr/>
            </p:nvSpPr>
            <p:spPr>
              <a:xfrm>
                <a:off x="2324583" y="3361249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EEACC9-00E5-31C9-C55B-287C27C31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583" y="3361249"/>
                <a:ext cx="3882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54B0FDDB-6C5E-E4B0-D580-7E56F2EBC8EB}"/>
              </a:ext>
            </a:extLst>
          </p:cNvPr>
          <p:cNvGrpSpPr/>
          <p:nvPr/>
        </p:nvGrpSpPr>
        <p:grpSpPr>
          <a:xfrm>
            <a:off x="3160013" y="2982380"/>
            <a:ext cx="838200" cy="609600"/>
            <a:chOff x="5715000" y="2940378"/>
            <a:chExt cx="838200" cy="60960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7A0F9A8-FDD2-865F-3BBB-64FAE6205B73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5ACC2E2E-5C66-C00B-8585-AB3BB647C406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64C80E1-497E-97E0-1BA8-CD30CBACEF44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06A4FCA-463A-7645-C5B1-37AB494711A9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343650F-4B1E-CCB6-CFA2-FBBB8378B46D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847D418-9F22-7CEF-6EAB-2AD1642989D9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BCFB6F5-866A-6CCD-81F5-F81D2155F213}"/>
                  </a:ext>
                </a:extLst>
              </p:cNvPr>
              <p:cNvSpPr txBox="1"/>
              <p:nvPr/>
            </p:nvSpPr>
            <p:spPr>
              <a:xfrm>
                <a:off x="3953624" y="3361249"/>
                <a:ext cx="474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BCFB6F5-866A-6CCD-81F5-F81D2155F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624" y="3361249"/>
                <a:ext cx="47423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792AD70-3122-4311-9C2F-15731CF246A2}"/>
              </a:ext>
            </a:extLst>
          </p:cNvPr>
          <p:cNvSpPr txBox="1"/>
          <p:nvPr/>
        </p:nvSpPr>
        <p:spPr>
          <a:xfrm>
            <a:off x="2573944" y="2993283"/>
            <a:ext cx="452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FB1BBB3-DDB9-81FA-3292-56338FC25F51}"/>
              </a:ext>
            </a:extLst>
          </p:cNvPr>
          <p:cNvGrpSpPr/>
          <p:nvPr/>
        </p:nvGrpSpPr>
        <p:grpSpPr>
          <a:xfrm>
            <a:off x="4663943" y="2982380"/>
            <a:ext cx="838200" cy="609600"/>
            <a:chOff x="5715000" y="2940378"/>
            <a:chExt cx="838200" cy="609600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78A79F5-2A96-FA07-4EE4-E08749C1D8D8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A73D9B5E-F728-901B-B8BE-DA415E44E0F4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EAE3E6D6-5AD0-F9A8-1941-8FCDEAC77D47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45B8CE3E-CA63-71A4-3A04-AC91EF5C0511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69B525C-DE46-998E-D26A-B464A684499B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ECFB019-D1C1-4CCE-A180-92386C704432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466F72B-9153-048E-EFAE-C5F41949BCF9}"/>
                  </a:ext>
                </a:extLst>
              </p:cNvPr>
              <p:cNvSpPr txBox="1"/>
              <p:nvPr/>
            </p:nvSpPr>
            <p:spPr>
              <a:xfrm>
                <a:off x="5457554" y="3361249"/>
                <a:ext cx="479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466F72B-9153-048E-EFAE-C5F41949B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554" y="3361249"/>
                <a:ext cx="47955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>
            <a:extLst>
              <a:ext uri="{FF2B5EF4-FFF2-40B4-BE49-F238E27FC236}">
                <a16:creationId xmlns:a16="http://schemas.microsoft.com/office/drawing/2014/main" id="{51D877E8-ECC3-936A-BD4A-F7162782D3AD}"/>
              </a:ext>
            </a:extLst>
          </p:cNvPr>
          <p:cNvSpPr txBox="1"/>
          <p:nvPr/>
        </p:nvSpPr>
        <p:spPr>
          <a:xfrm>
            <a:off x="4162878" y="2993283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∗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451D774D-F524-6FDB-CBE5-53D8C1E57427}"/>
              </a:ext>
            </a:extLst>
          </p:cNvPr>
          <p:cNvSpPr/>
          <p:nvPr/>
        </p:nvSpPr>
        <p:spPr>
          <a:xfrm>
            <a:off x="1143000" y="4876800"/>
            <a:ext cx="1080745" cy="828722"/>
          </a:xfrm>
          <a:prstGeom prst="wedgeEllipseCallout">
            <a:avLst>
              <a:gd name="adj1" fmla="val 22831"/>
              <a:gd name="adj2" fmla="val -18889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read/write</a:t>
            </a:r>
          </a:p>
        </p:txBody>
      </p:sp>
      <p:sp>
        <p:nvSpPr>
          <p:cNvPr id="54" name="Speech Bubble: Oval 53">
            <a:extLst>
              <a:ext uri="{FF2B5EF4-FFF2-40B4-BE49-F238E27FC236}">
                <a16:creationId xmlns:a16="http://schemas.microsoft.com/office/drawing/2014/main" id="{C1B45B50-F0D7-4687-6173-8074532784BA}"/>
              </a:ext>
            </a:extLst>
          </p:cNvPr>
          <p:cNvSpPr/>
          <p:nvPr/>
        </p:nvSpPr>
        <p:spPr>
          <a:xfrm>
            <a:off x="3792748" y="4876800"/>
            <a:ext cx="1080745" cy="828722"/>
          </a:xfrm>
          <a:prstGeom prst="wedgeEllipseCallout">
            <a:avLst>
              <a:gd name="adj1" fmla="val 47254"/>
              <a:gd name="adj2" fmla="val -18775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read/write</a:t>
            </a:r>
          </a:p>
        </p:txBody>
      </p:sp>
      <p:sp>
        <p:nvSpPr>
          <p:cNvPr id="55" name="Speech Bubble: Oval 54">
            <a:extLst>
              <a:ext uri="{FF2B5EF4-FFF2-40B4-BE49-F238E27FC236}">
                <a16:creationId xmlns:a16="http://schemas.microsoft.com/office/drawing/2014/main" id="{79367956-8FC9-B154-A00B-D88769446479}"/>
              </a:ext>
            </a:extLst>
          </p:cNvPr>
          <p:cNvSpPr/>
          <p:nvPr/>
        </p:nvSpPr>
        <p:spPr>
          <a:xfrm>
            <a:off x="3796055" y="4876800"/>
            <a:ext cx="1080745" cy="828722"/>
          </a:xfrm>
          <a:prstGeom prst="wedgeEllipseCallout">
            <a:avLst>
              <a:gd name="adj1" fmla="val -50438"/>
              <a:gd name="adj2" fmla="val -1911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read-only</a:t>
            </a:r>
          </a:p>
        </p:txBody>
      </p:sp>
    </p:spTree>
    <p:extLst>
      <p:ext uri="{BB962C8B-B14F-4D97-AF65-F5344CB8AC3E}">
        <p14:creationId xmlns:p14="http://schemas.microsoft.com/office/powerpoint/2010/main" val="913851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rrow: Right 51">
            <a:extLst>
              <a:ext uri="{FF2B5EF4-FFF2-40B4-BE49-F238E27FC236}">
                <a16:creationId xmlns:a16="http://schemas.microsoft.com/office/drawing/2014/main" id="{0BD75730-948E-4E3D-8907-264FE3715F87}"/>
              </a:ext>
            </a:extLst>
          </p:cNvPr>
          <p:cNvSpPr/>
          <p:nvPr/>
        </p:nvSpPr>
        <p:spPr>
          <a:xfrm rot="10800000">
            <a:off x="3276600" y="5120668"/>
            <a:ext cx="3962400" cy="39213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493DADC-5ABA-0658-B0C5-DB0244BD17FE}"/>
              </a:ext>
            </a:extLst>
          </p:cNvPr>
          <p:cNvSpPr/>
          <p:nvPr/>
        </p:nvSpPr>
        <p:spPr>
          <a:xfrm>
            <a:off x="3276600" y="3977222"/>
            <a:ext cx="3962400" cy="39213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Splitting shares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F6BA701-B4F9-A042-9B79-03499266CEF6}"/>
              </a:ext>
            </a:extLst>
          </p:cNvPr>
          <p:cNvGrpSpPr/>
          <p:nvPr/>
        </p:nvGrpSpPr>
        <p:grpSpPr>
          <a:xfrm>
            <a:off x="4838700" y="4990061"/>
            <a:ext cx="838200" cy="609600"/>
            <a:chOff x="5715000" y="2940378"/>
            <a:chExt cx="838200" cy="60960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D968767-01B8-A1FC-1DB9-2A8F3A7F15ED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25218B5-93F3-5906-E2CE-BE3CFFC5C473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775B2B8-24A3-3404-A258-7247D029075E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2C9BD1F-04CF-AE79-D1C1-99878206D6E4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2C0BF6C-1AF7-7BC3-EF9E-2B59E382A4AC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x⋅y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93FF735-0529-48DF-BBC1-9A296BFB3E2B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A9B24A9-DAF9-EF29-1206-5A4697A4BEC3}"/>
              </a:ext>
            </a:extLst>
          </p:cNvPr>
          <p:cNvSpPr txBox="1"/>
          <p:nvPr/>
        </p:nvSpPr>
        <p:spPr>
          <a:xfrm>
            <a:off x="3824530" y="5312946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BBEEB-1A62-9D53-B0F5-57BC3076A3AA}"/>
              </a:ext>
            </a:extLst>
          </p:cNvPr>
          <p:cNvSpPr txBox="1"/>
          <p:nvPr/>
        </p:nvSpPr>
        <p:spPr>
          <a:xfrm>
            <a:off x="990600" y="2448580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Client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EFE3C5-5828-327C-7F00-DF07E9FBA0A2}"/>
              </a:ext>
            </a:extLst>
          </p:cNvPr>
          <p:cNvSpPr txBox="1"/>
          <p:nvPr/>
        </p:nvSpPr>
        <p:spPr>
          <a:xfrm>
            <a:off x="5666808" y="2480878"/>
            <a:ext cx="1184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Server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6E5C3C3-F05E-632D-47E2-0AC3947745E9}"/>
                  </a:ext>
                </a:extLst>
              </p:cNvPr>
              <p:cNvSpPr txBox="1"/>
              <p:nvPr/>
            </p:nvSpPr>
            <p:spPr>
              <a:xfrm>
                <a:off x="1936149" y="1152478"/>
                <a:ext cx="4572000" cy="89062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dirty="0" smtClean="0"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6E5C3C3-F05E-632D-47E2-0AC394774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149" y="1152478"/>
                <a:ext cx="4572000" cy="890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B6EA1382-F196-EE37-17FE-17BEF2608D0F}"/>
              </a:ext>
            </a:extLst>
          </p:cNvPr>
          <p:cNvGrpSpPr/>
          <p:nvPr/>
        </p:nvGrpSpPr>
        <p:grpSpPr>
          <a:xfrm>
            <a:off x="1530972" y="2982380"/>
            <a:ext cx="838200" cy="609600"/>
            <a:chOff x="5715000" y="2940378"/>
            <a:chExt cx="838200" cy="60960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112085C-8336-0EAA-96BC-ACE22E2CC87E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DB6AFF2-0746-153B-AF21-BE5867F7BF06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49E5306-43B3-F3BC-F8EB-98DF48A6C9AB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34E1185-3645-DF4D-D8FE-FE181D29E92B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FE668C7-EC64-F2BD-94DD-86948D36CEA6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151268F-FF01-E6E2-AA49-B826FFF0CD08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EEACC9-00E5-31C9-C55B-287C27C310D3}"/>
                  </a:ext>
                </a:extLst>
              </p:cNvPr>
              <p:cNvSpPr txBox="1"/>
              <p:nvPr/>
            </p:nvSpPr>
            <p:spPr>
              <a:xfrm>
                <a:off x="2324583" y="3361249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EEACC9-00E5-31C9-C55B-287C27C31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583" y="3361249"/>
                <a:ext cx="3882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54B0FDDB-6C5E-E4B0-D580-7E56F2EBC8EB}"/>
              </a:ext>
            </a:extLst>
          </p:cNvPr>
          <p:cNvGrpSpPr/>
          <p:nvPr/>
        </p:nvGrpSpPr>
        <p:grpSpPr>
          <a:xfrm>
            <a:off x="3160013" y="2982380"/>
            <a:ext cx="838200" cy="609600"/>
            <a:chOff x="5715000" y="2940378"/>
            <a:chExt cx="838200" cy="60960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7A0F9A8-FDD2-865F-3BBB-64FAE6205B73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5ACC2E2E-5C66-C00B-8585-AB3BB647C406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64C80E1-497E-97E0-1BA8-CD30CBACEF44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06A4FCA-463A-7645-C5B1-37AB494711A9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343650F-4B1E-CCB6-CFA2-FBBB8378B46D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847D418-9F22-7CEF-6EAB-2AD1642989D9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EBCFB6F5-866A-6CCD-81F5-F81D2155F213}"/>
              </a:ext>
            </a:extLst>
          </p:cNvPr>
          <p:cNvSpPr txBox="1"/>
          <p:nvPr/>
        </p:nvSpPr>
        <p:spPr>
          <a:xfrm>
            <a:off x="3144289" y="3542804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REMEMBER</a:t>
            </a:r>
            <a:endParaRPr lang="en-US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92AD70-3122-4311-9C2F-15731CF246A2}"/>
              </a:ext>
            </a:extLst>
          </p:cNvPr>
          <p:cNvSpPr txBox="1"/>
          <p:nvPr/>
        </p:nvSpPr>
        <p:spPr>
          <a:xfrm>
            <a:off x="2573944" y="2993283"/>
            <a:ext cx="452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FB1BBB3-DDB9-81FA-3292-56338FC25F51}"/>
              </a:ext>
            </a:extLst>
          </p:cNvPr>
          <p:cNvGrpSpPr/>
          <p:nvPr/>
        </p:nvGrpSpPr>
        <p:grpSpPr>
          <a:xfrm>
            <a:off x="4663943" y="2982380"/>
            <a:ext cx="838200" cy="609600"/>
            <a:chOff x="5715000" y="2940378"/>
            <a:chExt cx="838200" cy="609600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78A79F5-2A96-FA07-4EE4-E08749C1D8D8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A73D9B5E-F728-901B-B8BE-DA415E44E0F4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EAE3E6D6-5AD0-F9A8-1941-8FCDEAC77D47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45B8CE3E-CA63-71A4-3A04-AC91EF5C0511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69B525C-DE46-998E-D26A-B464A684499B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ECFB019-D1C1-4CCE-A180-92386C704432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51D877E8-ECC3-936A-BD4A-F7162782D3AD}"/>
              </a:ext>
            </a:extLst>
          </p:cNvPr>
          <p:cNvSpPr txBox="1"/>
          <p:nvPr/>
        </p:nvSpPr>
        <p:spPr>
          <a:xfrm>
            <a:off x="4162878" y="2993283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8B85DA4-7F35-BC3D-35D1-7182C979B308}"/>
                  </a:ext>
                </a:extLst>
              </p:cNvPr>
              <p:cNvSpPr txBox="1"/>
              <p:nvPr/>
            </p:nvSpPr>
            <p:spPr>
              <a:xfrm>
                <a:off x="5468533" y="4191300"/>
                <a:ext cx="479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8B85DA4-7F35-BC3D-35D1-7182C979B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533" y="4191300"/>
                <a:ext cx="479554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5778B94-16FA-5E62-788F-33EEA2CF574E}"/>
                  </a:ext>
                </a:extLst>
              </p:cNvPr>
              <p:cNvSpPr txBox="1"/>
              <p:nvPr/>
            </p:nvSpPr>
            <p:spPr>
              <a:xfrm>
                <a:off x="5597085" y="5328334"/>
                <a:ext cx="479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5778B94-16FA-5E62-788F-33EEA2CF5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085" y="5328334"/>
                <a:ext cx="47955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AD75B212-BD27-592E-CE94-C1D0A16F2C4F}"/>
              </a:ext>
            </a:extLst>
          </p:cNvPr>
          <p:cNvGrpSpPr/>
          <p:nvPr/>
        </p:nvGrpSpPr>
        <p:grpSpPr>
          <a:xfrm>
            <a:off x="2209800" y="5795671"/>
            <a:ext cx="5715000" cy="923292"/>
            <a:chOff x="2209800" y="5795671"/>
            <a:chExt cx="5715000" cy="92329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516B6C0-F8FC-AD44-4A2F-75A02DA7BB8A}"/>
                </a:ext>
              </a:extLst>
            </p:cNvPr>
            <p:cNvSpPr/>
            <p:nvPr/>
          </p:nvSpPr>
          <p:spPr>
            <a:xfrm>
              <a:off x="2209800" y="5795671"/>
              <a:ext cx="5715000" cy="92329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8F858F1-021D-854B-A3CC-3A07CFDC5CBA}"/>
                </a:ext>
              </a:extLst>
            </p:cNvPr>
            <p:cNvGrpSpPr/>
            <p:nvPr/>
          </p:nvGrpSpPr>
          <p:grpSpPr>
            <a:xfrm>
              <a:off x="2696065" y="5970762"/>
              <a:ext cx="838200" cy="609600"/>
              <a:chOff x="5715000" y="2940378"/>
              <a:chExt cx="838200" cy="6096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1C6454CD-599B-BC48-D4ED-3FF70E7C946A}"/>
                  </a:ext>
                </a:extLst>
              </p:cNvPr>
              <p:cNvGrpSpPr/>
              <p:nvPr/>
            </p:nvGrpSpPr>
            <p:grpSpPr>
              <a:xfrm>
                <a:off x="5715000" y="2940378"/>
                <a:ext cx="838200" cy="609600"/>
                <a:chOff x="762000" y="4423042"/>
                <a:chExt cx="762000" cy="609600"/>
              </a:xfrm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35BB1932-D8B2-7034-F258-4B30EB5BE22F}"/>
                    </a:ext>
                  </a:extLst>
                </p:cNvPr>
                <p:cNvSpPr/>
                <p:nvPr/>
              </p:nvSpPr>
              <p:spPr>
                <a:xfrm>
                  <a:off x="762000" y="4423844"/>
                  <a:ext cx="381000" cy="304800"/>
                </a:xfrm>
                <a:prstGeom prst="rect">
                  <a:avLst/>
                </a:prstGeom>
                <a:pattFill prst="dkHorz">
                  <a:fgClr>
                    <a:schemeClr val="accent3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pc="-150" dirty="0">
                      <a:solidFill>
                        <a:schemeClr val="tx1"/>
                      </a:solidFill>
                    </a:rPr>
                    <a:t>x</a:t>
                  </a:r>
                  <a:endParaRPr lang="en-US" sz="900" spc="-1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0B6FC51B-AD8C-84E6-BF57-4F68DB2348F8}"/>
                    </a:ext>
                  </a:extLst>
                </p:cNvPr>
                <p:cNvSpPr/>
                <p:nvPr/>
              </p:nvSpPr>
              <p:spPr>
                <a:xfrm>
                  <a:off x="1143000" y="4423042"/>
                  <a:ext cx="381000" cy="304800"/>
                </a:xfrm>
                <a:prstGeom prst="rect">
                  <a:avLst/>
                </a:prstGeom>
                <a:pattFill prst="dkHorz">
                  <a:fgClr>
                    <a:schemeClr val="accent3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pc="-150" dirty="0">
                      <a:solidFill>
                        <a:schemeClr val="tx1"/>
                      </a:solidFill>
                      <a:latin typeface="Cambria Math"/>
                    </a:rPr>
                    <a:t>y</a:t>
                  </a:r>
                  <a:endParaRPr kumimoji="0" lang="en-US" b="0" i="0" u="none" strike="noStrike" kern="1200" cap="none" spc="-15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7A453D3F-235D-6C1D-5FED-7EF9EBD5BF23}"/>
                    </a:ext>
                  </a:extLst>
                </p:cNvPr>
                <p:cNvSpPr/>
                <p:nvPr/>
              </p:nvSpPr>
              <p:spPr>
                <a:xfrm>
                  <a:off x="762000" y="4727842"/>
                  <a:ext cx="312417" cy="304800"/>
                </a:xfrm>
                <a:prstGeom prst="rect">
                  <a:avLst/>
                </a:prstGeom>
                <a:pattFill prst="dkHorz">
                  <a:fgClr>
                    <a:schemeClr val="accent3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n</a:t>
                  </a: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E6685F79-A786-E9B1-1C15-817D02C1415B}"/>
                    </a:ext>
                  </a:extLst>
                </p:cNvPr>
                <p:cNvSpPr/>
                <p:nvPr/>
              </p:nvSpPr>
              <p:spPr>
                <a:xfrm>
                  <a:off x="1074417" y="4727441"/>
                  <a:ext cx="449583" cy="304800"/>
                </a:xfrm>
                <a:prstGeom prst="rect">
                  <a:avLst/>
                </a:prstGeom>
                <a:solidFill>
                  <a:schemeClr val="bg1"/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4973194-8165-F830-9BEB-FC0E834EFA5A}"/>
                  </a:ext>
                </a:extLst>
              </p:cNvPr>
              <p:cNvSpPr/>
              <p:nvPr/>
            </p:nvSpPr>
            <p:spPr>
              <a:xfrm>
                <a:off x="5715000" y="2945331"/>
                <a:ext cx="838200" cy="6042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F73BCAF-1BF5-17EA-EE6F-CB964C845CCB}"/>
                    </a:ext>
                  </a:extLst>
                </p:cNvPr>
                <p:cNvSpPr txBox="1"/>
                <p:nvPr/>
              </p:nvSpPr>
              <p:spPr>
                <a:xfrm>
                  <a:off x="3489676" y="6349631"/>
                  <a:ext cx="474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F73BCAF-1BF5-17EA-EE6F-CB964C845C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9676" y="6349631"/>
                  <a:ext cx="47423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54EF9D2-5BE9-2F34-39BC-541700732E1C}"/>
                </a:ext>
              </a:extLst>
            </p:cNvPr>
            <p:cNvGrpSpPr/>
            <p:nvPr/>
          </p:nvGrpSpPr>
          <p:grpSpPr>
            <a:xfrm>
              <a:off x="4199995" y="5970762"/>
              <a:ext cx="838200" cy="609600"/>
              <a:chOff x="5715000" y="2940378"/>
              <a:chExt cx="838200" cy="609600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04D62BFB-02B0-AE5E-24E2-37AB94B2E867}"/>
                  </a:ext>
                </a:extLst>
              </p:cNvPr>
              <p:cNvGrpSpPr/>
              <p:nvPr/>
            </p:nvGrpSpPr>
            <p:grpSpPr>
              <a:xfrm>
                <a:off x="5715000" y="2940378"/>
                <a:ext cx="838200" cy="609600"/>
                <a:chOff x="762000" y="4423042"/>
                <a:chExt cx="762000" cy="609600"/>
              </a:xfrm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7F08D4CB-8D01-13B5-AEF2-C38A9D9378EC}"/>
                    </a:ext>
                  </a:extLst>
                </p:cNvPr>
                <p:cNvSpPr/>
                <p:nvPr/>
              </p:nvSpPr>
              <p:spPr>
                <a:xfrm>
                  <a:off x="762000" y="4423844"/>
                  <a:ext cx="381000" cy="304800"/>
                </a:xfrm>
                <a:prstGeom prst="rect">
                  <a:avLst/>
                </a:prstGeom>
                <a:pattFill prst="dkHorz">
                  <a:fgClr>
                    <a:schemeClr val="accent3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pc="-150" dirty="0">
                      <a:solidFill>
                        <a:schemeClr val="tx1"/>
                      </a:solidFill>
                    </a:rPr>
                    <a:t>x’</a:t>
                  </a:r>
                  <a:endParaRPr lang="en-US" sz="900" spc="-1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E5ADA656-4539-4E02-CE25-AC6A8B27B079}"/>
                    </a:ext>
                  </a:extLst>
                </p:cNvPr>
                <p:cNvSpPr/>
                <p:nvPr/>
              </p:nvSpPr>
              <p:spPr>
                <a:xfrm>
                  <a:off x="1143000" y="4423042"/>
                  <a:ext cx="381000" cy="304800"/>
                </a:xfrm>
                <a:prstGeom prst="rect">
                  <a:avLst/>
                </a:prstGeom>
                <a:pattFill prst="dkHorz">
                  <a:fgClr>
                    <a:schemeClr val="accent3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pc="-150" dirty="0">
                      <a:solidFill>
                        <a:schemeClr val="tx1"/>
                      </a:solidFill>
                      <a:latin typeface="Cambria Math"/>
                    </a:rPr>
                    <a:t>y’</a:t>
                  </a:r>
                  <a:endParaRPr kumimoji="0" lang="en-US" b="0" i="0" u="none" strike="noStrike" kern="1200" cap="none" spc="-15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FA9958D8-5F3F-0AD0-0907-C10AF519565E}"/>
                    </a:ext>
                  </a:extLst>
                </p:cNvPr>
                <p:cNvSpPr/>
                <p:nvPr/>
              </p:nvSpPr>
              <p:spPr>
                <a:xfrm>
                  <a:off x="762000" y="4727842"/>
                  <a:ext cx="312417" cy="304800"/>
                </a:xfrm>
                <a:prstGeom prst="rect">
                  <a:avLst/>
                </a:prstGeom>
                <a:pattFill prst="dkHorz">
                  <a:fgClr>
                    <a:schemeClr val="accent3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n</a:t>
                  </a: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DBCAAA31-6368-F4C2-3389-F74E95774514}"/>
                    </a:ext>
                  </a:extLst>
                </p:cNvPr>
                <p:cNvSpPr/>
                <p:nvPr/>
              </p:nvSpPr>
              <p:spPr>
                <a:xfrm>
                  <a:off x="1074417" y="4727441"/>
                  <a:ext cx="449583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 Math"/>
                      <a:ea typeface="+mn-ea"/>
                      <a:cs typeface="+mn-cs"/>
                    </a:rPr>
                    <a:t>x’⋅y</a:t>
                  </a: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 Math"/>
                      <a:ea typeface="+mn-ea"/>
                      <a:cs typeface="+mn-cs"/>
                    </a:rPr>
                    <a:t>’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03A25510-FE6C-3B2C-3657-AAA3BF500F5A}"/>
                  </a:ext>
                </a:extLst>
              </p:cNvPr>
              <p:cNvSpPr/>
              <p:nvPr/>
            </p:nvSpPr>
            <p:spPr>
              <a:xfrm>
                <a:off x="5715000" y="2945331"/>
                <a:ext cx="838200" cy="6042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BDA052AD-EC48-8C9C-4D96-4E6C07C64639}"/>
                    </a:ext>
                  </a:extLst>
                </p:cNvPr>
                <p:cNvSpPr txBox="1"/>
                <p:nvPr/>
              </p:nvSpPr>
              <p:spPr>
                <a:xfrm>
                  <a:off x="4993606" y="6349631"/>
                  <a:ext cx="479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BDA052AD-EC48-8C9C-4D96-4E6C07C646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606" y="6349631"/>
                  <a:ext cx="47955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8EC7A79-8894-9D6C-A64A-30CC1CA9EA12}"/>
                </a:ext>
              </a:extLst>
            </p:cNvPr>
            <p:cNvSpPr txBox="1"/>
            <p:nvPr/>
          </p:nvSpPr>
          <p:spPr>
            <a:xfrm>
              <a:off x="3698930" y="5981665"/>
              <a:ext cx="3577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∗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E68CD61-E473-6314-9E11-08538ADC9FA3}"/>
                </a:ext>
              </a:extLst>
            </p:cNvPr>
            <p:cNvSpPr txBox="1"/>
            <p:nvPr/>
          </p:nvSpPr>
          <p:spPr>
            <a:xfrm>
              <a:off x="5381069" y="5970762"/>
              <a:ext cx="23913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⊢  x=x’ ∧ y=y’  </a:t>
              </a: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95435DAD-8936-AA83-E728-ED8ACA498FBE}"/>
              </a:ext>
            </a:extLst>
          </p:cNvPr>
          <p:cNvSpPr txBox="1"/>
          <p:nvPr/>
        </p:nvSpPr>
        <p:spPr>
          <a:xfrm>
            <a:off x="4767742" y="3541037"/>
            <a:ext cx="451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ASK</a:t>
            </a:r>
            <a:endParaRPr lang="en-US" b="0" dirty="0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FA7EE0E-D581-79DC-BFDE-74E696C040B9}"/>
              </a:ext>
            </a:extLst>
          </p:cNvPr>
          <p:cNvGrpSpPr/>
          <p:nvPr/>
        </p:nvGrpSpPr>
        <p:grpSpPr>
          <a:xfrm>
            <a:off x="4648200" y="3890823"/>
            <a:ext cx="838200" cy="609600"/>
            <a:chOff x="5715000" y="2940378"/>
            <a:chExt cx="838200" cy="609600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41998C2-3A5C-9805-8FA3-136A19FC21E3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0451471-DE3E-E3BF-1706-6D595B5C2D31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EF65C4FF-D140-8FDB-9BD0-09B1D1E4D8BD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60A3C215-D859-20F0-849C-B92F401F2CD3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82736887-41CC-FAB7-9212-30CA3B5E6244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37CB9D1-208B-E965-E0FA-E68B75ADCFE7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1E6E052B-1506-E1B9-62B8-68066CF8B59B}"/>
              </a:ext>
            </a:extLst>
          </p:cNvPr>
          <p:cNvSpPr txBox="1"/>
          <p:nvPr/>
        </p:nvSpPr>
        <p:spPr>
          <a:xfrm>
            <a:off x="4056720" y="4258003"/>
            <a:ext cx="58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ASK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19665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Right 5">
            <a:extLst>
              <a:ext uri="{FF2B5EF4-FFF2-40B4-BE49-F238E27FC236}">
                <a16:creationId xmlns:a16="http://schemas.microsoft.com/office/drawing/2014/main" id="{6493DADC-5ABA-0658-B0C5-DB0244BD17FE}"/>
              </a:ext>
            </a:extLst>
          </p:cNvPr>
          <p:cNvSpPr/>
          <p:nvPr/>
        </p:nvSpPr>
        <p:spPr>
          <a:xfrm>
            <a:off x="2543496" y="3120589"/>
            <a:ext cx="3962400" cy="39213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Must also split shares of . . 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8B85DA4-7F35-BC3D-35D1-7182C979B308}"/>
                  </a:ext>
                </a:extLst>
              </p:cNvPr>
              <p:cNvSpPr txBox="1"/>
              <p:nvPr/>
            </p:nvSpPr>
            <p:spPr>
              <a:xfrm>
                <a:off x="4735429" y="3334667"/>
                <a:ext cx="479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8B85DA4-7F35-BC3D-35D1-7182C979B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429" y="3334667"/>
                <a:ext cx="47955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FA7EE0E-D581-79DC-BFDE-74E696C040B9}"/>
              </a:ext>
            </a:extLst>
          </p:cNvPr>
          <p:cNvGrpSpPr/>
          <p:nvPr/>
        </p:nvGrpSpPr>
        <p:grpSpPr>
          <a:xfrm>
            <a:off x="3915096" y="3034190"/>
            <a:ext cx="838200" cy="609600"/>
            <a:chOff x="5715000" y="2940378"/>
            <a:chExt cx="838200" cy="609600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41998C2-3A5C-9805-8FA3-136A19FC21E3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0451471-DE3E-E3BF-1706-6D595B5C2D31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EF65C4FF-D140-8FDB-9BD0-09B1D1E4D8BD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60A3C215-D859-20F0-849C-B92F401F2CD3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82736887-41CC-FAB7-9212-30CA3B5E6244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37CB9D1-208B-E965-E0FA-E68B75ADCFE7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1E6E052B-1506-E1B9-62B8-68066CF8B59B}"/>
              </a:ext>
            </a:extLst>
          </p:cNvPr>
          <p:cNvSpPr txBox="1"/>
          <p:nvPr/>
        </p:nvSpPr>
        <p:spPr>
          <a:xfrm>
            <a:off x="3323616" y="3401370"/>
            <a:ext cx="58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ASK</a:t>
            </a:r>
            <a:endParaRPr lang="en-US" sz="2400" b="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7B5BA85-095C-A546-A150-75975284C45D}"/>
              </a:ext>
            </a:extLst>
          </p:cNvPr>
          <p:cNvGrpSpPr/>
          <p:nvPr/>
        </p:nvGrpSpPr>
        <p:grpSpPr>
          <a:xfrm>
            <a:off x="5024483" y="2228608"/>
            <a:ext cx="381000" cy="633998"/>
            <a:chOff x="4724400" y="2951413"/>
            <a:chExt cx="381000" cy="633998"/>
          </a:xfrm>
          <a:pattFill prst="dkHorz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07C76CC-296A-9F77-A5BF-D257812172A9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1E24D82-7E2D-38E8-E837-4BD51385835A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2B4C029-5910-09FD-EAAA-3A3803F6F4D6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813BB53-5ECF-7CA5-5E2F-ED8BEB02C1E9}"/>
              </a:ext>
            </a:extLst>
          </p:cNvPr>
          <p:cNvGrpSpPr/>
          <p:nvPr/>
        </p:nvGrpSpPr>
        <p:grpSpPr>
          <a:xfrm>
            <a:off x="5560731" y="2225165"/>
            <a:ext cx="381000" cy="633998"/>
            <a:chOff x="4724400" y="2951413"/>
            <a:chExt cx="381000" cy="633998"/>
          </a:xfrm>
          <a:pattFill prst="dkHorz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37573CD-6CB4-869F-8261-38978D73D474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D423D59-63E8-20AD-4BA7-8307F451BC70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6BC01E7-E5C4-9123-DCB9-B3ED580A2DEA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34EEBE-6AF9-47F1-DE3A-4FB6D1FC4C8A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4543231" y="2331327"/>
            <a:ext cx="1017500" cy="84034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2150653-772B-BD78-8134-F74E5C63AD3D}"/>
              </a:ext>
            </a:extLst>
          </p:cNvPr>
          <p:cNvCxnSpPr>
            <a:cxnSpLocks/>
          </p:cNvCxnSpPr>
          <p:nvPr/>
        </p:nvCxnSpPr>
        <p:spPr>
          <a:xfrm flipV="1">
            <a:off x="4110745" y="2331327"/>
            <a:ext cx="904030" cy="82798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5106257F-F3F4-46F7-1526-ADC62613729B}"/>
              </a:ext>
            </a:extLst>
          </p:cNvPr>
          <p:cNvGrpSpPr/>
          <p:nvPr/>
        </p:nvGrpSpPr>
        <p:grpSpPr>
          <a:xfrm>
            <a:off x="1191194" y="2219590"/>
            <a:ext cx="838200" cy="609600"/>
            <a:chOff x="5715000" y="2940378"/>
            <a:chExt cx="838200" cy="6096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84712D5-37F3-FAB1-0E12-5734BF6B6C93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9D3D39-9BCB-8E10-F5F3-9D0745C95E22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19689A0-4B7D-2DD8-6B6B-5A6EAFA80E58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3AF2626-06F4-E45C-DF82-119E2B68BB52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91A2E18-B09B-9131-7BAE-468A8D5F766D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88585A-BCA8-6209-87F7-8596288AAA0D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10D02D1-F39A-2851-190A-1E5220D3BDB4}"/>
              </a:ext>
            </a:extLst>
          </p:cNvPr>
          <p:cNvSpPr txBox="1"/>
          <p:nvPr/>
        </p:nvSpPr>
        <p:spPr>
          <a:xfrm>
            <a:off x="1175470" y="2780014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REMEMBER</a:t>
            </a:r>
            <a:endParaRPr lang="en-US" b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C17F36-591B-967A-95B9-2234BB66FDD2}"/>
              </a:ext>
            </a:extLst>
          </p:cNvPr>
          <p:cNvGrpSpPr/>
          <p:nvPr/>
        </p:nvGrpSpPr>
        <p:grpSpPr>
          <a:xfrm>
            <a:off x="2286890" y="1448836"/>
            <a:ext cx="381000" cy="633998"/>
            <a:chOff x="4724400" y="2951413"/>
            <a:chExt cx="381000" cy="633998"/>
          </a:xfrm>
          <a:pattFill prst="dkHorz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50E8AF-A4D4-8731-2910-BD423C787A3E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E5913ED-00BC-4732-FDE6-B3AABF1ED5B9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80789B3-D1D8-B18D-AC5D-ADBF5B937CF3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1EE1DD8-318F-E1ED-5341-5E8C2A318178}"/>
              </a:ext>
            </a:extLst>
          </p:cNvPr>
          <p:cNvGrpSpPr/>
          <p:nvPr/>
        </p:nvGrpSpPr>
        <p:grpSpPr>
          <a:xfrm>
            <a:off x="2823138" y="1445393"/>
            <a:ext cx="381000" cy="633998"/>
            <a:chOff x="4724400" y="2951413"/>
            <a:chExt cx="381000" cy="633998"/>
          </a:xfrm>
          <a:pattFill prst="dkHorz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A33B91-2C7C-6C08-3909-A0BBF2A9E800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20ECFD2-AD92-89D8-4239-949A278C2CB6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322FE00-FEF7-C8B2-DAD2-50C201CAAA1A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AED3C7-7E43-1605-389F-8247794B9D4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1805638" y="1551555"/>
            <a:ext cx="1017500" cy="84034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853E0A-F27A-913E-5BEF-60136A2E60D3}"/>
              </a:ext>
            </a:extLst>
          </p:cNvPr>
          <p:cNvCxnSpPr>
            <a:cxnSpLocks/>
          </p:cNvCxnSpPr>
          <p:nvPr/>
        </p:nvCxnSpPr>
        <p:spPr>
          <a:xfrm flipV="1">
            <a:off x="1373152" y="1551555"/>
            <a:ext cx="904030" cy="82798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484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DFE0-69D8-71BB-6B83-F8D9CE04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functional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D7F09-4D73-E7B6-154D-8226E5B6D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Floating-point add is not associative, so cannot prove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83B49C-786B-24DC-12DA-114BB411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E50107D-9957-F4C2-2BEA-AA6FF3E34B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33600" y="1913730"/>
                <a:ext cx="4038600" cy="17589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E50107D-9957-F4C2-2BEA-AA6FF3E34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913730"/>
                <a:ext cx="4038600" cy="17589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442EC7FC-0AAB-B1C6-33AB-A3DE6AA469A0}"/>
              </a:ext>
            </a:extLst>
          </p:cNvPr>
          <p:cNvGrpSpPr/>
          <p:nvPr/>
        </p:nvGrpSpPr>
        <p:grpSpPr>
          <a:xfrm>
            <a:off x="453081" y="3505200"/>
            <a:ext cx="8229600" cy="3047999"/>
            <a:chOff x="453081" y="3505200"/>
            <a:chExt cx="8229600" cy="3047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ontent Placeholder 5">
                  <a:extLst>
                    <a:ext uri="{FF2B5EF4-FFF2-40B4-BE49-F238E27FC236}">
                      <a16:creationId xmlns:a16="http://schemas.microsoft.com/office/drawing/2014/main" id="{C2E74C8E-96B3-080A-E870-9B75E6524C5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905000" y="4099718"/>
                  <a:ext cx="4038600" cy="1858963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Content Placeholder 5">
                  <a:extLst>
                    <a:ext uri="{FF2B5EF4-FFF2-40B4-BE49-F238E27FC236}">
                      <a16:creationId xmlns:a16="http://schemas.microsoft.com/office/drawing/2014/main" id="{C2E74C8E-96B3-080A-E870-9B75E6524C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000" y="4099718"/>
                  <a:ext cx="4038600" cy="185896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Content Placeholder 3">
              <a:extLst>
                <a:ext uri="{FF2B5EF4-FFF2-40B4-BE49-F238E27FC236}">
                  <a16:creationId xmlns:a16="http://schemas.microsoft.com/office/drawing/2014/main" id="{029E2279-60CF-6EE6-903E-03FF7B651490}"/>
                </a:ext>
              </a:extLst>
            </p:cNvPr>
            <p:cNvSpPr txBox="1">
              <a:spLocks/>
            </p:cNvSpPr>
            <p:nvPr/>
          </p:nvSpPr>
          <p:spPr>
            <a:xfrm>
              <a:off x="453081" y="3505200"/>
              <a:ext cx="8229600" cy="1066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dirty="0"/>
                <a:t>Instead we prove</a:t>
              </a:r>
            </a:p>
          </p:txBody>
        </p:sp>
        <p:sp>
          <p:nvSpPr>
            <p:cNvPr id="8" name="Content Placeholder 3">
              <a:extLst>
                <a:ext uri="{FF2B5EF4-FFF2-40B4-BE49-F238E27FC236}">
                  <a16:creationId xmlns:a16="http://schemas.microsoft.com/office/drawing/2014/main" id="{42E19092-1F6C-90C7-39D6-B76069737102}"/>
                </a:ext>
              </a:extLst>
            </p:cNvPr>
            <p:cNvSpPr txBox="1">
              <a:spLocks/>
            </p:cNvSpPr>
            <p:nvPr/>
          </p:nvSpPr>
          <p:spPr>
            <a:xfrm>
              <a:off x="453081" y="5486399"/>
              <a:ext cx="8229600" cy="1066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dirty="0"/>
                <a:t>                                                   and let the upper-layer proofs worry about accuracy of associativity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203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5D2D5-EC39-3E1F-15C2-B6BA3705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Q.E.D.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BFFB2E-5BBB-23E1-CD30-405D46C5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A935C2-C6E6-EB4C-6343-1033E1BE468F}"/>
              </a:ext>
            </a:extLst>
          </p:cNvPr>
          <p:cNvSpPr txBox="1"/>
          <p:nvPr/>
        </p:nvSpPr>
        <p:spPr>
          <a:xfrm>
            <a:off x="2219208" y="2521059"/>
            <a:ext cx="470558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That’s my proof!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In Coq it’s a bit more verbose.</a:t>
            </a:r>
          </a:p>
        </p:txBody>
      </p:sp>
    </p:spTree>
    <p:extLst>
      <p:ext uri="{BB962C8B-B14F-4D97-AF65-F5344CB8AC3E}">
        <p14:creationId xmlns:p14="http://schemas.microsoft.com/office/powerpoint/2010/main" val="10949180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CBF1-3911-D244-B801-DA499800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does the program work?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50190A-36DA-EF39-6C60-8C000B6D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C325D5-FC2E-8E42-62C5-6129762376F5}"/>
              </a:ext>
            </a:extLst>
          </p:cNvPr>
          <p:cNvSpPr txBox="1"/>
          <p:nvPr/>
        </p:nvSpPr>
        <p:spPr>
          <a:xfrm>
            <a:off x="990600" y="2435045"/>
            <a:ext cx="45961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time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dotprod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1000000 4 10000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N=1000000  T=4  R=10000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    10.415s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    40.703s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      0.140s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4530C95-6C70-2165-2E4E-7F6F58DE2C39}"/>
              </a:ext>
            </a:extLst>
          </p:cNvPr>
          <p:cNvSpPr/>
          <p:nvPr/>
        </p:nvSpPr>
        <p:spPr>
          <a:xfrm>
            <a:off x="3352800" y="3312208"/>
            <a:ext cx="304800" cy="802592"/>
          </a:xfrm>
          <a:prstGeom prst="rightBrace">
            <a:avLst>
              <a:gd name="adj1" fmla="val 55701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E13DD-FED8-3213-72DD-AE26269CE6CC}"/>
              </a:ext>
            </a:extLst>
          </p:cNvPr>
          <p:cNvSpPr txBox="1"/>
          <p:nvPr/>
        </p:nvSpPr>
        <p:spPr>
          <a:xfrm>
            <a:off x="3758597" y="3475847"/>
            <a:ext cx="318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speedup 3.9 with 4 processors</a:t>
            </a:r>
          </a:p>
        </p:txBody>
      </p:sp>
    </p:spTree>
    <p:extLst>
      <p:ext uri="{BB962C8B-B14F-4D97-AF65-F5344CB8AC3E}">
        <p14:creationId xmlns:p14="http://schemas.microsoft.com/office/powerpoint/2010/main" val="4395109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EED8-0F8F-DD23-2C41-CEAE1E0E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Lines of program and proof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475FE-903A-5B15-3BDB-8B4F1559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6D91D4B-145C-B993-05B2-E69E6D379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85777"/>
              </p:ext>
            </p:extLst>
          </p:nvPr>
        </p:nvGraphicFramePr>
        <p:xfrm>
          <a:off x="990600" y="1397000"/>
          <a:ext cx="5486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305">
                  <a:extLst>
                    <a:ext uri="{9D8B030D-6E8A-4147-A177-3AD203B41FA5}">
                      <a16:colId xmlns:a16="http://schemas.microsoft.com/office/drawing/2014/main" val="4162764450"/>
                    </a:ext>
                  </a:extLst>
                </a:gridCol>
                <a:gridCol w="1058779">
                  <a:extLst>
                    <a:ext uri="{9D8B030D-6E8A-4147-A177-3AD203B41FA5}">
                      <a16:colId xmlns:a16="http://schemas.microsoft.com/office/drawing/2014/main" val="1850193845"/>
                    </a:ext>
                  </a:extLst>
                </a:gridCol>
                <a:gridCol w="1347537">
                  <a:extLst>
                    <a:ext uri="{9D8B030D-6E8A-4147-A177-3AD203B41FA5}">
                      <a16:colId xmlns:a16="http://schemas.microsoft.com/office/drawing/2014/main" val="1389392934"/>
                    </a:ext>
                  </a:extLst>
                </a:gridCol>
                <a:gridCol w="1058779">
                  <a:extLst>
                    <a:ext uri="{9D8B030D-6E8A-4147-A177-3AD203B41FA5}">
                      <a16:colId xmlns:a16="http://schemas.microsoft.com/office/drawing/2014/main" val="600636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Coq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27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dotprod</a:t>
                      </a:r>
                      <a:r>
                        <a:rPr lang="en-US" dirty="0"/>
                        <a:t>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847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1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parallelizer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493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871374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BB8CE-69B0-C2DA-0BCD-70E584CF64D2}"/>
              </a:ext>
            </a:extLst>
          </p:cNvPr>
          <p:cNvSpPr/>
          <p:nvPr/>
        </p:nvSpPr>
        <p:spPr>
          <a:xfrm>
            <a:off x="5334000" y="2873141"/>
            <a:ext cx="1295400" cy="6858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Ugh!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Too much.</a:t>
            </a:r>
          </a:p>
        </p:txBody>
      </p:sp>
    </p:spTree>
    <p:extLst>
      <p:ext uri="{BB962C8B-B14F-4D97-AF65-F5344CB8AC3E}">
        <p14:creationId xmlns:p14="http://schemas.microsoft.com/office/powerpoint/2010/main" val="230704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B5FB7346-D579-37D6-7B9A-03981E28B48E}"/>
              </a:ext>
            </a:extLst>
          </p:cNvPr>
          <p:cNvSpPr/>
          <p:nvPr/>
        </p:nvSpPr>
        <p:spPr>
          <a:xfrm>
            <a:off x="4456390" y="2945332"/>
            <a:ext cx="2630210" cy="63541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one slice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of work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n=10, T=4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4C058-BE32-2C44-1B20-AE0D1D1152D1}"/>
              </a:ext>
            </a:extLst>
          </p:cNvPr>
          <p:cNvSpPr/>
          <p:nvPr/>
        </p:nvSpPr>
        <p:spPr>
          <a:xfrm>
            <a:off x="685800" y="1217914"/>
            <a:ext cx="7467600" cy="6397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 task *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(unsigned T);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t,  void (*f)(void *), void *closure);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T);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F1B0D55-2899-D733-0790-D00A6A297361}"/>
              </a:ext>
            </a:extLst>
          </p:cNvPr>
          <p:cNvGrpSpPr/>
          <p:nvPr/>
        </p:nvGrpSpPr>
        <p:grpSpPr>
          <a:xfrm>
            <a:off x="4724400" y="2530876"/>
            <a:ext cx="381000" cy="2107933"/>
            <a:chOff x="4724400" y="2530876"/>
            <a:chExt cx="381000" cy="210793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33AD8E-A8FE-CC0C-BF43-A33550227023}"/>
                </a:ext>
              </a:extLst>
            </p:cNvPr>
            <p:cNvSpPr/>
            <p:nvPr/>
          </p:nvSpPr>
          <p:spPr>
            <a:xfrm>
              <a:off x="4724400" y="2530876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1C2CDAD-534E-A9F7-A4D8-B8EE2FAD2457}"/>
                </a:ext>
              </a:extLst>
            </p:cNvPr>
            <p:cNvSpPr/>
            <p:nvPr/>
          </p:nvSpPr>
          <p:spPr>
            <a:xfrm>
              <a:off x="4724400" y="2743200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E1A3C5-7675-5813-4E41-E69C96FD445E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511B77E-CF7D-5F21-DC45-B56DF6E2ECB3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595DD48-E6D4-C3A3-30AB-4BC719731758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EB67F5-2927-FCC7-89AA-EA6D71AC4004}"/>
                </a:ext>
              </a:extLst>
            </p:cNvPr>
            <p:cNvSpPr/>
            <p:nvPr/>
          </p:nvSpPr>
          <p:spPr>
            <a:xfrm>
              <a:off x="4724400" y="358541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2C77942-D7F9-1A22-2A4B-4C317F172FAF}"/>
                </a:ext>
              </a:extLst>
            </p:cNvPr>
            <p:cNvSpPr/>
            <p:nvPr/>
          </p:nvSpPr>
          <p:spPr>
            <a:xfrm>
              <a:off x="4724400" y="3793624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8D6998B-FAF4-BC04-D3A6-7721AA34F183}"/>
                </a:ext>
              </a:extLst>
            </p:cNvPr>
            <p:cNvSpPr/>
            <p:nvPr/>
          </p:nvSpPr>
          <p:spPr>
            <a:xfrm>
              <a:off x="4724400" y="4005948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BB09ED7-E6EC-864F-BD09-42EF451031F5}"/>
                </a:ext>
              </a:extLst>
            </p:cNvPr>
            <p:cNvSpPr/>
            <p:nvPr/>
          </p:nvSpPr>
          <p:spPr>
            <a:xfrm>
              <a:off x="4724400" y="421416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26622C-594C-D4C5-03FC-5C4775AEDE9F}"/>
                </a:ext>
              </a:extLst>
            </p:cNvPr>
            <p:cNvSpPr/>
            <p:nvPr/>
          </p:nvSpPr>
          <p:spPr>
            <a:xfrm>
              <a:off x="4724400" y="4426485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4AFB1D7-AD60-FEBB-1B7A-F57776EA37F2}"/>
              </a:ext>
            </a:extLst>
          </p:cNvPr>
          <p:cNvGrpSpPr/>
          <p:nvPr/>
        </p:nvGrpSpPr>
        <p:grpSpPr>
          <a:xfrm>
            <a:off x="5486400" y="2527433"/>
            <a:ext cx="381000" cy="2107933"/>
            <a:chOff x="4724400" y="2530876"/>
            <a:chExt cx="381000" cy="210793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465C35-51BC-017A-34CD-9DD522954162}"/>
                </a:ext>
              </a:extLst>
            </p:cNvPr>
            <p:cNvSpPr/>
            <p:nvPr/>
          </p:nvSpPr>
          <p:spPr>
            <a:xfrm>
              <a:off x="4724400" y="2530876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5AC188F-99FF-5C29-DD40-20F9A46C23DA}"/>
                </a:ext>
              </a:extLst>
            </p:cNvPr>
            <p:cNvSpPr/>
            <p:nvPr/>
          </p:nvSpPr>
          <p:spPr>
            <a:xfrm>
              <a:off x="4724400" y="2743200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E59149A-EA60-76C6-44DF-CEA47534B12F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763DBB-413F-C755-AEEA-61B710DA24AD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AC83E4-CEE6-3F5C-AD1A-73BF4DD3F8B0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23B4099-C91D-5ED1-AA20-D66903451068}"/>
                </a:ext>
              </a:extLst>
            </p:cNvPr>
            <p:cNvSpPr/>
            <p:nvPr/>
          </p:nvSpPr>
          <p:spPr>
            <a:xfrm>
              <a:off x="4724400" y="358541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DF45750-211E-E849-158A-53DADC0E81C8}"/>
                </a:ext>
              </a:extLst>
            </p:cNvPr>
            <p:cNvSpPr/>
            <p:nvPr/>
          </p:nvSpPr>
          <p:spPr>
            <a:xfrm>
              <a:off x="4724400" y="3793624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1CDDFFB-A031-90F0-A648-7B40B719334F}"/>
                </a:ext>
              </a:extLst>
            </p:cNvPr>
            <p:cNvSpPr/>
            <p:nvPr/>
          </p:nvSpPr>
          <p:spPr>
            <a:xfrm>
              <a:off x="4724400" y="4005948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70DCB0E-F981-9BC5-81A1-FFC0967A3069}"/>
                </a:ext>
              </a:extLst>
            </p:cNvPr>
            <p:cNvSpPr/>
            <p:nvPr/>
          </p:nvSpPr>
          <p:spPr>
            <a:xfrm>
              <a:off x="4724400" y="421416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5F023D3-BCAC-9260-5DA9-F03A1D6241FC}"/>
                </a:ext>
              </a:extLst>
            </p:cNvPr>
            <p:cNvSpPr/>
            <p:nvPr/>
          </p:nvSpPr>
          <p:spPr>
            <a:xfrm>
              <a:off x="4724400" y="4426485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0CDA42E-1953-761A-7D81-12E18E6FE51D}"/>
                  </a:ext>
                </a:extLst>
              </p:cNvPr>
              <p:cNvSpPr txBox="1"/>
              <p:nvPr/>
            </p:nvSpPr>
            <p:spPr>
              <a:xfrm>
                <a:off x="4741866" y="2197404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0CDA42E-1953-761A-7D81-12E18E6FE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866" y="2197404"/>
                <a:ext cx="3663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EF7269-B506-F328-0694-172A2F8A4B89}"/>
                  </a:ext>
                </a:extLst>
              </p:cNvPr>
              <p:cNvSpPr txBox="1"/>
              <p:nvPr/>
            </p:nvSpPr>
            <p:spPr>
              <a:xfrm>
                <a:off x="5483552" y="2197404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EF7269-B506-F328-0694-172A2F8A4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552" y="2197404"/>
                <a:ext cx="366382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8063CEA4-AA20-E02C-5F11-A757FEAFAACA}"/>
              </a:ext>
            </a:extLst>
          </p:cNvPr>
          <p:cNvSpPr txBox="1"/>
          <p:nvPr/>
        </p:nvSpPr>
        <p:spPr>
          <a:xfrm>
            <a:off x="4456390" y="24899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C26302-7B6B-6C84-EAE2-2019EE9D851D}"/>
              </a:ext>
            </a:extLst>
          </p:cNvPr>
          <p:cNvSpPr txBox="1"/>
          <p:nvPr/>
        </p:nvSpPr>
        <p:spPr>
          <a:xfrm>
            <a:off x="4406697" y="461053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1D620B9-D145-2772-A342-715924C130B9}"/>
                  </a:ext>
                </a:extLst>
              </p:cNvPr>
              <p:cNvSpPr txBox="1"/>
              <p:nvPr/>
            </p:nvSpPr>
            <p:spPr>
              <a:xfrm>
                <a:off x="1219200" y="2594200"/>
                <a:ext cx="17526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≝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1D620B9-D145-2772-A342-715924C13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594200"/>
                <a:ext cx="1752600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561BD0F-9C8D-A90A-2772-60EC79E396FB}"/>
                  </a:ext>
                </a:extLst>
              </p:cNvPr>
              <p:cNvSpPr txBox="1"/>
              <p:nvPr/>
            </p:nvSpPr>
            <p:spPr>
              <a:xfrm>
                <a:off x="3371195" y="231761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561BD0F-9C8D-A90A-2772-60EC79E39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195" y="2317618"/>
                <a:ext cx="381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C0F7A39-9CA8-0C68-0566-2AB27E835273}"/>
                  </a:ext>
                </a:extLst>
              </p:cNvPr>
              <p:cNvSpPr txBox="1"/>
              <p:nvPr/>
            </p:nvSpPr>
            <p:spPr>
              <a:xfrm>
                <a:off x="3371195" y="279772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C0F7A39-9CA8-0C68-0566-2AB27E835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195" y="2797727"/>
                <a:ext cx="381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9B42AD8-B727-401F-AED8-2F8F34685E24}"/>
                  </a:ext>
                </a:extLst>
              </p:cNvPr>
              <p:cNvSpPr txBox="1"/>
              <p:nvPr/>
            </p:nvSpPr>
            <p:spPr>
              <a:xfrm>
                <a:off x="3371195" y="347580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9B42AD8-B727-401F-AED8-2F8F34685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195" y="3475806"/>
                <a:ext cx="381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B3B5789-0FB7-EB21-5228-2E83492D5E9C}"/>
                  </a:ext>
                </a:extLst>
              </p:cNvPr>
              <p:cNvSpPr txBox="1"/>
              <p:nvPr/>
            </p:nvSpPr>
            <p:spPr>
              <a:xfrm>
                <a:off x="3371195" y="396921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B3B5789-0FB7-EB21-5228-2E83492D5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195" y="3969219"/>
                <a:ext cx="3810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028B82D-1D07-D94D-6BB5-D4B9173310D1}"/>
                  </a:ext>
                </a:extLst>
              </p:cNvPr>
              <p:cNvSpPr txBox="1"/>
              <p:nvPr/>
            </p:nvSpPr>
            <p:spPr>
              <a:xfrm>
                <a:off x="3380820" y="451171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028B82D-1D07-D94D-6BB5-D4B917331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820" y="4511712"/>
                <a:ext cx="381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FB05887-85FD-3626-9DFC-8EC61B82908B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752195" y="2502284"/>
            <a:ext cx="969357" cy="1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C24EEAD-8E5E-8871-EFAC-B9A9E3567B6C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3752195" y="2945331"/>
            <a:ext cx="944933" cy="3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3CED66D-7E3E-7DD5-72B1-218FABDAE563}"/>
              </a:ext>
            </a:extLst>
          </p:cNvPr>
          <p:cNvCxnSpPr>
            <a:cxnSpLocks/>
          </p:cNvCxnSpPr>
          <p:nvPr/>
        </p:nvCxnSpPr>
        <p:spPr>
          <a:xfrm flipV="1">
            <a:off x="3795509" y="3609474"/>
            <a:ext cx="901619" cy="7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F37E89-2A66-77B5-A26A-59B8F75AB5D0}"/>
              </a:ext>
            </a:extLst>
          </p:cNvPr>
          <p:cNvCxnSpPr>
            <a:cxnSpLocks/>
          </p:cNvCxnSpPr>
          <p:nvPr/>
        </p:nvCxnSpPr>
        <p:spPr>
          <a:xfrm flipV="1">
            <a:off x="3748184" y="4013735"/>
            <a:ext cx="977820" cy="17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6CE1CC8-4508-91AB-C229-07E23B9CBF1A}"/>
              </a:ext>
            </a:extLst>
          </p:cNvPr>
          <p:cNvCxnSpPr>
            <a:cxnSpLocks/>
          </p:cNvCxnSpPr>
          <p:nvPr/>
        </p:nvCxnSpPr>
        <p:spPr>
          <a:xfrm flipV="1">
            <a:off x="3727287" y="4635366"/>
            <a:ext cx="994265" cy="9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0D4ED1-DBCA-0979-7532-0F8CE4B04754}"/>
              </a:ext>
            </a:extLst>
          </p:cNvPr>
          <p:cNvGrpSpPr/>
          <p:nvPr/>
        </p:nvGrpSpPr>
        <p:grpSpPr>
          <a:xfrm>
            <a:off x="1066800" y="2945331"/>
            <a:ext cx="4419600" cy="2363365"/>
            <a:chOff x="1066800" y="2945331"/>
            <a:chExt cx="4419600" cy="2363365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BE47DEA-63E2-3689-1D5B-3F7A6AB8D4BF}"/>
                </a:ext>
              </a:extLst>
            </p:cNvPr>
            <p:cNvGrpSpPr/>
            <p:nvPr/>
          </p:nvGrpSpPr>
          <p:grpSpPr>
            <a:xfrm>
              <a:off x="1447800" y="4330566"/>
              <a:ext cx="838200" cy="609600"/>
              <a:chOff x="762000" y="4423042"/>
              <a:chExt cx="762000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F1E7B5EE-0700-4917-CEE1-EAAA004E8716}"/>
                      </a:ext>
                    </a:extLst>
                  </p:cNvPr>
                  <p:cNvSpPr/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100" b="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sz="900" spc="-150" dirty="0"/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F1E7B5EE-0700-4917-CEE1-EAAA004E87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70CD17C-1D09-2E3C-6F11-D4CFB5A40C84}"/>
                      </a:ext>
                    </a:extLst>
                  </p:cNvPr>
                  <p:cNvSpPr/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900" b="0" i="0" u="none" strike="noStrike" kern="1200" cap="none" spc="-15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70CD17C-1D09-2E3C-6F11-D4CFB5A40C8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BCA2A7CA-4C31-9F68-C563-5141BBAA496F}"/>
                      </a:ext>
                    </a:extLst>
                  </p:cNvPr>
                  <p:cNvSpPr/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BCA2A7CA-4C31-9F68-C563-5141BBAA49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923"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13603F1-A0BD-4EF5-E4C2-7E14C867EFC6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result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57558EF-504E-8E56-71F8-AC2CC971AE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4421" y="2964581"/>
              <a:ext cx="3031958" cy="1443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D3BC76A-57FE-C573-DAA7-98EA4A8670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3389" y="2945331"/>
              <a:ext cx="3403011" cy="14729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F79F1DC-388C-C884-CB09-183AB721D2B5}"/>
                </a:ext>
              </a:extLst>
            </p:cNvPr>
            <p:cNvSpPr txBox="1"/>
            <p:nvPr/>
          </p:nvSpPr>
          <p:spPr>
            <a:xfrm>
              <a:off x="1066800" y="4939364"/>
              <a:ext cx="18097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Task description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592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0658EE5-9C1E-E92F-1608-172C79BF9C69}"/>
              </a:ext>
            </a:extLst>
          </p:cNvPr>
          <p:cNvSpPr/>
          <p:nvPr/>
        </p:nvSpPr>
        <p:spPr>
          <a:xfrm>
            <a:off x="602489" y="2723197"/>
            <a:ext cx="3635467" cy="255861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dotprod_worker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(void *closure) {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struct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dotprod_task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*w = closure;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double result=0.0;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unsigned n = w-&gt;n;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double *vec1= w-&gt;vec1, *vec2= w-&gt;vec2;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unsigned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for (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=0;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&lt;n;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result += vec1[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]*vec2[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];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w-&gt;result=result;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Application-specific subtask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4C058-BE32-2C44-1B20-AE0D1D1152D1}"/>
              </a:ext>
            </a:extLst>
          </p:cNvPr>
          <p:cNvSpPr/>
          <p:nvPr/>
        </p:nvSpPr>
        <p:spPr>
          <a:xfrm>
            <a:off x="685800" y="1217914"/>
            <a:ext cx="7467600" cy="6397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 task *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(unsigned T);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t,  void (*f)(void *), void *closure);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T);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F1B0D55-2899-D733-0790-D00A6A297361}"/>
              </a:ext>
            </a:extLst>
          </p:cNvPr>
          <p:cNvGrpSpPr/>
          <p:nvPr/>
        </p:nvGrpSpPr>
        <p:grpSpPr>
          <a:xfrm>
            <a:off x="7464752" y="2530876"/>
            <a:ext cx="381000" cy="2107933"/>
            <a:chOff x="4724400" y="2530876"/>
            <a:chExt cx="381000" cy="210793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33AD8E-A8FE-CC0C-BF43-A33550227023}"/>
                </a:ext>
              </a:extLst>
            </p:cNvPr>
            <p:cNvSpPr/>
            <p:nvPr/>
          </p:nvSpPr>
          <p:spPr>
            <a:xfrm>
              <a:off x="4724400" y="2530876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1C2CDAD-534E-A9F7-A4D8-B8EE2FAD2457}"/>
                </a:ext>
              </a:extLst>
            </p:cNvPr>
            <p:cNvSpPr/>
            <p:nvPr/>
          </p:nvSpPr>
          <p:spPr>
            <a:xfrm>
              <a:off x="4724400" y="2743200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E1A3C5-7675-5813-4E41-E69C96FD445E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511B77E-CF7D-5F21-DC45-B56DF6E2ECB3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595DD48-E6D4-C3A3-30AB-4BC719731758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EB67F5-2927-FCC7-89AA-EA6D71AC4004}"/>
                </a:ext>
              </a:extLst>
            </p:cNvPr>
            <p:cNvSpPr/>
            <p:nvPr/>
          </p:nvSpPr>
          <p:spPr>
            <a:xfrm>
              <a:off x="4724400" y="358541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2C77942-D7F9-1A22-2A4B-4C317F172FAF}"/>
                </a:ext>
              </a:extLst>
            </p:cNvPr>
            <p:cNvSpPr/>
            <p:nvPr/>
          </p:nvSpPr>
          <p:spPr>
            <a:xfrm>
              <a:off x="4724400" y="3793624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8D6998B-FAF4-BC04-D3A6-7721AA34F183}"/>
                </a:ext>
              </a:extLst>
            </p:cNvPr>
            <p:cNvSpPr/>
            <p:nvPr/>
          </p:nvSpPr>
          <p:spPr>
            <a:xfrm>
              <a:off x="4724400" y="4005948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BB09ED7-E6EC-864F-BD09-42EF451031F5}"/>
                </a:ext>
              </a:extLst>
            </p:cNvPr>
            <p:cNvSpPr/>
            <p:nvPr/>
          </p:nvSpPr>
          <p:spPr>
            <a:xfrm>
              <a:off x="4724400" y="421416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26622C-594C-D4C5-03FC-5C4775AEDE9F}"/>
                </a:ext>
              </a:extLst>
            </p:cNvPr>
            <p:cNvSpPr/>
            <p:nvPr/>
          </p:nvSpPr>
          <p:spPr>
            <a:xfrm>
              <a:off x="4724400" y="4426485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4AFB1D7-AD60-FEBB-1B7A-F57776EA37F2}"/>
              </a:ext>
            </a:extLst>
          </p:cNvPr>
          <p:cNvGrpSpPr/>
          <p:nvPr/>
        </p:nvGrpSpPr>
        <p:grpSpPr>
          <a:xfrm>
            <a:off x="8001000" y="2527433"/>
            <a:ext cx="381000" cy="2107933"/>
            <a:chOff x="4724400" y="2530876"/>
            <a:chExt cx="381000" cy="210793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465C35-51BC-017A-34CD-9DD522954162}"/>
                </a:ext>
              </a:extLst>
            </p:cNvPr>
            <p:cNvSpPr/>
            <p:nvPr/>
          </p:nvSpPr>
          <p:spPr>
            <a:xfrm>
              <a:off x="4724400" y="2530876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5AC188F-99FF-5C29-DD40-20F9A46C23DA}"/>
                </a:ext>
              </a:extLst>
            </p:cNvPr>
            <p:cNvSpPr/>
            <p:nvPr/>
          </p:nvSpPr>
          <p:spPr>
            <a:xfrm>
              <a:off x="4724400" y="2743200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E59149A-EA60-76C6-44DF-CEA47534B12F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763DBB-413F-C755-AEEA-61B710DA24AD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AC83E4-CEE6-3F5C-AD1A-73BF4DD3F8B0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23B4099-C91D-5ED1-AA20-D66903451068}"/>
                </a:ext>
              </a:extLst>
            </p:cNvPr>
            <p:cNvSpPr/>
            <p:nvPr/>
          </p:nvSpPr>
          <p:spPr>
            <a:xfrm>
              <a:off x="4724400" y="358541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DF45750-211E-E849-158A-53DADC0E81C8}"/>
                </a:ext>
              </a:extLst>
            </p:cNvPr>
            <p:cNvSpPr/>
            <p:nvPr/>
          </p:nvSpPr>
          <p:spPr>
            <a:xfrm>
              <a:off x="4724400" y="3793624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1CDDFFB-A031-90F0-A648-7B40B719334F}"/>
                </a:ext>
              </a:extLst>
            </p:cNvPr>
            <p:cNvSpPr/>
            <p:nvPr/>
          </p:nvSpPr>
          <p:spPr>
            <a:xfrm>
              <a:off x="4724400" y="4005948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70DCB0E-F981-9BC5-81A1-FFC0967A3069}"/>
                </a:ext>
              </a:extLst>
            </p:cNvPr>
            <p:cNvSpPr/>
            <p:nvPr/>
          </p:nvSpPr>
          <p:spPr>
            <a:xfrm>
              <a:off x="4724400" y="421416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5F023D3-BCAC-9260-5DA9-F03A1D6241FC}"/>
                </a:ext>
              </a:extLst>
            </p:cNvPr>
            <p:cNvSpPr/>
            <p:nvPr/>
          </p:nvSpPr>
          <p:spPr>
            <a:xfrm>
              <a:off x="4724400" y="4426485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0CDA42E-1953-761A-7D81-12E18E6FE51D}"/>
                  </a:ext>
                </a:extLst>
              </p:cNvPr>
              <p:cNvSpPr txBox="1"/>
              <p:nvPr/>
            </p:nvSpPr>
            <p:spPr>
              <a:xfrm>
                <a:off x="7482218" y="2197404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0CDA42E-1953-761A-7D81-12E18E6FE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218" y="2197404"/>
                <a:ext cx="3663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EF7269-B506-F328-0694-172A2F8A4B89}"/>
                  </a:ext>
                </a:extLst>
              </p:cNvPr>
              <p:cNvSpPr txBox="1"/>
              <p:nvPr/>
            </p:nvSpPr>
            <p:spPr>
              <a:xfrm>
                <a:off x="7998152" y="2197404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EF7269-B506-F328-0694-172A2F8A4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152" y="2197404"/>
                <a:ext cx="366382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ABE47DEA-63E2-3689-1D5B-3F7A6AB8D4BF}"/>
              </a:ext>
            </a:extLst>
          </p:cNvPr>
          <p:cNvGrpSpPr/>
          <p:nvPr/>
        </p:nvGrpSpPr>
        <p:grpSpPr>
          <a:xfrm>
            <a:off x="5715000" y="2940378"/>
            <a:ext cx="838200" cy="609600"/>
            <a:chOff x="762000" y="4423042"/>
            <a:chExt cx="762000" cy="609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F1E7B5EE-0700-4917-CEE1-EAAA004E8716}"/>
                    </a:ext>
                  </a:extLst>
                </p:cNvPr>
                <p:cNvSpPr/>
                <p:nvPr/>
              </p:nvSpPr>
              <p:spPr>
                <a:xfrm>
                  <a:off x="762000" y="4423844"/>
                  <a:ext cx="3810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100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100" b="0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900" spc="-15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F1E7B5EE-0700-4917-CEE1-EAAA004E87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4423844"/>
                  <a:ext cx="381000" cy="3048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470CD17C-1D09-2E3C-6F11-D4CFB5A40C84}"/>
                    </a:ext>
                  </a:extLst>
                </p:cNvPr>
                <p:cNvSpPr/>
                <p:nvPr/>
              </p:nvSpPr>
              <p:spPr>
                <a:xfrm>
                  <a:off x="1143000" y="4423042"/>
                  <a:ext cx="3810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0" i="1" u="none" strike="noStrike" kern="1200" cap="none" spc="-15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  <m:r>
                          <a:rPr kumimoji="0" lang="en-US" sz="1100" b="0" i="1" u="none" strike="noStrike" kern="1200" cap="none" spc="-15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sz="1100" b="0" i="1" u="none" strike="noStrike" kern="1200" cap="none" spc="-15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100" b="0" i="1" u="none" strike="noStrike" kern="1200" cap="none" spc="-15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𝛿</m:t>
                            </m:r>
                          </m:e>
                          <m:sub>
                            <m:r>
                              <a:rPr kumimoji="0" lang="en-US" sz="1100" b="0" i="1" u="none" strike="noStrike" kern="1200" cap="none" spc="-15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0" lang="en-US" sz="9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470CD17C-1D09-2E3C-6F11-D4CFB5A40C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4423042"/>
                  <a:ext cx="381000" cy="3048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CA2A7CA-4C31-9F68-C563-5141BBAA496F}"/>
                    </a:ext>
                  </a:extLst>
                </p:cNvPr>
                <p:cNvSpPr/>
                <p:nvPr/>
              </p:nvSpPr>
              <p:spPr>
                <a:xfrm>
                  <a:off x="762000" y="4727842"/>
                  <a:ext cx="312417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CA2A7CA-4C31-9F68-C563-5141BBAA49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4727842"/>
                  <a:ext cx="312417" cy="304800"/>
                </a:xfrm>
                <a:prstGeom prst="rect">
                  <a:avLst/>
                </a:prstGeom>
                <a:blipFill>
                  <a:blip r:embed="rId6"/>
                  <a:stretch>
                    <a:fillRect b="-1923"/>
                  </a:stretch>
                </a:blipFill>
                <a:ln w="952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3603F1-A0BD-4EF5-E4C2-7E14C867EFC6}"/>
                </a:ext>
              </a:extLst>
            </p:cNvPr>
            <p:cNvSpPr/>
            <p:nvPr/>
          </p:nvSpPr>
          <p:spPr>
            <a:xfrm>
              <a:off x="1074417" y="4727441"/>
              <a:ext cx="449583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result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57558EF-504E-8E56-71F8-AC2CC971AED1}"/>
              </a:ext>
            </a:extLst>
          </p:cNvPr>
          <p:cNvCxnSpPr>
            <a:cxnSpLocks/>
          </p:cNvCxnSpPr>
          <p:nvPr/>
        </p:nvCxnSpPr>
        <p:spPr>
          <a:xfrm flipV="1">
            <a:off x="5924550" y="2945331"/>
            <a:ext cx="1535029" cy="10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55172D3-94D3-50A7-394D-9C626216A4C0}"/>
              </a:ext>
            </a:extLst>
          </p:cNvPr>
          <p:cNvCxnSpPr>
            <a:cxnSpLocks/>
          </p:cNvCxnSpPr>
          <p:nvPr/>
        </p:nvCxnSpPr>
        <p:spPr>
          <a:xfrm flipV="1">
            <a:off x="6362700" y="2958715"/>
            <a:ext cx="1632912" cy="17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Left Brace 40">
            <a:extLst>
              <a:ext uri="{FF2B5EF4-FFF2-40B4-BE49-F238E27FC236}">
                <a16:creationId xmlns:a16="http://schemas.microsoft.com/office/drawing/2014/main" id="{B9C5AA0C-EA0F-20A4-7D7E-94A431426FDB}"/>
              </a:ext>
            </a:extLst>
          </p:cNvPr>
          <p:cNvSpPr/>
          <p:nvPr/>
        </p:nvSpPr>
        <p:spPr>
          <a:xfrm>
            <a:off x="7276715" y="2989005"/>
            <a:ext cx="76200" cy="592963"/>
          </a:xfrm>
          <a:prstGeom prst="leftBrace">
            <a:avLst>
              <a:gd name="adj1" fmla="val 60860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CBDB63F-2CDE-722D-D050-35E747F46922}"/>
              </a:ext>
            </a:extLst>
          </p:cNvPr>
          <p:cNvCxnSpPr>
            <a:endCxn id="41" idx="1"/>
          </p:cNvCxnSpPr>
          <p:nvPr/>
        </p:nvCxnSpPr>
        <p:spPr>
          <a:xfrm flipV="1">
            <a:off x="5943600" y="3285487"/>
            <a:ext cx="1333115" cy="841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C1E3163-CBB6-5AE5-F0A2-F9F259583E16}"/>
              </a:ext>
            </a:extLst>
          </p:cNvPr>
          <p:cNvSpPr/>
          <p:nvPr/>
        </p:nvSpPr>
        <p:spPr>
          <a:xfrm>
            <a:off x="5131954" y="1683334"/>
            <a:ext cx="1166091" cy="1337912"/>
          </a:xfrm>
          <a:custGeom>
            <a:avLst/>
            <a:gdLst>
              <a:gd name="connsiteX0" fmla="*/ 1106905 w 1106905"/>
              <a:gd name="connsiteY0" fmla="*/ 0 h 1337912"/>
              <a:gd name="connsiteX1" fmla="*/ 38501 w 1106905"/>
              <a:gd name="connsiteY1" fmla="*/ 760396 h 1337912"/>
              <a:gd name="connsiteX2" fmla="*/ 0 w 1106905"/>
              <a:gd name="connsiteY2" fmla="*/ 1280160 h 1337912"/>
              <a:gd name="connsiteX3" fmla="*/ 462012 w 1106905"/>
              <a:gd name="connsiteY3" fmla="*/ 1337912 h 1337912"/>
              <a:gd name="connsiteX0" fmla="*/ 1183793 w 1183793"/>
              <a:gd name="connsiteY0" fmla="*/ 0 h 1337912"/>
              <a:gd name="connsiteX1" fmla="*/ 115389 w 1183793"/>
              <a:gd name="connsiteY1" fmla="*/ 760396 h 1337912"/>
              <a:gd name="connsiteX2" fmla="*/ 76888 w 1183793"/>
              <a:gd name="connsiteY2" fmla="*/ 1280160 h 1337912"/>
              <a:gd name="connsiteX3" fmla="*/ 538900 w 1183793"/>
              <a:gd name="connsiteY3" fmla="*/ 1337912 h 1337912"/>
              <a:gd name="connsiteX0" fmla="*/ 1215187 w 1215187"/>
              <a:gd name="connsiteY0" fmla="*/ 0 h 1337912"/>
              <a:gd name="connsiteX1" fmla="*/ 146783 w 1215187"/>
              <a:gd name="connsiteY1" fmla="*/ 760396 h 1337912"/>
              <a:gd name="connsiteX2" fmla="*/ 108282 w 1215187"/>
              <a:gd name="connsiteY2" fmla="*/ 1280160 h 1337912"/>
              <a:gd name="connsiteX3" fmla="*/ 570294 w 1215187"/>
              <a:gd name="connsiteY3" fmla="*/ 1337912 h 1337912"/>
              <a:gd name="connsiteX0" fmla="*/ 1215187 w 1215187"/>
              <a:gd name="connsiteY0" fmla="*/ 0 h 1337912"/>
              <a:gd name="connsiteX1" fmla="*/ 146783 w 1215187"/>
              <a:gd name="connsiteY1" fmla="*/ 760396 h 1337912"/>
              <a:gd name="connsiteX2" fmla="*/ 108282 w 1215187"/>
              <a:gd name="connsiteY2" fmla="*/ 1280160 h 1337912"/>
              <a:gd name="connsiteX3" fmla="*/ 570294 w 1215187"/>
              <a:gd name="connsiteY3" fmla="*/ 1337912 h 1337912"/>
              <a:gd name="connsiteX0" fmla="*/ 1219044 w 1219044"/>
              <a:gd name="connsiteY0" fmla="*/ 0 h 1337912"/>
              <a:gd name="connsiteX1" fmla="*/ 150640 w 1219044"/>
              <a:gd name="connsiteY1" fmla="*/ 760396 h 1337912"/>
              <a:gd name="connsiteX2" fmla="*/ 112139 w 1219044"/>
              <a:gd name="connsiteY2" fmla="*/ 1280160 h 1337912"/>
              <a:gd name="connsiteX3" fmla="*/ 574151 w 1219044"/>
              <a:gd name="connsiteY3" fmla="*/ 1337912 h 1337912"/>
              <a:gd name="connsiteX0" fmla="*/ 1144407 w 1144407"/>
              <a:gd name="connsiteY0" fmla="*/ 0 h 1341616"/>
              <a:gd name="connsiteX1" fmla="*/ 153005 w 1144407"/>
              <a:gd name="connsiteY1" fmla="*/ 702644 h 1341616"/>
              <a:gd name="connsiteX2" fmla="*/ 37502 w 1144407"/>
              <a:gd name="connsiteY2" fmla="*/ 1280160 h 1341616"/>
              <a:gd name="connsiteX3" fmla="*/ 499514 w 1144407"/>
              <a:gd name="connsiteY3" fmla="*/ 1337912 h 1341616"/>
              <a:gd name="connsiteX0" fmla="*/ 1169089 w 1169089"/>
              <a:gd name="connsiteY0" fmla="*/ 0 h 1341616"/>
              <a:gd name="connsiteX1" fmla="*/ 177687 w 1169089"/>
              <a:gd name="connsiteY1" fmla="*/ 702644 h 1341616"/>
              <a:gd name="connsiteX2" fmla="*/ 62184 w 1169089"/>
              <a:gd name="connsiteY2" fmla="*/ 1280160 h 1341616"/>
              <a:gd name="connsiteX3" fmla="*/ 524196 w 1169089"/>
              <a:gd name="connsiteY3" fmla="*/ 1337912 h 1341616"/>
              <a:gd name="connsiteX0" fmla="*/ 1166091 w 1166091"/>
              <a:gd name="connsiteY0" fmla="*/ 0 h 1337912"/>
              <a:gd name="connsiteX1" fmla="*/ 174689 w 1166091"/>
              <a:gd name="connsiteY1" fmla="*/ 702644 h 1337912"/>
              <a:gd name="connsiteX2" fmla="*/ 30310 w 1166091"/>
              <a:gd name="connsiteY2" fmla="*/ 1174282 h 1337912"/>
              <a:gd name="connsiteX3" fmla="*/ 521198 w 1166091"/>
              <a:gd name="connsiteY3" fmla="*/ 1337912 h 133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091" h="1337912">
                <a:moveTo>
                  <a:pt x="1166091" y="0"/>
                </a:moveTo>
                <a:cubicBezTo>
                  <a:pt x="1156465" y="330468"/>
                  <a:pt x="363986" y="506930"/>
                  <a:pt x="174689" y="702644"/>
                </a:cubicBezTo>
                <a:cubicBezTo>
                  <a:pt x="-14608" y="898358"/>
                  <a:pt x="-27441" y="1068404"/>
                  <a:pt x="30310" y="1174282"/>
                </a:cubicBezTo>
                <a:cubicBezTo>
                  <a:pt x="88062" y="1280160"/>
                  <a:pt x="367194" y="1318661"/>
                  <a:pt x="521198" y="1337912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100F7B9-5348-8A03-253E-274929089578}"/>
                  </a:ext>
                </a:extLst>
              </p:cNvPr>
              <p:cNvSpPr txBox="1"/>
              <p:nvPr/>
            </p:nvSpPr>
            <p:spPr>
              <a:xfrm>
                <a:off x="3984533" y="2902627"/>
                <a:ext cx="1089892" cy="76309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100F7B9-5348-8A03-253E-274929089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533" y="2902627"/>
                <a:ext cx="1089892" cy="7630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755A463-F487-947D-92AE-29B350B46F26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4529479" y="1683334"/>
            <a:ext cx="499721" cy="121929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37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make_tasks</a:t>
            </a:r>
            <a:r>
              <a:rPr lang="en-US" dirty="0"/>
              <a:t>( ), </a:t>
            </a:r>
            <a:r>
              <a:rPr lang="en-US" dirty="0" err="1"/>
              <a:t>initialize_task</a:t>
            </a:r>
            <a:r>
              <a:rPr lang="en-US" dirty="0"/>
              <a:t>( 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4C058-BE32-2C44-1B20-AE0D1D1152D1}"/>
              </a:ext>
            </a:extLst>
          </p:cNvPr>
          <p:cNvSpPr/>
          <p:nvPr/>
        </p:nvSpPr>
        <p:spPr>
          <a:xfrm>
            <a:off x="685800" y="1217914"/>
            <a:ext cx="7467600" cy="6397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 task *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(unsigned T);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t,  void (*f)(void *), void *closure);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T);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F1B0D55-2899-D733-0790-D00A6A297361}"/>
              </a:ext>
            </a:extLst>
          </p:cNvPr>
          <p:cNvGrpSpPr/>
          <p:nvPr/>
        </p:nvGrpSpPr>
        <p:grpSpPr>
          <a:xfrm>
            <a:off x="7464752" y="2530876"/>
            <a:ext cx="381000" cy="2107933"/>
            <a:chOff x="4724400" y="2530876"/>
            <a:chExt cx="381000" cy="210793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33AD8E-A8FE-CC0C-BF43-A33550227023}"/>
                </a:ext>
              </a:extLst>
            </p:cNvPr>
            <p:cNvSpPr/>
            <p:nvPr/>
          </p:nvSpPr>
          <p:spPr>
            <a:xfrm>
              <a:off x="4724400" y="2530876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1C2CDAD-534E-A9F7-A4D8-B8EE2FAD2457}"/>
                </a:ext>
              </a:extLst>
            </p:cNvPr>
            <p:cNvSpPr/>
            <p:nvPr/>
          </p:nvSpPr>
          <p:spPr>
            <a:xfrm>
              <a:off x="4724400" y="2743200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E1A3C5-7675-5813-4E41-E69C96FD445E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511B77E-CF7D-5F21-DC45-B56DF6E2ECB3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595DD48-E6D4-C3A3-30AB-4BC719731758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EB67F5-2927-FCC7-89AA-EA6D71AC4004}"/>
                </a:ext>
              </a:extLst>
            </p:cNvPr>
            <p:cNvSpPr/>
            <p:nvPr/>
          </p:nvSpPr>
          <p:spPr>
            <a:xfrm>
              <a:off x="4724400" y="358541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2C77942-D7F9-1A22-2A4B-4C317F172FAF}"/>
                </a:ext>
              </a:extLst>
            </p:cNvPr>
            <p:cNvSpPr/>
            <p:nvPr/>
          </p:nvSpPr>
          <p:spPr>
            <a:xfrm>
              <a:off x="4724400" y="3793624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8D6998B-FAF4-BC04-D3A6-7721AA34F183}"/>
                </a:ext>
              </a:extLst>
            </p:cNvPr>
            <p:cNvSpPr/>
            <p:nvPr/>
          </p:nvSpPr>
          <p:spPr>
            <a:xfrm>
              <a:off x="4724400" y="4005948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BB09ED7-E6EC-864F-BD09-42EF451031F5}"/>
                </a:ext>
              </a:extLst>
            </p:cNvPr>
            <p:cNvSpPr/>
            <p:nvPr/>
          </p:nvSpPr>
          <p:spPr>
            <a:xfrm>
              <a:off x="4724400" y="421416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26622C-594C-D4C5-03FC-5C4775AEDE9F}"/>
                </a:ext>
              </a:extLst>
            </p:cNvPr>
            <p:cNvSpPr/>
            <p:nvPr/>
          </p:nvSpPr>
          <p:spPr>
            <a:xfrm>
              <a:off x="4724400" y="4426485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4AFB1D7-AD60-FEBB-1B7A-F57776EA37F2}"/>
              </a:ext>
            </a:extLst>
          </p:cNvPr>
          <p:cNvGrpSpPr/>
          <p:nvPr/>
        </p:nvGrpSpPr>
        <p:grpSpPr>
          <a:xfrm>
            <a:off x="8001000" y="2527433"/>
            <a:ext cx="381000" cy="2107933"/>
            <a:chOff x="4724400" y="2530876"/>
            <a:chExt cx="381000" cy="210793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465C35-51BC-017A-34CD-9DD522954162}"/>
                </a:ext>
              </a:extLst>
            </p:cNvPr>
            <p:cNvSpPr/>
            <p:nvPr/>
          </p:nvSpPr>
          <p:spPr>
            <a:xfrm>
              <a:off x="4724400" y="2530876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5AC188F-99FF-5C29-DD40-20F9A46C23DA}"/>
                </a:ext>
              </a:extLst>
            </p:cNvPr>
            <p:cNvSpPr/>
            <p:nvPr/>
          </p:nvSpPr>
          <p:spPr>
            <a:xfrm>
              <a:off x="4724400" y="2743200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E59149A-EA60-76C6-44DF-CEA47534B12F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763DBB-413F-C755-AEEA-61B710DA24AD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AC83E4-CEE6-3F5C-AD1A-73BF4DD3F8B0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23B4099-C91D-5ED1-AA20-D66903451068}"/>
                </a:ext>
              </a:extLst>
            </p:cNvPr>
            <p:cNvSpPr/>
            <p:nvPr/>
          </p:nvSpPr>
          <p:spPr>
            <a:xfrm>
              <a:off x="4724400" y="358541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DF45750-211E-E849-158A-53DADC0E81C8}"/>
                </a:ext>
              </a:extLst>
            </p:cNvPr>
            <p:cNvSpPr/>
            <p:nvPr/>
          </p:nvSpPr>
          <p:spPr>
            <a:xfrm>
              <a:off x="4724400" y="3793624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1CDDFFB-A031-90F0-A648-7B40B719334F}"/>
                </a:ext>
              </a:extLst>
            </p:cNvPr>
            <p:cNvSpPr/>
            <p:nvPr/>
          </p:nvSpPr>
          <p:spPr>
            <a:xfrm>
              <a:off x="4724400" y="4005948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70DCB0E-F981-9BC5-81A1-FFC0967A3069}"/>
                </a:ext>
              </a:extLst>
            </p:cNvPr>
            <p:cNvSpPr/>
            <p:nvPr/>
          </p:nvSpPr>
          <p:spPr>
            <a:xfrm>
              <a:off x="4724400" y="421416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5F023D3-BCAC-9260-5DA9-F03A1D6241FC}"/>
                </a:ext>
              </a:extLst>
            </p:cNvPr>
            <p:cNvSpPr/>
            <p:nvPr/>
          </p:nvSpPr>
          <p:spPr>
            <a:xfrm>
              <a:off x="4724400" y="4426485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0CDA42E-1953-761A-7D81-12E18E6FE51D}"/>
                  </a:ext>
                </a:extLst>
              </p:cNvPr>
              <p:cNvSpPr txBox="1"/>
              <p:nvPr/>
            </p:nvSpPr>
            <p:spPr>
              <a:xfrm>
                <a:off x="7482218" y="2197404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0CDA42E-1953-761A-7D81-12E18E6FE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218" y="2197404"/>
                <a:ext cx="3663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EF7269-B506-F328-0694-172A2F8A4B89}"/>
                  </a:ext>
                </a:extLst>
              </p:cNvPr>
              <p:cNvSpPr txBox="1"/>
              <p:nvPr/>
            </p:nvSpPr>
            <p:spPr>
              <a:xfrm>
                <a:off x="7998152" y="2197404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EF7269-B506-F328-0694-172A2F8A4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152" y="2197404"/>
                <a:ext cx="366382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100F7B9-5348-8A03-253E-274929089578}"/>
                  </a:ext>
                </a:extLst>
              </p:cNvPr>
              <p:cNvSpPr txBox="1"/>
              <p:nvPr/>
            </p:nvSpPr>
            <p:spPr>
              <a:xfrm>
                <a:off x="4572000" y="1764339"/>
                <a:ext cx="1089892" cy="76309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100F7B9-5348-8A03-253E-274929089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764339"/>
                <a:ext cx="1089892" cy="763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755A463-F487-947D-92AE-29B350B46F26}"/>
              </a:ext>
            </a:extLst>
          </p:cNvPr>
          <p:cNvCxnSpPr>
            <a:cxnSpLocks/>
          </p:cNvCxnSpPr>
          <p:nvPr/>
        </p:nvCxnSpPr>
        <p:spPr>
          <a:xfrm>
            <a:off x="5053263" y="1655545"/>
            <a:ext cx="63683" cy="32565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BF5FE0F-206E-3E55-4E23-8DC54FB630FE}"/>
              </a:ext>
            </a:extLst>
          </p:cNvPr>
          <p:cNvGrpSpPr/>
          <p:nvPr/>
        </p:nvGrpSpPr>
        <p:grpSpPr>
          <a:xfrm>
            <a:off x="5715000" y="2940378"/>
            <a:ext cx="838200" cy="609600"/>
            <a:chOff x="5715000" y="2940378"/>
            <a:chExt cx="838200" cy="60960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BE47DEA-63E2-3689-1D5B-3F7A6AB8D4BF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F1E7B5EE-0700-4917-CEE1-EAAA004E8716}"/>
                      </a:ext>
                    </a:extLst>
                  </p:cNvPr>
                  <p:cNvSpPr/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100" b="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900" spc="-150" dirty="0"/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F1E7B5EE-0700-4917-CEE1-EAAA004E87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70CD17C-1D09-2E3C-6F11-D4CFB5A40C84}"/>
                      </a:ext>
                    </a:extLst>
                  </p:cNvPr>
                  <p:cNvSpPr/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900" b="0" i="0" u="none" strike="noStrike" kern="1200" cap="none" spc="-15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70CD17C-1D09-2E3C-6F11-D4CFB5A40C8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BCA2A7CA-4C31-9F68-C563-5141BBAA496F}"/>
                      </a:ext>
                    </a:extLst>
                  </p:cNvPr>
                  <p:cNvSpPr/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BCA2A7CA-4C31-9F68-C563-5141BBAA49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923"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13603F1-A0BD-4EF5-E4C2-7E14C867EFC6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result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3AA749-0CC6-48EE-5310-CC1573DA968C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1E22B78-1A4A-52FC-192A-409343C2FDC6}"/>
              </a:ext>
            </a:extLst>
          </p:cNvPr>
          <p:cNvGrpSpPr/>
          <p:nvPr/>
        </p:nvGrpSpPr>
        <p:grpSpPr>
          <a:xfrm>
            <a:off x="5715000" y="2333656"/>
            <a:ext cx="838200" cy="609600"/>
            <a:chOff x="5715000" y="2940378"/>
            <a:chExt cx="838200" cy="60960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12794AC-DF22-A969-C31E-73C11C9596CF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00965407-F7A2-B3BD-D58B-2B3B02A5F801}"/>
                      </a:ext>
                    </a:extLst>
                  </p:cNvPr>
                  <p:cNvSpPr/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100" b="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900" spc="-15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00965407-F7A2-B3BD-D58B-2B3B02A5F8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3E9463EC-5E8B-1528-EE98-00BF1105147D}"/>
                      </a:ext>
                    </a:extLst>
                  </p:cNvPr>
                  <p:cNvSpPr/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900" b="0" i="0" u="none" strike="noStrike" kern="1200" cap="none" spc="-15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3E9463EC-5E8B-1528-EE98-00BF1105147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CC73CF74-DD41-C94D-707A-EF0C992B606C}"/>
                      </a:ext>
                    </a:extLst>
                  </p:cNvPr>
                  <p:cNvSpPr/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CC73CF74-DD41-C94D-707A-EF0C992B606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724" b="-1923"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ACCE79B-0AA7-D357-8734-E9B442F89B80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result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D738A50-585B-AD19-6485-435B2630BA19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79389A2-3B15-1B18-C519-139046B07D0F}"/>
              </a:ext>
            </a:extLst>
          </p:cNvPr>
          <p:cNvGrpSpPr/>
          <p:nvPr/>
        </p:nvGrpSpPr>
        <p:grpSpPr>
          <a:xfrm>
            <a:off x="5715000" y="4150161"/>
            <a:ext cx="838200" cy="609600"/>
            <a:chOff x="5715000" y="2940378"/>
            <a:chExt cx="838200" cy="60960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AFC8666-1886-77BC-0C38-F13148A84C52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729B9625-59C0-8AD9-DB30-E47D91863945}"/>
                      </a:ext>
                    </a:extLst>
                  </p:cNvPr>
                  <p:cNvSpPr/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100" b="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900" spc="-150" dirty="0"/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729B9625-59C0-8AD9-DB30-E47D918639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748F2B2-4CEE-15E0-9D8E-B96F892CBE85}"/>
                      </a:ext>
                    </a:extLst>
                  </p:cNvPr>
                  <p:cNvSpPr/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900" b="0" i="0" u="none" strike="noStrike" kern="1200" cap="none" spc="-15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748F2B2-4CEE-15E0-9D8E-B96F892CBE8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E7796B52-FBD4-9075-46EA-909710775F4F}"/>
                      </a:ext>
                    </a:extLst>
                  </p:cNvPr>
                  <p:cNvSpPr/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E7796B52-FBD4-9075-46EA-909710775F4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724" b="-1923"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BA8600E-C996-C4C4-D592-51445A0B50B4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result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85F35E5-1A58-50AC-DF43-0E3DD400BE6F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F98D3CF-B3BC-2DDF-69B3-2CCCF39F6F24}"/>
              </a:ext>
            </a:extLst>
          </p:cNvPr>
          <p:cNvGrpSpPr/>
          <p:nvPr/>
        </p:nvGrpSpPr>
        <p:grpSpPr>
          <a:xfrm>
            <a:off x="5715000" y="3543439"/>
            <a:ext cx="838200" cy="609600"/>
            <a:chOff x="5715000" y="2940378"/>
            <a:chExt cx="838200" cy="60960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DDEBD91-96C3-4BCE-791A-4E9B77298C24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065B1916-A52A-1CD6-098E-DAEEAB267B28}"/>
                      </a:ext>
                    </a:extLst>
                  </p:cNvPr>
                  <p:cNvSpPr/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100" b="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900" spc="-150" dirty="0"/>
                  </a:p>
                </p:txBody>
              </p:sp>
            </mc:Choice>
            <mc:Fallback xmlns="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065B1916-A52A-1CD6-098E-DAEEAB267B2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669375B4-300D-4DB5-2AD1-111E5145126F}"/>
                      </a:ext>
                    </a:extLst>
                  </p:cNvPr>
                  <p:cNvSpPr/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900" b="0" i="0" u="none" strike="noStrike" kern="1200" cap="none" spc="-15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669375B4-300D-4DB5-2AD1-111E514512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3D1338B1-105D-74F7-0E55-C58931B1A9BE}"/>
                      </a:ext>
                    </a:extLst>
                  </p:cNvPr>
                  <p:cNvSpPr/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3D1338B1-105D-74F7-0E55-C58931B1A9B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724" b="-1923"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9C6F36E-2931-EB06-A25B-06525CEAE35B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result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BB1F08B-9BE9-1CD0-029B-EC38CE3F7DED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1B45FDE-B686-6987-FBC7-18F61FA5D105}"/>
              </a:ext>
            </a:extLst>
          </p:cNvPr>
          <p:cNvGrpSpPr/>
          <p:nvPr/>
        </p:nvGrpSpPr>
        <p:grpSpPr>
          <a:xfrm>
            <a:off x="5943600" y="2989005"/>
            <a:ext cx="1409315" cy="592963"/>
            <a:chOff x="5943600" y="2989005"/>
            <a:chExt cx="1409315" cy="592963"/>
          </a:xfrm>
        </p:grpSpPr>
        <p:sp>
          <p:nvSpPr>
            <p:cNvPr id="41" name="Left Brace 40">
              <a:extLst>
                <a:ext uri="{FF2B5EF4-FFF2-40B4-BE49-F238E27FC236}">
                  <a16:creationId xmlns:a16="http://schemas.microsoft.com/office/drawing/2014/main" id="{B9C5AA0C-EA0F-20A4-7D7E-94A431426FDB}"/>
                </a:ext>
              </a:extLst>
            </p:cNvPr>
            <p:cNvSpPr/>
            <p:nvPr/>
          </p:nvSpPr>
          <p:spPr>
            <a:xfrm>
              <a:off x="7276715" y="2989005"/>
              <a:ext cx="76200" cy="592963"/>
            </a:xfrm>
            <a:prstGeom prst="leftBrace">
              <a:avLst>
                <a:gd name="adj1" fmla="val 60860"/>
                <a:gd name="adj2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CBDB63F-2CDE-722D-D050-35E747F46922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 flipV="1">
              <a:off x="5943600" y="3285487"/>
              <a:ext cx="1333115" cy="8415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51F1689-DC4B-9DC0-0D79-AC9D818E1DC9}"/>
              </a:ext>
            </a:extLst>
          </p:cNvPr>
          <p:cNvGrpSpPr/>
          <p:nvPr/>
        </p:nvGrpSpPr>
        <p:grpSpPr>
          <a:xfrm>
            <a:off x="5963774" y="2527434"/>
            <a:ext cx="1409315" cy="448206"/>
            <a:chOff x="5943600" y="2989005"/>
            <a:chExt cx="1409315" cy="592963"/>
          </a:xfrm>
        </p:grpSpPr>
        <p:sp>
          <p:nvSpPr>
            <p:cNvPr id="72" name="Left Brace 71">
              <a:extLst>
                <a:ext uri="{FF2B5EF4-FFF2-40B4-BE49-F238E27FC236}">
                  <a16:creationId xmlns:a16="http://schemas.microsoft.com/office/drawing/2014/main" id="{8A47C49D-8244-7BFF-C5F6-F8EC434FA234}"/>
                </a:ext>
              </a:extLst>
            </p:cNvPr>
            <p:cNvSpPr/>
            <p:nvPr/>
          </p:nvSpPr>
          <p:spPr>
            <a:xfrm>
              <a:off x="7276715" y="2989005"/>
              <a:ext cx="76200" cy="592963"/>
            </a:xfrm>
            <a:prstGeom prst="leftBrace">
              <a:avLst>
                <a:gd name="adj1" fmla="val 60860"/>
                <a:gd name="adj2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78FCACC-782E-E871-1372-63913F3EDAA6}"/>
                </a:ext>
              </a:extLst>
            </p:cNvPr>
            <p:cNvCxnSpPr>
              <a:cxnSpLocks/>
              <a:endCxn id="72" idx="1"/>
            </p:cNvCxnSpPr>
            <p:nvPr/>
          </p:nvCxnSpPr>
          <p:spPr>
            <a:xfrm flipV="1">
              <a:off x="5943600" y="3285487"/>
              <a:ext cx="1333115" cy="8415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38EDEE4-63EE-1A71-7381-33C48C7DF066}"/>
              </a:ext>
            </a:extLst>
          </p:cNvPr>
          <p:cNvGrpSpPr/>
          <p:nvPr/>
        </p:nvGrpSpPr>
        <p:grpSpPr>
          <a:xfrm>
            <a:off x="5943600" y="3595334"/>
            <a:ext cx="1409315" cy="404910"/>
            <a:chOff x="5943600" y="2989005"/>
            <a:chExt cx="1409315" cy="592963"/>
          </a:xfrm>
        </p:grpSpPr>
        <p:sp>
          <p:nvSpPr>
            <p:cNvPr id="75" name="Left Brace 74">
              <a:extLst>
                <a:ext uri="{FF2B5EF4-FFF2-40B4-BE49-F238E27FC236}">
                  <a16:creationId xmlns:a16="http://schemas.microsoft.com/office/drawing/2014/main" id="{57A03A9A-DF86-3A63-B8A3-7558A77CA87E}"/>
                </a:ext>
              </a:extLst>
            </p:cNvPr>
            <p:cNvSpPr/>
            <p:nvPr/>
          </p:nvSpPr>
          <p:spPr>
            <a:xfrm>
              <a:off x="7276715" y="2989005"/>
              <a:ext cx="76200" cy="592963"/>
            </a:xfrm>
            <a:prstGeom prst="leftBrace">
              <a:avLst>
                <a:gd name="adj1" fmla="val 60860"/>
                <a:gd name="adj2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B0FFE10-2D96-2301-28B4-48EB6F2AC9AC}"/>
                </a:ext>
              </a:extLst>
            </p:cNvPr>
            <p:cNvCxnSpPr>
              <a:cxnSpLocks/>
              <a:endCxn id="75" idx="1"/>
            </p:cNvCxnSpPr>
            <p:nvPr/>
          </p:nvCxnSpPr>
          <p:spPr>
            <a:xfrm flipV="1">
              <a:off x="5943600" y="3285487"/>
              <a:ext cx="1333115" cy="28539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1E848D0-BAEB-A1E5-5B6A-1070AA559E97}"/>
              </a:ext>
            </a:extLst>
          </p:cNvPr>
          <p:cNvGrpSpPr/>
          <p:nvPr/>
        </p:nvGrpSpPr>
        <p:grpSpPr>
          <a:xfrm>
            <a:off x="5963774" y="4060994"/>
            <a:ext cx="1393954" cy="592963"/>
            <a:chOff x="5958961" y="2989005"/>
            <a:chExt cx="1393954" cy="592963"/>
          </a:xfrm>
        </p:grpSpPr>
        <p:sp>
          <p:nvSpPr>
            <p:cNvPr id="78" name="Left Brace 77">
              <a:extLst>
                <a:ext uri="{FF2B5EF4-FFF2-40B4-BE49-F238E27FC236}">
                  <a16:creationId xmlns:a16="http://schemas.microsoft.com/office/drawing/2014/main" id="{35501951-1F3F-AF2B-F08D-48E3D638BDE0}"/>
                </a:ext>
              </a:extLst>
            </p:cNvPr>
            <p:cNvSpPr/>
            <p:nvPr/>
          </p:nvSpPr>
          <p:spPr>
            <a:xfrm>
              <a:off x="7276715" y="2989005"/>
              <a:ext cx="76200" cy="592963"/>
            </a:xfrm>
            <a:prstGeom prst="leftBrace">
              <a:avLst>
                <a:gd name="adj1" fmla="val 60860"/>
                <a:gd name="adj2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7CE059F-B8C6-661D-E477-706BEE9A95AE}"/>
                </a:ext>
              </a:extLst>
            </p:cNvPr>
            <p:cNvCxnSpPr>
              <a:cxnSpLocks/>
              <a:endCxn id="78" idx="1"/>
            </p:cNvCxnSpPr>
            <p:nvPr/>
          </p:nvCxnSpPr>
          <p:spPr>
            <a:xfrm flipV="1">
              <a:off x="5958961" y="3285487"/>
              <a:ext cx="1317754" cy="19488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64FC5CC-A2E2-6553-58FE-368A1A4F63B5}"/>
              </a:ext>
            </a:extLst>
          </p:cNvPr>
          <p:cNvSpPr/>
          <p:nvPr/>
        </p:nvSpPr>
        <p:spPr>
          <a:xfrm>
            <a:off x="481862" y="4529204"/>
            <a:ext cx="4838640" cy="20333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make_dotprod_tasks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(unsigned T) {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unsigned t;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tasks =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(T);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num_threads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=T;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=(struct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dotprod_task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*)malloc(T*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sizeof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(…));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for (t=0; t&lt;T; t++)  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(tasks, t,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dotprod_worker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dtasks+t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 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D730F38-9A76-7AE5-EE78-B1775D1553FB}"/>
              </a:ext>
            </a:extLst>
          </p:cNvPr>
          <p:cNvGrpSpPr/>
          <p:nvPr/>
        </p:nvGrpSpPr>
        <p:grpSpPr>
          <a:xfrm>
            <a:off x="3488466" y="2308860"/>
            <a:ext cx="838200" cy="609600"/>
            <a:chOff x="5715000" y="2940378"/>
            <a:chExt cx="838200" cy="60960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C191DA6-F0FC-6A07-D735-60926EC163D5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D82D4B7-CC97-F72C-0F17-0ABE0F13D89D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16F3F8B-9ED7-7CE5-0F89-2877EE67FD9A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ECBD370-4D52-2610-5145-DEA2F59D7A20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168F8F2-E439-487A-FA26-EFED899C270B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E1A3A61-F42E-A620-6768-3A4A01002DFA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A2086F7-D199-3322-5FDD-FCC8924F699B}"/>
              </a:ext>
            </a:extLst>
          </p:cNvPr>
          <p:cNvGrpSpPr/>
          <p:nvPr/>
        </p:nvGrpSpPr>
        <p:grpSpPr>
          <a:xfrm>
            <a:off x="3488466" y="2914129"/>
            <a:ext cx="838200" cy="609600"/>
            <a:chOff x="5715000" y="2940378"/>
            <a:chExt cx="838200" cy="609600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09B9A3E-1346-2F10-9683-0881F1BCEBE8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282ABFC-46A4-62FF-000B-8BBA465D102B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D7E254E-F8AB-A726-5114-FCF48B97161E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D83C699-2B08-CEB8-BBF1-1E47249DAF6A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BDEA1887-5FEA-6F60-26B9-22AB4D17459F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EC91CC5-32DC-6552-3E73-9F0AF05E23BD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2E81F4C-2909-1835-63FB-E86E614D7FDC}"/>
              </a:ext>
            </a:extLst>
          </p:cNvPr>
          <p:cNvGrpSpPr/>
          <p:nvPr/>
        </p:nvGrpSpPr>
        <p:grpSpPr>
          <a:xfrm>
            <a:off x="3488466" y="3518375"/>
            <a:ext cx="838200" cy="609600"/>
            <a:chOff x="5715000" y="2940378"/>
            <a:chExt cx="838200" cy="60960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70C8079-261F-304C-0733-DD6F9DFB795A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DF7542B-3FA6-3308-899C-B52C1E206607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C55B335-6C2F-EF17-77C2-112BCB941F52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929C35D-3AA7-68C0-ABBB-F7720745DC86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56BCAC0-1300-9739-BFE3-455433FA5626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84E38F1-9273-B908-41EC-3FCB6C7C46F0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3BF5510-67DC-08E0-317F-D97564A68C6B}"/>
              </a:ext>
            </a:extLst>
          </p:cNvPr>
          <p:cNvGrpSpPr/>
          <p:nvPr/>
        </p:nvGrpSpPr>
        <p:grpSpPr>
          <a:xfrm>
            <a:off x="3488466" y="4118242"/>
            <a:ext cx="838200" cy="609600"/>
            <a:chOff x="5715000" y="2940378"/>
            <a:chExt cx="838200" cy="609600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51A1F41-356A-CFD5-612C-AA57799F2E1A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1FF68D55-C7A2-29C8-7200-311D37A6A16A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EB512168-C248-0E65-B58C-97FEA3C28F43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A6D2361-6FF8-9363-D750-B7EA03815D22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E118627-724C-1EBC-2FD0-13E9A4E682EF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E7F6130-CE24-395A-6CD2-FE5D199DD5F4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85E7B24-8932-338C-A682-6A9C2B6AB00E}"/>
              </a:ext>
            </a:extLst>
          </p:cNvPr>
          <p:cNvGrpSpPr/>
          <p:nvPr/>
        </p:nvGrpSpPr>
        <p:grpSpPr>
          <a:xfrm>
            <a:off x="4086158" y="2295409"/>
            <a:ext cx="1628842" cy="1118252"/>
            <a:chOff x="4086158" y="2295409"/>
            <a:chExt cx="1628842" cy="1118252"/>
          </a:xfrm>
        </p:grpSpPr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9C8E5C6-1FEE-815D-50ED-636E425824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2160" y="2295409"/>
              <a:ext cx="457732" cy="7694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9D0142D2-393D-30BF-5E2A-0EDB6DB1CB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6158" y="3207435"/>
              <a:ext cx="1628842" cy="20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B88AB66-446D-BE44-7D6D-41240AABD4BB}"/>
              </a:ext>
            </a:extLst>
          </p:cNvPr>
          <p:cNvGrpSpPr/>
          <p:nvPr/>
        </p:nvGrpSpPr>
        <p:grpSpPr>
          <a:xfrm>
            <a:off x="4067294" y="2473844"/>
            <a:ext cx="1628842" cy="1545557"/>
            <a:chOff x="4067294" y="2473844"/>
            <a:chExt cx="1628842" cy="1545557"/>
          </a:xfrm>
        </p:grpSpPr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D83068C4-ABA7-906A-0AE7-246AC97846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7116" y="2473844"/>
              <a:ext cx="487820" cy="12572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78FA28E8-710E-758F-8432-8095DCA6E9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7294" y="3813175"/>
              <a:ext cx="1628842" cy="20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409BF1B-E803-F68A-8CB8-57AE50065F36}"/>
              </a:ext>
            </a:extLst>
          </p:cNvPr>
          <p:cNvGrpSpPr/>
          <p:nvPr/>
        </p:nvGrpSpPr>
        <p:grpSpPr>
          <a:xfrm>
            <a:off x="4032646" y="2497874"/>
            <a:ext cx="1628842" cy="2088677"/>
            <a:chOff x="4032646" y="2497874"/>
            <a:chExt cx="1628842" cy="2088677"/>
          </a:xfrm>
        </p:grpSpPr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E545CEEB-889C-1182-9322-ABAC929937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3440" y="2497874"/>
              <a:ext cx="572454" cy="1801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A616F9CF-F61E-2571-F2F8-9E5458B8FC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2646" y="4380325"/>
              <a:ext cx="1628842" cy="20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E8F4D15-E740-ABD1-CBFB-7C5C3A0C15CF}"/>
              </a:ext>
            </a:extLst>
          </p:cNvPr>
          <p:cNvCxnSpPr/>
          <p:nvPr/>
        </p:nvCxnSpPr>
        <p:spPr>
          <a:xfrm>
            <a:off x="2209800" y="2382070"/>
            <a:ext cx="1278666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200FB80-065D-C801-F3DE-D8012B3BD2FA}"/>
              </a:ext>
            </a:extLst>
          </p:cNvPr>
          <p:cNvSpPr txBox="1"/>
          <p:nvPr/>
        </p:nvSpPr>
        <p:spPr>
          <a:xfrm>
            <a:off x="1466111" y="2180004"/>
            <a:ext cx="822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dtasks</a:t>
            </a:r>
            <a:endParaRPr lang="en-US" dirty="0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75AEFAE-6DA8-7099-5A88-28799A4AFC85}"/>
              </a:ext>
            </a:extLst>
          </p:cNvPr>
          <p:cNvGrpSpPr/>
          <p:nvPr/>
        </p:nvGrpSpPr>
        <p:grpSpPr>
          <a:xfrm>
            <a:off x="4086158" y="2145886"/>
            <a:ext cx="1628842" cy="701072"/>
            <a:chOff x="4086158" y="2145886"/>
            <a:chExt cx="1628842" cy="701072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B38E91E8-BBD6-D004-4A03-B20205361A42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 flipV="1">
              <a:off x="4086158" y="2640732"/>
              <a:ext cx="1628842" cy="20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3DB6EA3-59F6-4E79-4456-19B83F1A23BC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 flipV="1">
              <a:off x="4132160" y="2145886"/>
              <a:ext cx="439840" cy="3224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461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do_tasks</a:t>
            </a:r>
            <a:r>
              <a:rPr lang="en-US" dirty="0"/>
              <a:t>( 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4C058-BE32-2C44-1B20-AE0D1D1152D1}"/>
              </a:ext>
            </a:extLst>
          </p:cNvPr>
          <p:cNvSpPr/>
          <p:nvPr/>
        </p:nvSpPr>
        <p:spPr>
          <a:xfrm>
            <a:off x="685800" y="1217914"/>
            <a:ext cx="7467600" cy="6397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 task *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(unsigned T);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t,  void (*f)(void *), void *closure);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T);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F1B0D55-2899-D733-0790-D00A6A297361}"/>
              </a:ext>
            </a:extLst>
          </p:cNvPr>
          <p:cNvGrpSpPr/>
          <p:nvPr/>
        </p:nvGrpSpPr>
        <p:grpSpPr>
          <a:xfrm>
            <a:off x="7464752" y="2530876"/>
            <a:ext cx="381000" cy="2107933"/>
            <a:chOff x="4724400" y="2530876"/>
            <a:chExt cx="381000" cy="210793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33AD8E-A8FE-CC0C-BF43-A33550227023}"/>
                </a:ext>
              </a:extLst>
            </p:cNvPr>
            <p:cNvSpPr/>
            <p:nvPr/>
          </p:nvSpPr>
          <p:spPr>
            <a:xfrm>
              <a:off x="4724400" y="2530876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1C2CDAD-534E-A9F7-A4D8-B8EE2FAD2457}"/>
                </a:ext>
              </a:extLst>
            </p:cNvPr>
            <p:cNvSpPr/>
            <p:nvPr/>
          </p:nvSpPr>
          <p:spPr>
            <a:xfrm>
              <a:off x="4724400" y="2743200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E1A3C5-7675-5813-4E41-E69C96FD445E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511B77E-CF7D-5F21-DC45-B56DF6E2ECB3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595DD48-E6D4-C3A3-30AB-4BC719731758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EB67F5-2927-FCC7-89AA-EA6D71AC4004}"/>
                </a:ext>
              </a:extLst>
            </p:cNvPr>
            <p:cNvSpPr/>
            <p:nvPr/>
          </p:nvSpPr>
          <p:spPr>
            <a:xfrm>
              <a:off x="4724400" y="358541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2C77942-D7F9-1A22-2A4B-4C317F172FAF}"/>
                </a:ext>
              </a:extLst>
            </p:cNvPr>
            <p:cNvSpPr/>
            <p:nvPr/>
          </p:nvSpPr>
          <p:spPr>
            <a:xfrm>
              <a:off x="4724400" y="3793624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8D6998B-FAF4-BC04-D3A6-7721AA34F183}"/>
                </a:ext>
              </a:extLst>
            </p:cNvPr>
            <p:cNvSpPr/>
            <p:nvPr/>
          </p:nvSpPr>
          <p:spPr>
            <a:xfrm>
              <a:off x="4724400" y="4005948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BB09ED7-E6EC-864F-BD09-42EF451031F5}"/>
                </a:ext>
              </a:extLst>
            </p:cNvPr>
            <p:cNvSpPr/>
            <p:nvPr/>
          </p:nvSpPr>
          <p:spPr>
            <a:xfrm>
              <a:off x="4724400" y="421416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26622C-594C-D4C5-03FC-5C4775AEDE9F}"/>
                </a:ext>
              </a:extLst>
            </p:cNvPr>
            <p:cNvSpPr/>
            <p:nvPr/>
          </p:nvSpPr>
          <p:spPr>
            <a:xfrm>
              <a:off x="4724400" y="4426485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4AFB1D7-AD60-FEBB-1B7A-F57776EA37F2}"/>
              </a:ext>
            </a:extLst>
          </p:cNvPr>
          <p:cNvGrpSpPr/>
          <p:nvPr/>
        </p:nvGrpSpPr>
        <p:grpSpPr>
          <a:xfrm>
            <a:off x="8001000" y="2527433"/>
            <a:ext cx="381000" cy="2107933"/>
            <a:chOff x="4724400" y="2530876"/>
            <a:chExt cx="381000" cy="210793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465C35-51BC-017A-34CD-9DD522954162}"/>
                </a:ext>
              </a:extLst>
            </p:cNvPr>
            <p:cNvSpPr/>
            <p:nvPr/>
          </p:nvSpPr>
          <p:spPr>
            <a:xfrm>
              <a:off x="4724400" y="2530876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5AC188F-99FF-5C29-DD40-20F9A46C23DA}"/>
                </a:ext>
              </a:extLst>
            </p:cNvPr>
            <p:cNvSpPr/>
            <p:nvPr/>
          </p:nvSpPr>
          <p:spPr>
            <a:xfrm>
              <a:off x="4724400" y="2743200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E59149A-EA60-76C6-44DF-CEA47534B12F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763DBB-413F-C755-AEEA-61B710DA24AD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AC83E4-CEE6-3F5C-AD1A-73BF4DD3F8B0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23B4099-C91D-5ED1-AA20-D66903451068}"/>
                </a:ext>
              </a:extLst>
            </p:cNvPr>
            <p:cNvSpPr/>
            <p:nvPr/>
          </p:nvSpPr>
          <p:spPr>
            <a:xfrm>
              <a:off x="4724400" y="358541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DF45750-211E-E849-158A-53DADC0E81C8}"/>
                </a:ext>
              </a:extLst>
            </p:cNvPr>
            <p:cNvSpPr/>
            <p:nvPr/>
          </p:nvSpPr>
          <p:spPr>
            <a:xfrm>
              <a:off x="4724400" y="3793624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1CDDFFB-A031-90F0-A648-7B40B719334F}"/>
                </a:ext>
              </a:extLst>
            </p:cNvPr>
            <p:cNvSpPr/>
            <p:nvPr/>
          </p:nvSpPr>
          <p:spPr>
            <a:xfrm>
              <a:off x="4724400" y="4005948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70DCB0E-F981-9BC5-81A1-FFC0967A3069}"/>
                </a:ext>
              </a:extLst>
            </p:cNvPr>
            <p:cNvSpPr/>
            <p:nvPr/>
          </p:nvSpPr>
          <p:spPr>
            <a:xfrm>
              <a:off x="4724400" y="421416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5F023D3-BCAC-9260-5DA9-F03A1D6241FC}"/>
                </a:ext>
              </a:extLst>
            </p:cNvPr>
            <p:cNvSpPr/>
            <p:nvPr/>
          </p:nvSpPr>
          <p:spPr>
            <a:xfrm>
              <a:off x="4724400" y="4426485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0CDA42E-1953-761A-7D81-12E18E6FE51D}"/>
                  </a:ext>
                </a:extLst>
              </p:cNvPr>
              <p:cNvSpPr txBox="1"/>
              <p:nvPr/>
            </p:nvSpPr>
            <p:spPr>
              <a:xfrm>
                <a:off x="7482218" y="2197404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0CDA42E-1953-761A-7D81-12E18E6FE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218" y="2197404"/>
                <a:ext cx="3663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EF7269-B506-F328-0694-172A2F8A4B89}"/>
                  </a:ext>
                </a:extLst>
              </p:cNvPr>
              <p:cNvSpPr txBox="1"/>
              <p:nvPr/>
            </p:nvSpPr>
            <p:spPr>
              <a:xfrm>
                <a:off x="7998152" y="2197404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EF7269-B506-F328-0694-172A2F8A4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152" y="2197404"/>
                <a:ext cx="366382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100F7B9-5348-8A03-253E-274929089578}"/>
                  </a:ext>
                </a:extLst>
              </p:cNvPr>
              <p:cNvSpPr txBox="1"/>
              <p:nvPr/>
            </p:nvSpPr>
            <p:spPr>
              <a:xfrm>
                <a:off x="4572000" y="1764339"/>
                <a:ext cx="1089892" cy="76309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100F7B9-5348-8A03-253E-274929089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764339"/>
                <a:ext cx="1089892" cy="763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755A463-F487-947D-92AE-29B350B46F26}"/>
              </a:ext>
            </a:extLst>
          </p:cNvPr>
          <p:cNvCxnSpPr>
            <a:cxnSpLocks/>
          </p:cNvCxnSpPr>
          <p:nvPr/>
        </p:nvCxnSpPr>
        <p:spPr>
          <a:xfrm>
            <a:off x="5053263" y="1655545"/>
            <a:ext cx="63683" cy="32565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BF5FE0F-206E-3E55-4E23-8DC54FB630FE}"/>
              </a:ext>
            </a:extLst>
          </p:cNvPr>
          <p:cNvGrpSpPr/>
          <p:nvPr/>
        </p:nvGrpSpPr>
        <p:grpSpPr>
          <a:xfrm>
            <a:off x="5715000" y="2940378"/>
            <a:ext cx="838200" cy="609600"/>
            <a:chOff x="5715000" y="2940378"/>
            <a:chExt cx="838200" cy="60960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BE47DEA-63E2-3689-1D5B-3F7A6AB8D4BF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F1E7B5EE-0700-4917-CEE1-EAAA004E8716}"/>
                      </a:ext>
                    </a:extLst>
                  </p:cNvPr>
                  <p:cNvSpPr/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100" b="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900" spc="-150" dirty="0"/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F1E7B5EE-0700-4917-CEE1-EAAA004E87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70CD17C-1D09-2E3C-6F11-D4CFB5A40C84}"/>
                      </a:ext>
                    </a:extLst>
                  </p:cNvPr>
                  <p:cNvSpPr/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900" b="0" i="0" u="none" strike="noStrike" kern="1200" cap="none" spc="-15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70CD17C-1D09-2E3C-6F11-D4CFB5A40C8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BCA2A7CA-4C31-9F68-C563-5141BBAA496F}"/>
                      </a:ext>
                    </a:extLst>
                  </p:cNvPr>
                  <p:cNvSpPr/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BCA2A7CA-4C31-9F68-C563-5141BBAA49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923"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13603F1-A0BD-4EF5-E4C2-7E14C867EFC6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3AA749-0CC6-48EE-5310-CC1573DA968C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1E22B78-1A4A-52FC-192A-409343C2FDC6}"/>
              </a:ext>
            </a:extLst>
          </p:cNvPr>
          <p:cNvGrpSpPr/>
          <p:nvPr/>
        </p:nvGrpSpPr>
        <p:grpSpPr>
          <a:xfrm>
            <a:off x="5715000" y="2333656"/>
            <a:ext cx="838200" cy="609600"/>
            <a:chOff x="5715000" y="2940378"/>
            <a:chExt cx="838200" cy="60960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12794AC-DF22-A969-C31E-73C11C9596CF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00965407-F7A2-B3BD-D58B-2B3B02A5F801}"/>
                      </a:ext>
                    </a:extLst>
                  </p:cNvPr>
                  <p:cNvSpPr/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100" b="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900" spc="-15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00965407-F7A2-B3BD-D58B-2B3B02A5F8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3E9463EC-5E8B-1528-EE98-00BF1105147D}"/>
                      </a:ext>
                    </a:extLst>
                  </p:cNvPr>
                  <p:cNvSpPr/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900" b="0" i="0" u="none" strike="noStrike" kern="1200" cap="none" spc="-15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3E9463EC-5E8B-1528-EE98-00BF1105147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CC73CF74-DD41-C94D-707A-EF0C992B606C}"/>
                      </a:ext>
                    </a:extLst>
                  </p:cNvPr>
                  <p:cNvSpPr/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CC73CF74-DD41-C94D-707A-EF0C992B606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724" b="-1923"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ACCE79B-0AA7-D357-8734-E9B442F89B80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D738A50-585B-AD19-6485-435B2630BA19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79389A2-3B15-1B18-C519-139046B07D0F}"/>
              </a:ext>
            </a:extLst>
          </p:cNvPr>
          <p:cNvGrpSpPr/>
          <p:nvPr/>
        </p:nvGrpSpPr>
        <p:grpSpPr>
          <a:xfrm>
            <a:off x="5715000" y="4150161"/>
            <a:ext cx="838200" cy="609600"/>
            <a:chOff x="5715000" y="2940378"/>
            <a:chExt cx="838200" cy="60960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AFC8666-1886-77BC-0C38-F13148A84C52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729B9625-59C0-8AD9-DB30-E47D91863945}"/>
                      </a:ext>
                    </a:extLst>
                  </p:cNvPr>
                  <p:cNvSpPr/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100" b="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900" spc="-150" dirty="0"/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729B9625-59C0-8AD9-DB30-E47D918639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748F2B2-4CEE-15E0-9D8E-B96F892CBE85}"/>
                      </a:ext>
                    </a:extLst>
                  </p:cNvPr>
                  <p:cNvSpPr/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900" b="0" i="0" u="none" strike="noStrike" kern="1200" cap="none" spc="-15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748F2B2-4CEE-15E0-9D8E-B96F892CBE8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E7796B52-FBD4-9075-46EA-909710775F4F}"/>
                      </a:ext>
                    </a:extLst>
                  </p:cNvPr>
                  <p:cNvSpPr/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E7796B52-FBD4-9075-46EA-909710775F4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724" b="-1923"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BA8600E-C996-C4C4-D592-51445A0B50B4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85F35E5-1A58-50AC-DF43-0E3DD400BE6F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F98D3CF-B3BC-2DDF-69B3-2CCCF39F6F24}"/>
              </a:ext>
            </a:extLst>
          </p:cNvPr>
          <p:cNvGrpSpPr/>
          <p:nvPr/>
        </p:nvGrpSpPr>
        <p:grpSpPr>
          <a:xfrm>
            <a:off x="5715000" y="3543439"/>
            <a:ext cx="838200" cy="609600"/>
            <a:chOff x="5715000" y="2940378"/>
            <a:chExt cx="838200" cy="60960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DDEBD91-96C3-4BCE-791A-4E9B77298C24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065B1916-A52A-1CD6-098E-DAEEAB267B28}"/>
                      </a:ext>
                    </a:extLst>
                  </p:cNvPr>
                  <p:cNvSpPr/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100" b="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900" spc="-150" dirty="0"/>
                  </a:p>
                </p:txBody>
              </p:sp>
            </mc:Choice>
            <mc:Fallback xmlns="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065B1916-A52A-1CD6-098E-DAEEAB267B2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669375B4-300D-4DB5-2AD1-111E5145126F}"/>
                      </a:ext>
                    </a:extLst>
                  </p:cNvPr>
                  <p:cNvSpPr/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900" b="0" i="0" u="none" strike="noStrike" kern="1200" cap="none" spc="-15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669375B4-300D-4DB5-2AD1-111E514512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3D1338B1-105D-74F7-0E55-C58931B1A9BE}"/>
                      </a:ext>
                    </a:extLst>
                  </p:cNvPr>
                  <p:cNvSpPr/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3D1338B1-105D-74F7-0E55-C58931B1A9B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724" b="-1923"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9C6F36E-2931-EB06-A25B-06525CEAE35B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BB1F08B-9BE9-1CD0-029B-EC38CE3F7DED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1B45FDE-B686-6987-FBC7-18F61FA5D105}"/>
              </a:ext>
            </a:extLst>
          </p:cNvPr>
          <p:cNvGrpSpPr/>
          <p:nvPr/>
        </p:nvGrpSpPr>
        <p:grpSpPr>
          <a:xfrm>
            <a:off x="5963774" y="2989005"/>
            <a:ext cx="1389141" cy="592963"/>
            <a:chOff x="5963774" y="2989005"/>
            <a:chExt cx="1389141" cy="592963"/>
          </a:xfrm>
        </p:grpSpPr>
        <p:sp>
          <p:nvSpPr>
            <p:cNvPr id="41" name="Left Brace 40">
              <a:extLst>
                <a:ext uri="{FF2B5EF4-FFF2-40B4-BE49-F238E27FC236}">
                  <a16:creationId xmlns:a16="http://schemas.microsoft.com/office/drawing/2014/main" id="{B9C5AA0C-EA0F-20A4-7D7E-94A431426FDB}"/>
                </a:ext>
              </a:extLst>
            </p:cNvPr>
            <p:cNvSpPr/>
            <p:nvPr/>
          </p:nvSpPr>
          <p:spPr>
            <a:xfrm>
              <a:off x="7276715" y="2989005"/>
              <a:ext cx="76200" cy="592963"/>
            </a:xfrm>
            <a:prstGeom prst="leftBrace">
              <a:avLst>
                <a:gd name="adj1" fmla="val 60860"/>
                <a:gd name="adj2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CBDB63F-2CDE-722D-D050-35E747F46922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5963774" y="3124200"/>
              <a:ext cx="1312941" cy="16128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51F1689-DC4B-9DC0-0D79-AC9D818E1DC9}"/>
              </a:ext>
            </a:extLst>
          </p:cNvPr>
          <p:cNvGrpSpPr/>
          <p:nvPr/>
        </p:nvGrpSpPr>
        <p:grpSpPr>
          <a:xfrm>
            <a:off x="6019800" y="2497874"/>
            <a:ext cx="1353289" cy="477766"/>
            <a:chOff x="5999626" y="2949898"/>
            <a:chExt cx="1353289" cy="632070"/>
          </a:xfrm>
        </p:grpSpPr>
        <p:sp>
          <p:nvSpPr>
            <p:cNvPr id="72" name="Left Brace 71">
              <a:extLst>
                <a:ext uri="{FF2B5EF4-FFF2-40B4-BE49-F238E27FC236}">
                  <a16:creationId xmlns:a16="http://schemas.microsoft.com/office/drawing/2014/main" id="{8A47C49D-8244-7BFF-C5F6-F8EC434FA234}"/>
                </a:ext>
              </a:extLst>
            </p:cNvPr>
            <p:cNvSpPr/>
            <p:nvPr/>
          </p:nvSpPr>
          <p:spPr>
            <a:xfrm>
              <a:off x="7276715" y="2989005"/>
              <a:ext cx="76200" cy="592963"/>
            </a:xfrm>
            <a:prstGeom prst="leftBrace">
              <a:avLst>
                <a:gd name="adj1" fmla="val 60860"/>
                <a:gd name="adj2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78FCACC-782E-E871-1372-63913F3EDAA6}"/>
                </a:ext>
              </a:extLst>
            </p:cNvPr>
            <p:cNvCxnSpPr>
              <a:cxnSpLocks/>
              <a:endCxn id="72" idx="1"/>
            </p:cNvCxnSpPr>
            <p:nvPr/>
          </p:nvCxnSpPr>
          <p:spPr>
            <a:xfrm>
              <a:off x="5999626" y="2949898"/>
              <a:ext cx="1277089" cy="33558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38EDEE4-63EE-1A71-7381-33C48C7DF066}"/>
              </a:ext>
            </a:extLst>
          </p:cNvPr>
          <p:cNvGrpSpPr/>
          <p:nvPr/>
        </p:nvGrpSpPr>
        <p:grpSpPr>
          <a:xfrm>
            <a:off x="5963774" y="3595334"/>
            <a:ext cx="1389141" cy="404910"/>
            <a:chOff x="5963774" y="2989005"/>
            <a:chExt cx="1389141" cy="592963"/>
          </a:xfrm>
        </p:grpSpPr>
        <p:sp>
          <p:nvSpPr>
            <p:cNvPr id="75" name="Left Brace 74">
              <a:extLst>
                <a:ext uri="{FF2B5EF4-FFF2-40B4-BE49-F238E27FC236}">
                  <a16:creationId xmlns:a16="http://schemas.microsoft.com/office/drawing/2014/main" id="{57A03A9A-DF86-3A63-B8A3-7558A77CA87E}"/>
                </a:ext>
              </a:extLst>
            </p:cNvPr>
            <p:cNvSpPr/>
            <p:nvPr/>
          </p:nvSpPr>
          <p:spPr>
            <a:xfrm>
              <a:off x="7276715" y="2989005"/>
              <a:ext cx="76200" cy="592963"/>
            </a:xfrm>
            <a:prstGeom prst="leftBrace">
              <a:avLst>
                <a:gd name="adj1" fmla="val 60860"/>
                <a:gd name="adj2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B0FFE10-2D96-2301-28B4-48EB6F2AC9AC}"/>
                </a:ext>
              </a:extLst>
            </p:cNvPr>
            <p:cNvCxnSpPr>
              <a:cxnSpLocks/>
              <a:endCxn id="75" idx="1"/>
            </p:cNvCxnSpPr>
            <p:nvPr/>
          </p:nvCxnSpPr>
          <p:spPr>
            <a:xfrm>
              <a:off x="5963774" y="3187749"/>
              <a:ext cx="1312941" cy="9773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1E848D0-BAEB-A1E5-5B6A-1070AA559E97}"/>
              </a:ext>
            </a:extLst>
          </p:cNvPr>
          <p:cNvGrpSpPr/>
          <p:nvPr/>
        </p:nvGrpSpPr>
        <p:grpSpPr>
          <a:xfrm>
            <a:off x="5963774" y="4060994"/>
            <a:ext cx="1393954" cy="592963"/>
            <a:chOff x="5958961" y="2989005"/>
            <a:chExt cx="1393954" cy="592963"/>
          </a:xfrm>
        </p:grpSpPr>
        <p:sp>
          <p:nvSpPr>
            <p:cNvPr id="78" name="Left Brace 77">
              <a:extLst>
                <a:ext uri="{FF2B5EF4-FFF2-40B4-BE49-F238E27FC236}">
                  <a16:creationId xmlns:a16="http://schemas.microsoft.com/office/drawing/2014/main" id="{35501951-1F3F-AF2B-F08D-48E3D638BDE0}"/>
                </a:ext>
              </a:extLst>
            </p:cNvPr>
            <p:cNvSpPr/>
            <p:nvPr/>
          </p:nvSpPr>
          <p:spPr>
            <a:xfrm>
              <a:off x="7276715" y="2989005"/>
              <a:ext cx="76200" cy="592963"/>
            </a:xfrm>
            <a:prstGeom prst="leftBrace">
              <a:avLst>
                <a:gd name="adj1" fmla="val 60860"/>
                <a:gd name="adj2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7CE059F-B8C6-661D-E477-706BEE9A95AE}"/>
                </a:ext>
              </a:extLst>
            </p:cNvPr>
            <p:cNvCxnSpPr>
              <a:cxnSpLocks/>
              <a:endCxn id="78" idx="1"/>
            </p:cNvCxnSpPr>
            <p:nvPr/>
          </p:nvCxnSpPr>
          <p:spPr>
            <a:xfrm>
              <a:off x="5958961" y="3227388"/>
              <a:ext cx="1317754" cy="580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D730F38-9A76-7AE5-EE78-B1775D1553FB}"/>
              </a:ext>
            </a:extLst>
          </p:cNvPr>
          <p:cNvGrpSpPr/>
          <p:nvPr/>
        </p:nvGrpSpPr>
        <p:grpSpPr>
          <a:xfrm>
            <a:off x="3488466" y="2308860"/>
            <a:ext cx="838200" cy="609600"/>
            <a:chOff x="5715000" y="2940378"/>
            <a:chExt cx="838200" cy="60960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C191DA6-F0FC-6A07-D735-60926EC163D5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D82D4B7-CC97-F72C-0F17-0ABE0F13D89D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16F3F8B-9ED7-7CE5-0F89-2877EE67FD9A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ECBD370-4D52-2610-5145-DEA2F59D7A20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168F8F2-E439-487A-FA26-EFED899C270B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E1A3A61-F42E-A620-6768-3A4A01002DFA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A2086F7-D199-3322-5FDD-FCC8924F699B}"/>
              </a:ext>
            </a:extLst>
          </p:cNvPr>
          <p:cNvGrpSpPr/>
          <p:nvPr/>
        </p:nvGrpSpPr>
        <p:grpSpPr>
          <a:xfrm>
            <a:off x="3488466" y="2914129"/>
            <a:ext cx="838200" cy="609600"/>
            <a:chOff x="5715000" y="2940378"/>
            <a:chExt cx="838200" cy="609600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09B9A3E-1346-2F10-9683-0881F1BCEBE8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282ABFC-46A4-62FF-000B-8BBA465D102B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D7E254E-F8AB-A726-5114-FCF48B97161E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D83C699-2B08-CEB8-BBF1-1E47249DAF6A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BDEA1887-5FEA-6F60-26B9-22AB4D17459F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EC91CC5-32DC-6552-3E73-9F0AF05E23BD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2E81F4C-2909-1835-63FB-E86E614D7FDC}"/>
              </a:ext>
            </a:extLst>
          </p:cNvPr>
          <p:cNvGrpSpPr/>
          <p:nvPr/>
        </p:nvGrpSpPr>
        <p:grpSpPr>
          <a:xfrm>
            <a:off x="3488466" y="3518375"/>
            <a:ext cx="838200" cy="609600"/>
            <a:chOff x="5715000" y="2940378"/>
            <a:chExt cx="838200" cy="60960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70C8079-261F-304C-0733-DD6F9DFB795A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DF7542B-3FA6-3308-899C-B52C1E206607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C55B335-6C2F-EF17-77C2-112BCB941F52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929C35D-3AA7-68C0-ABBB-F7720745DC86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56BCAC0-1300-9739-BFE3-455433FA5626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84E38F1-9273-B908-41EC-3FCB6C7C46F0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3BF5510-67DC-08E0-317F-D97564A68C6B}"/>
              </a:ext>
            </a:extLst>
          </p:cNvPr>
          <p:cNvGrpSpPr/>
          <p:nvPr/>
        </p:nvGrpSpPr>
        <p:grpSpPr>
          <a:xfrm>
            <a:off x="3488466" y="4118242"/>
            <a:ext cx="838200" cy="609600"/>
            <a:chOff x="5715000" y="2940378"/>
            <a:chExt cx="838200" cy="609600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51A1F41-356A-CFD5-612C-AA57799F2E1A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1FF68D55-C7A2-29C8-7200-311D37A6A16A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EB512168-C248-0E65-B58C-97FEA3C28F43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A6D2361-6FF8-9363-D750-B7EA03815D22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E118627-724C-1EBC-2FD0-13E9A4E682EF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E7F6130-CE24-395A-6CD2-FE5D199DD5F4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38E91E8-BBD6-D004-4A03-B20205361A42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4086158" y="2640732"/>
            <a:ext cx="1628842" cy="20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9C8E5C6-1FEE-815D-50ED-636E4258241D}"/>
              </a:ext>
            </a:extLst>
          </p:cNvPr>
          <p:cNvCxnSpPr>
            <a:cxnSpLocks/>
          </p:cNvCxnSpPr>
          <p:nvPr/>
        </p:nvCxnSpPr>
        <p:spPr>
          <a:xfrm flipV="1">
            <a:off x="4132160" y="2295409"/>
            <a:ext cx="457732" cy="769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83068C4-ABA7-906A-0AE7-246AC9784643}"/>
              </a:ext>
            </a:extLst>
          </p:cNvPr>
          <p:cNvCxnSpPr>
            <a:cxnSpLocks/>
          </p:cNvCxnSpPr>
          <p:nvPr/>
        </p:nvCxnSpPr>
        <p:spPr>
          <a:xfrm flipV="1">
            <a:off x="4117116" y="2473844"/>
            <a:ext cx="487820" cy="1257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545CEEB-889C-1182-9322-ABAC9299371F}"/>
              </a:ext>
            </a:extLst>
          </p:cNvPr>
          <p:cNvCxnSpPr>
            <a:cxnSpLocks/>
          </p:cNvCxnSpPr>
          <p:nvPr/>
        </p:nvCxnSpPr>
        <p:spPr>
          <a:xfrm flipV="1">
            <a:off x="4063440" y="2497874"/>
            <a:ext cx="572454" cy="180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D0142D2-393D-30BF-5E2A-0EDB6DB1CBF5}"/>
              </a:ext>
            </a:extLst>
          </p:cNvPr>
          <p:cNvCxnSpPr>
            <a:cxnSpLocks/>
          </p:cNvCxnSpPr>
          <p:nvPr/>
        </p:nvCxnSpPr>
        <p:spPr>
          <a:xfrm flipV="1">
            <a:off x="4086158" y="3207435"/>
            <a:ext cx="1628842" cy="20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FA28E8-710E-758F-8432-8095DCA6E946}"/>
              </a:ext>
            </a:extLst>
          </p:cNvPr>
          <p:cNvCxnSpPr>
            <a:cxnSpLocks/>
          </p:cNvCxnSpPr>
          <p:nvPr/>
        </p:nvCxnSpPr>
        <p:spPr>
          <a:xfrm flipV="1">
            <a:off x="4067294" y="3813175"/>
            <a:ext cx="1628842" cy="20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616F9CF-F61E-2571-F2F8-9E5458B8FC66}"/>
              </a:ext>
            </a:extLst>
          </p:cNvPr>
          <p:cNvCxnSpPr>
            <a:cxnSpLocks/>
          </p:cNvCxnSpPr>
          <p:nvPr/>
        </p:nvCxnSpPr>
        <p:spPr>
          <a:xfrm flipV="1">
            <a:off x="4032646" y="4380325"/>
            <a:ext cx="1628842" cy="20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E8F4D15-E740-ABD1-CBFB-7C5C3A0C15CF}"/>
              </a:ext>
            </a:extLst>
          </p:cNvPr>
          <p:cNvCxnSpPr/>
          <p:nvPr/>
        </p:nvCxnSpPr>
        <p:spPr>
          <a:xfrm>
            <a:off x="2209800" y="2382070"/>
            <a:ext cx="1278666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200FB80-065D-C801-F3DE-D8012B3BD2FA}"/>
              </a:ext>
            </a:extLst>
          </p:cNvPr>
          <p:cNvSpPr txBox="1"/>
          <p:nvPr/>
        </p:nvSpPr>
        <p:spPr>
          <a:xfrm>
            <a:off x="1466111" y="2180004"/>
            <a:ext cx="822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dtasks</a:t>
            </a:r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3DB6EA3-59F6-4E79-4456-19B83F1A23BC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4132160" y="2145886"/>
            <a:ext cx="439840" cy="322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6D8B9E-0342-9F82-63FF-985C6406A048}"/>
              </a:ext>
            </a:extLst>
          </p:cNvPr>
          <p:cNvGrpSpPr/>
          <p:nvPr/>
        </p:nvGrpSpPr>
        <p:grpSpPr>
          <a:xfrm>
            <a:off x="6013331" y="2649161"/>
            <a:ext cx="585700" cy="2076958"/>
            <a:chOff x="6013331" y="2649161"/>
            <a:chExt cx="585700" cy="20769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DE4FC4-440D-A8AF-11ED-6413BF52C66D}"/>
                </a:ext>
              </a:extLst>
            </p:cNvPr>
            <p:cNvSpPr txBox="1"/>
            <p:nvPr/>
          </p:nvSpPr>
          <p:spPr>
            <a:xfrm>
              <a:off x="6033492" y="2649161"/>
              <a:ext cx="5655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result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3BD6787-EF7A-7E21-A90C-336D06258AE7}"/>
                </a:ext>
              </a:extLst>
            </p:cNvPr>
            <p:cNvSpPr txBox="1"/>
            <p:nvPr/>
          </p:nvSpPr>
          <p:spPr>
            <a:xfrm>
              <a:off x="6023160" y="3284685"/>
              <a:ext cx="5655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result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4BA600E-DBFA-008D-EA9C-58041AA3BAC8}"/>
                </a:ext>
              </a:extLst>
            </p:cNvPr>
            <p:cNvSpPr txBox="1"/>
            <p:nvPr/>
          </p:nvSpPr>
          <p:spPr>
            <a:xfrm>
              <a:off x="6023160" y="3842988"/>
              <a:ext cx="5655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result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EFB1174-911F-EE74-2707-B8DABC6B1F51}"/>
                </a:ext>
              </a:extLst>
            </p:cNvPr>
            <p:cNvSpPr txBox="1"/>
            <p:nvPr/>
          </p:nvSpPr>
          <p:spPr>
            <a:xfrm>
              <a:off x="6013331" y="4449120"/>
              <a:ext cx="5655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result</a:t>
              </a:r>
            </a:p>
          </p:txBody>
        </p:sp>
      </p:grp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64FC5CC-A2E2-6553-58FE-368A1A4F63B5}"/>
              </a:ext>
            </a:extLst>
          </p:cNvPr>
          <p:cNvSpPr/>
          <p:nvPr/>
        </p:nvSpPr>
        <p:spPr>
          <a:xfrm>
            <a:off x="481862" y="3844347"/>
            <a:ext cx="4838640" cy="27181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double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dotprod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(double *vec1, double *vec2, unsigned n) {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(delta=0, t=0;  t&lt;T;  t++) {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[t].vec1=vec1+delta;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[t].vec2=vec2+delta;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delta_next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(t+1)*n/T;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[t].n=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delta_next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-delta;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delta=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delta_next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}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(tasks, T);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for (result=0.0, t=0; t&lt;T; t++)    result +=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[t].result;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return result;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032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7C9B4F70-CAA7-B56E-10B4-367F996129AC}"/>
              </a:ext>
            </a:extLst>
          </p:cNvPr>
          <p:cNvSpPr/>
          <p:nvPr/>
        </p:nvSpPr>
        <p:spPr>
          <a:xfrm>
            <a:off x="479659" y="914401"/>
            <a:ext cx="2978911" cy="2022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dotprod_worker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(void *closure) {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struct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dotprod_task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*w = closure;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double result=0.0;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unsigned n = w-&gt;n;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double *vec1= w-&gt;vec1, *vec2= w-&gt;vec2;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unsigned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for (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=0;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&lt;n;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result += vec1[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]*vec2[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];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w-&gt;result=result;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That’s the entire </a:t>
            </a:r>
            <a:r>
              <a:rPr lang="en-US" dirty="0" err="1"/>
              <a:t>dotprod.c</a:t>
            </a:r>
            <a:r>
              <a:rPr lang="en-US" dirty="0"/>
              <a:t> client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4C058-BE32-2C44-1B20-AE0D1D1152D1}"/>
              </a:ext>
            </a:extLst>
          </p:cNvPr>
          <p:cNvSpPr/>
          <p:nvPr/>
        </p:nvSpPr>
        <p:spPr>
          <a:xfrm>
            <a:off x="762000" y="3219341"/>
            <a:ext cx="7467600" cy="6397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 task *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(unsigned T);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t,  void (*f)(void *), void *closure);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T);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64FC5CC-A2E2-6553-58FE-368A1A4F63B5}"/>
              </a:ext>
            </a:extLst>
          </p:cNvPr>
          <p:cNvSpPr/>
          <p:nvPr/>
        </p:nvSpPr>
        <p:spPr>
          <a:xfrm>
            <a:off x="4495800" y="830029"/>
            <a:ext cx="4305240" cy="22179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double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dotprod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(double *vec1, double *vec2, unsigned n) {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(delta=0, t=0;  t&lt;T;  t++) {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dtasks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[t].vec1=vec1+delta;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dtasks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[t].vec2=vec2+delta;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delta_next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(t+1)*n/T;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dtasks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[t].n=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delta_next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-delta;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delta=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delta_next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}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(tasks, T);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for (result=0.0, t=0; t&lt;T; t++)    result +=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dtasks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[t].result;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return result;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15AAA08A-20BF-AD1C-C908-580EC83D3BBD}"/>
              </a:ext>
            </a:extLst>
          </p:cNvPr>
          <p:cNvSpPr/>
          <p:nvPr/>
        </p:nvSpPr>
        <p:spPr>
          <a:xfrm>
            <a:off x="1562162" y="1226666"/>
            <a:ext cx="4000440" cy="1509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make_dotprod_tasks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(unsigned T) {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unsigned t;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tasks =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(T);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num_threads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=T;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dtasks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=(struct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dotprod_task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*)malloc(T*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sizeof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(…));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for (t=0; t&lt;T; t++)  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(tasks, t,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dotprod_worker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dtasks+t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 </a:t>
            </a: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51382D83-C1AE-CD1C-C140-89A1C4CF2C2E}"/>
              </a:ext>
            </a:extLst>
          </p:cNvPr>
          <p:cNvSpPr/>
          <p:nvPr/>
        </p:nvSpPr>
        <p:spPr>
          <a:xfrm>
            <a:off x="2325303" y="4341909"/>
            <a:ext cx="4038600" cy="1905000"/>
          </a:xfrm>
          <a:prstGeom prst="cloudCallout">
            <a:avLst>
              <a:gd name="adj1" fmla="val -15351"/>
              <a:gd name="adj2" fmla="val 4936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How is the parallelism implemented?</a:t>
            </a:r>
          </a:p>
        </p:txBody>
      </p:sp>
    </p:spTree>
    <p:extLst>
      <p:ext uri="{BB962C8B-B14F-4D97-AF65-F5344CB8AC3E}">
        <p14:creationId xmlns:p14="http://schemas.microsoft.com/office/powerpoint/2010/main" val="344009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thread_worker</a:t>
            </a:r>
            <a:r>
              <a:rPr lang="en-US" dirty="0"/>
              <a:t>( ), </a:t>
            </a:r>
            <a:r>
              <a:rPr lang="en-US" dirty="0" err="1"/>
              <a:t>make_tasks</a:t>
            </a:r>
            <a:r>
              <a:rPr lang="en-US" dirty="0"/>
              <a:t>( 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4C058-BE32-2C44-1B20-AE0D1D1152D1}"/>
              </a:ext>
            </a:extLst>
          </p:cNvPr>
          <p:cNvSpPr/>
          <p:nvPr/>
        </p:nvSpPr>
        <p:spPr>
          <a:xfrm>
            <a:off x="685800" y="1217914"/>
            <a:ext cx="7467600" cy="6397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 task *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(unsigned T);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t,  void (*f)(void *), void *closure);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T);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D730F38-9A76-7AE5-EE78-B1775D1553FB}"/>
              </a:ext>
            </a:extLst>
          </p:cNvPr>
          <p:cNvGrpSpPr/>
          <p:nvPr/>
        </p:nvGrpSpPr>
        <p:grpSpPr>
          <a:xfrm>
            <a:off x="3488466" y="2308860"/>
            <a:ext cx="838200" cy="609600"/>
            <a:chOff x="5715000" y="2940378"/>
            <a:chExt cx="838200" cy="60960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C191DA6-F0FC-6A07-D735-60926EC163D5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D82D4B7-CC97-F72C-0F17-0ABE0F13D89D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16F3F8B-9ED7-7CE5-0F89-2877EE67FD9A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ECBD370-4D52-2610-5145-DEA2F59D7A20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168F8F2-E439-487A-FA26-EFED899C270B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E1A3A61-F42E-A620-6768-3A4A01002DFA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A2086F7-D199-3322-5FDD-FCC8924F699B}"/>
              </a:ext>
            </a:extLst>
          </p:cNvPr>
          <p:cNvGrpSpPr/>
          <p:nvPr/>
        </p:nvGrpSpPr>
        <p:grpSpPr>
          <a:xfrm>
            <a:off x="3488466" y="2914129"/>
            <a:ext cx="838200" cy="609600"/>
            <a:chOff x="5715000" y="2940378"/>
            <a:chExt cx="838200" cy="609600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09B9A3E-1346-2F10-9683-0881F1BCEBE8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282ABFC-46A4-62FF-000B-8BBA465D102B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D7E254E-F8AB-A726-5114-FCF48B97161E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D83C699-2B08-CEB8-BBF1-1E47249DAF6A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BDEA1887-5FEA-6F60-26B9-22AB4D17459F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EC91CC5-32DC-6552-3E73-9F0AF05E23BD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2E81F4C-2909-1835-63FB-E86E614D7FDC}"/>
              </a:ext>
            </a:extLst>
          </p:cNvPr>
          <p:cNvGrpSpPr/>
          <p:nvPr/>
        </p:nvGrpSpPr>
        <p:grpSpPr>
          <a:xfrm>
            <a:off x="3488466" y="3518375"/>
            <a:ext cx="838200" cy="609600"/>
            <a:chOff x="5715000" y="2940378"/>
            <a:chExt cx="838200" cy="60960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70C8079-261F-304C-0733-DD6F9DFB795A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DF7542B-3FA6-3308-899C-B52C1E206607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C55B335-6C2F-EF17-77C2-112BCB941F52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929C35D-3AA7-68C0-ABBB-F7720745DC86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56BCAC0-1300-9739-BFE3-455433FA5626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84E38F1-9273-B908-41EC-3FCB6C7C46F0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3BF5510-67DC-08E0-317F-D97564A68C6B}"/>
              </a:ext>
            </a:extLst>
          </p:cNvPr>
          <p:cNvGrpSpPr/>
          <p:nvPr/>
        </p:nvGrpSpPr>
        <p:grpSpPr>
          <a:xfrm>
            <a:off x="3488466" y="4118242"/>
            <a:ext cx="838200" cy="609600"/>
            <a:chOff x="5715000" y="2940378"/>
            <a:chExt cx="838200" cy="609600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51A1F41-356A-CFD5-612C-AA57799F2E1A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1FF68D55-C7A2-29C8-7200-311D37A6A16A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EB512168-C248-0E65-B58C-97FEA3C28F43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A6D2361-6FF8-9363-D750-B7EA03815D22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E118627-724C-1EBC-2FD0-13E9A4E682EF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E7F6130-CE24-395A-6CD2-FE5D199DD5F4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E8F4D15-E740-ABD1-CBFB-7C5C3A0C15CF}"/>
              </a:ext>
            </a:extLst>
          </p:cNvPr>
          <p:cNvCxnSpPr/>
          <p:nvPr/>
        </p:nvCxnSpPr>
        <p:spPr>
          <a:xfrm>
            <a:off x="2209800" y="2382070"/>
            <a:ext cx="1278666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200FB80-065D-C801-F3DE-D8012B3BD2FA}"/>
              </a:ext>
            </a:extLst>
          </p:cNvPr>
          <p:cNvSpPr txBox="1"/>
          <p:nvPr/>
        </p:nvSpPr>
        <p:spPr>
          <a:xfrm>
            <a:off x="1466111" y="2180004"/>
            <a:ext cx="69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tasks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2B06DC2-FEF6-7654-7EE5-84476653AE94}"/>
              </a:ext>
            </a:extLst>
          </p:cNvPr>
          <p:cNvGrpSpPr/>
          <p:nvPr/>
        </p:nvGrpSpPr>
        <p:grpSpPr>
          <a:xfrm>
            <a:off x="5334000" y="3006290"/>
            <a:ext cx="2133600" cy="1641909"/>
            <a:chOff x="5715000" y="2940378"/>
            <a:chExt cx="838200" cy="609600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2989954-EDF1-B062-CF3F-F726818D3554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D0EFBF68-B64E-4AF7-E27D-5B8AC36856E9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3600" spc="-150" dirty="0">
                    <a:solidFill>
                      <a:schemeClr val="tx1"/>
                    </a:solidFill>
                  </a:rPr>
                  <a:t>go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0DDC8BF-9EBE-873F-C50B-83F9FACBACB1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600" spc="-150" dirty="0">
                    <a:solidFill>
                      <a:prstClr val="black"/>
                    </a:solidFill>
                    <a:latin typeface="Cambria Math"/>
                  </a:rPr>
                  <a:t>f</a:t>
                </a: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2B5DCF82-7225-C0E9-9AAA-164CC1CC54D6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/>
                    <a:ea typeface="+mn-ea"/>
                    <a:cs typeface="+mn-cs"/>
                  </a:rPr>
                  <a:t>done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76DE891C-5FDB-8362-CA74-3E6B576A1F9E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71833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3200" spc="-300" dirty="0">
                    <a:solidFill>
                      <a:prstClr val="black"/>
                    </a:solidFill>
                    <a:latin typeface="Cambria Math"/>
                  </a:rPr>
                  <a:t>closure</a:t>
                </a:r>
                <a:endParaRPr lang="en-US" sz="800" spc="-3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A7E73B4-ECBE-822D-FEBC-B6A98F4A99D6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5009A09-28E2-4077-6B0A-5E72C332C90F}"/>
              </a:ext>
            </a:extLst>
          </p:cNvPr>
          <p:cNvCxnSpPr/>
          <p:nvPr/>
        </p:nvCxnSpPr>
        <p:spPr>
          <a:xfrm flipV="1">
            <a:off x="4326666" y="3019631"/>
            <a:ext cx="1007334" cy="498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022E964-441A-11A3-7452-8D0CB25A1B91}"/>
              </a:ext>
            </a:extLst>
          </p:cNvPr>
          <p:cNvCxnSpPr/>
          <p:nvPr/>
        </p:nvCxnSpPr>
        <p:spPr>
          <a:xfrm>
            <a:off x="4326666" y="4118242"/>
            <a:ext cx="1066800" cy="528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C593191F-D482-7A91-98D4-4A0C81175D5C}"/>
              </a:ext>
            </a:extLst>
          </p:cNvPr>
          <p:cNvSpPr/>
          <p:nvPr/>
        </p:nvSpPr>
        <p:spPr>
          <a:xfrm>
            <a:off x="481862" y="4475930"/>
            <a:ext cx="2870938" cy="20866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thread_worker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(void *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arg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{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struct task *t = (struct task *)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arg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while (1)   {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acquire(t-&gt;go);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t-&gt;f(t-&gt;closure);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release(t-&gt;done);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}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BE36DC47-4D8D-D0BF-A02C-D2D2F0B9DBAD}"/>
              </a:ext>
            </a:extLst>
          </p:cNvPr>
          <p:cNvSpPr/>
          <p:nvPr/>
        </p:nvSpPr>
        <p:spPr>
          <a:xfrm rot="16200000">
            <a:off x="2400678" y="3849760"/>
            <a:ext cx="2001816" cy="1578835"/>
          </a:xfrm>
          <a:prstGeom prst="arc">
            <a:avLst/>
          </a:prstGeom>
          <a:ln w="1905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6D84043A-43E5-CBE7-6C6C-2FF9778B0670}"/>
              </a:ext>
            </a:extLst>
          </p:cNvPr>
          <p:cNvSpPr/>
          <p:nvPr/>
        </p:nvSpPr>
        <p:spPr>
          <a:xfrm>
            <a:off x="503228" y="2683309"/>
            <a:ext cx="2870938" cy="20866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 task *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(unsigned T) {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tasks = malloc(T *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sizeof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(…));</a:t>
            </a:r>
          </a:p>
          <a:p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for (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=1; 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&lt;T; 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 {</a:t>
            </a:r>
          </a:p>
          <a:p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struct task *t = 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tasks+i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; </a:t>
            </a:r>
          </a:p>
          <a:p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t-&gt;go = 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makelock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</a:t>
            </a:r>
          </a:p>
          <a:p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t-&gt;done = 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makelock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</a:t>
            </a:r>
          </a:p>
          <a:p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spawn(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thread_worker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t);</a:t>
            </a:r>
          </a:p>
          <a:p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}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return tasks;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271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/>
        <a:ea typeface=""/>
        <a:cs typeface=""/>
      </a:majorFont>
      <a:minorFont>
        <a:latin typeface="Cambria Mat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106809</TotalTime>
  <Words>3034</Words>
  <Application>Microsoft Office PowerPoint</Application>
  <PresentationFormat>On-screen Show (4:3)</PresentationFormat>
  <Paragraphs>630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Cambria</vt:lpstr>
      <vt:lpstr>Cambria Math</vt:lpstr>
      <vt:lpstr>Courier New</vt:lpstr>
      <vt:lpstr>Source Sans Pro</vt:lpstr>
      <vt:lpstr>Times New Roman</vt:lpstr>
      <vt:lpstr>Office Theme</vt:lpstr>
      <vt:lpstr>Parallel Dot Product</vt:lpstr>
      <vt:lpstr>Simple Task Parallelism</vt:lpstr>
      <vt:lpstr>API for work-splitting</vt:lpstr>
      <vt:lpstr>Example: n=10, T=4</vt:lpstr>
      <vt:lpstr>Application-specific subtask function</vt:lpstr>
      <vt:lpstr>make_tasks( ), initialize_task( )</vt:lpstr>
      <vt:lpstr>do_tasks( )</vt:lpstr>
      <vt:lpstr>That’s the entire dotprod.c client</vt:lpstr>
      <vt:lpstr>thread_worker( ), make_tasks( )</vt:lpstr>
      <vt:lpstr>initialize_task ( )</vt:lpstr>
      <vt:lpstr>do_tasks ( )</vt:lpstr>
      <vt:lpstr>That’s the entire parsplit.c</vt:lpstr>
      <vt:lpstr>How to prove it</vt:lpstr>
      <vt:lpstr>Separation Logic</vt:lpstr>
      <vt:lpstr>Heaplets in Separation Logic</vt:lpstr>
      <vt:lpstr>Heaplets in Separation Logic</vt:lpstr>
      <vt:lpstr>Concurrent Separation Logics</vt:lpstr>
      <vt:lpstr>How to prove it</vt:lpstr>
      <vt:lpstr>Concurrent Separation Logics</vt:lpstr>
      <vt:lpstr>Concurrent Separation Logics</vt:lpstr>
      <vt:lpstr>Resource invariants</vt:lpstr>
      <vt:lpstr>Heaplets in Separation Logic</vt:lpstr>
      <vt:lpstr>Heaplets in Separation Logic</vt:lpstr>
      <vt:lpstr>Resource invariants</vt:lpstr>
      <vt:lpstr>Resource invariants for parsplit</vt:lpstr>
      <vt:lpstr>Resource invariants for parsplit</vt:lpstr>
      <vt:lpstr>Questions and answers</vt:lpstr>
      <vt:lpstr>Resource invariants</vt:lpstr>
      <vt:lpstr>What question did I ask?</vt:lpstr>
      <vt:lpstr>Splitting shares</vt:lpstr>
      <vt:lpstr>Splitting shares</vt:lpstr>
      <vt:lpstr>Must also split shares of . . .</vt:lpstr>
      <vt:lpstr>The functional model</vt:lpstr>
      <vt:lpstr>Q.E.D.</vt:lpstr>
      <vt:lpstr>But does the program work?</vt:lpstr>
      <vt:lpstr>Lines of program and proof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Verified Smallfoot</dc:title>
  <dc:creator>appel</dc:creator>
  <cp:lastModifiedBy>Andrew W. Appel</cp:lastModifiedBy>
  <cp:revision>395</cp:revision>
  <dcterms:created xsi:type="dcterms:W3CDTF">2011-07-15T14:05:55Z</dcterms:created>
  <dcterms:modified xsi:type="dcterms:W3CDTF">2022-09-08T20:29:04Z</dcterms:modified>
</cp:coreProperties>
</file>