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4" r:id="rId3"/>
    <p:sldId id="257" r:id="rId4"/>
    <p:sldId id="258" r:id="rId5"/>
    <p:sldId id="259" r:id="rId6"/>
    <p:sldId id="262" r:id="rId7"/>
    <p:sldId id="260" r:id="rId8"/>
    <p:sldId id="261" r:id="rId9"/>
    <p:sldId id="273" r:id="rId10"/>
    <p:sldId id="274" r:id="rId11"/>
    <p:sldId id="275" r:id="rId12"/>
    <p:sldId id="263"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FC197-3808-BA7E-368A-53C7C0E7FFA1}" v="662" dt="2022-08-26T07:01:56.454"/>
    <p1510:client id="{D448929B-8242-16C5-2E7B-E7EFD4578206}" v="17" dt="2022-09-16T02:14:29.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807AB-6345-4FEC-B37D-7417631E1F7E}" type="datetimeFigureOut">
              <a:t>1/31/2023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D239D-2D7C-49A7-8576-CF6E845BA195}" type="slidenum">
              <a:t>‹#›</a:t>
            </a:fld>
            <a:endParaRPr lang="en-GB"/>
          </a:p>
        </p:txBody>
      </p:sp>
    </p:spTree>
    <p:extLst>
      <p:ext uri="{BB962C8B-B14F-4D97-AF65-F5344CB8AC3E}">
        <p14:creationId xmlns:p14="http://schemas.microsoft.com/office/powerpoint/2010/main" val="34637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decade has seen a tremendous growth in the availability of web APIs—APIs that provide access to a service through a web interface. This increased popularity has been driven by various industry trends, including the advent of cloud computing, the broad adoption of microservices, and newer value propositions enabled by the “API economy”. A majority of modern web APIs adhere to the </a:t>
            </a:r>
            <a:r>
              <a:rPr lang="en-US" dirty="0" err="1"/>
              <a:t>REpresentational</a:t>
            </a:r>
            <a:r>
              <a:rPr lang="en-US" dirty="0"/>
              <a:t> State Transfer (REST) architectural style  and are referred to as RESTful APIs, whose popularity is reflected in the availability of thousands of APIs in public directories (e.g., </a:t>
            </a:r>
            <a:r>
              <a:rPr lang="en-US" dirty="0" err="1"/>
              <a:t>ProgrammableWeb</a:t>
            </a:r>
            <a:r>
              <a:rPr lang="en-US" dirty="0"/>
              <a:t> [65] and APIs guru ).</a:t>
            </a:r>
          </a:p>
        </p:txBody>
      </p:sp>
      <p:sp>
        <p:nvSpPr>
          <p:cNvPr id="4" name="Slide Number Placeholder 3"/>
          <p:cNvSpPr>
            <a:spLocks noGrp="1"/>
          </p:cNvSpPr>
          <p:nvPr>
            <p:ph type="sldNum" sz="quarter" idx="5"/>
          </p:nvPr>
        </p:nvSpPr>
        <p:spPr/>
        <p:txBody>
          <a:bodyPr/>
          <a:lstStyle/>
          <a:p>
            <a:fld id="{BE7D239D-2D7C-49A7-8576-CF6E845BA195}" type="slidenum">
              <a:t>3</a:t>
            </a:fld>
            <a:endParaRPr lang="en-GB"/>
          </a:p>
        </p:txBody>
      </p:sp>
    </p:spTree>
    <p:extLst>
      <p:ext uri="{BB962C8B-B14F-4D97-AF65-F5344CB8AC3E}">
        <p14:creationId xmlns:p14="http://schemas.microsoft.com/office/powerpoint/2010/main" val="68328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general, we found that accounting for dependencies among endpoints is key to performing effective REST API testing, but existing techniques either do not consider these dependencies or use weak heuristics to infer them, which limits their overall effectiveness.</a:t>
            </a:r>
          </a:p>
        </p:txBody>
      </p:sp>
      <p:sp>
        <p:nvSpPr>
          <p:cNvPr id="4" name="Slide Number Placeholder 3"/>
          <p:cNvSpPr>
            <a:spLocks noGrp="1"/>
          </p:cNvSpPr>
          <p:nvPr>
            <p:ph type="sldNum" sz="quarter" idx="5"/>
          </p:nvPr>
        </p:nvSpPr>
        <p:spPr/>
        <p:txBody>
          <a:bodyPr/>
          <a:lstStyle/>
          <a:p>
            <a:fld id="{BE7D239D-2D7C-49A7-8576-CF6E845BA195}" type="slidenum">
              <a:rPr lang="en-GB"/>
              <a:t>8</a:t>
            </a:fld>
            <a:endParaRPr lang="en-GB"/>
          </a:p>
        </p:txBody>
      </p:sp>
    </p:spTree>
    <p:extLst>
      <p:ext uri="{BB962C8B-B14F-4D97-AF65-F5344CB8AC3E}">
        <p14:creationId xmlns:p14="http://schemas.microsoft.com/office/powerpoint/2010/main" val="403748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 web services listed in Table , and other software used by the tools and services, including OpenJDK 8, OpenJDK 11, Python 3.8, Node.js 10.19, and .NET framework 5.0. We also set up additional services used by the benchmarks, such as MySQL, MongoDB, and a private Ethereum network. This process was performed by creating an image with all the tools, services, and software installed and then instantiating the image on the cloud machines.</a:t>
            </a:r>
          </a:p>
          <a:p>
            <a:endParaRPr lang="en-US" dirty="0"/>
          </a:p>
          <a:p>
            <a:r>
              <a:rPr lang="en-US" dirty="0"/>
              <a:t>We collected coverage information using the </a:t>
            </a:r>
            <a:r>
              <a:rPr lang="en-US" dirty="0" err="1"/>
              <a:t>JaCoCo</a:t>
            </a:r>
            <a:r>
              <a:rPr lang="en-US" dirty="0"/>
              <a:t> code-coverage library</a:t>
            </a:r>
            <a:endParaRPr lang="en-US" dirty="0">
              <a:cs typeface="Calibri"/>
            </a:endParaRPr>
          </a:p>
        </p:txBody>
      </p:sp>
      <p:sp>
        <p:nvSpPr>
          <p:cNvPr id="4" name="Slide Number Placeholder 3"/>
          <p:cNvSpPr>
            <a:spLocks noGrp="1"/>
          </p:cNvSpPr>
          <p:nvPr>
            <p:ph type="sldNum" sz="quarter" idx="5"/>
          </p:nvPr>
        </p:nvSpPr>
        <p:spPr/>
        <p:txBody>
          <a:bodyPr/>
          <a:lstStyle/>
          <a:p>
            <a:fld id="{BE7D239D-2D7C-49A7-8576-CF6E845BA195}" type="slidenum">
              <a:rPr lang="en-GB"/>
              <a:t>9</a:t>
            </a:fld>
            <a:endParaRPr lang="en-GB"/>
          </a:p>
        </p:txBody>
      </p:sp>
    </p:spTree>
    <p:extLst>
      <p:ext uri="{BB962C8B-B14F-4D97-AF65-F5344CB8AC3E}">
        <p14:creationId xmlns:p14="http://schemas.microsoft.com/office/powerpoint/2010/main" val="156775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coverage achieved and number of unique 500 errors, unique failure points, and unique library failure points detected over all services by the ten tools in 10 minutes, 1 hour, and 24 hours (1: </a:t>
            </a:r>
            <a:r>
              <a:rPr lang="en-US" dirty="0" err="1"/>
              <a:t>EvoMasterWB</a:t>
            </a:r>
            <a:r>
              <a:rPr lang="en-US" dirty="0"/>
              <a:t>, 2: </a:t>
            </a:r>
            <a:r>
              <a:rPr lang="en-US" dirty="0" err="1"/>
              <a:t>RESTler</a:t>
            </a:r>
            <a:r>
              <a:rPr lang="en-US" dirty="0"/>
              <a:t>, 3: </a:t>
            </a:r>
            <a:r>
              <a:rPr lang="en-US" dirty="0" err="1"/>
              <a:t>RestTestGen</a:t>
            </a:r>
            <a:r>
              <a:rPr lang="en-US" dirty="0"/>
              <a:t>, 4: </a:t>
            </a:r>
            <a:r>
              <a:rPr lang="en-US" dirty="0" err="1"/>
              <a:t>RESTest</a:t>
            </a:r>
            <a:r>
              <a:rPr lang="en-US" dirty="0"/>
              <a:t>, 5: </a:t>
            </a:r>
            <a:r>
              <a:rPr lang="en-US" dirty="0" err="1"/>
              <a:t>bBOXRT</a:t>
            </a:r>
            <a:r>
              <a:rPr lang="en-US" dirty="0"/>
              <a:t> , 6: </a:t>
            </a:r>
            <a:r>
              <a:rPr lang="en-US" dirty="0" err="1"/>
              <a:t>Schemathesis</a:t>
            </a:r>
            <a:r>
              <a:rPr lang="en-US" dirty="0"/>
              <a:t>, 7: </a:t>
            </a:r>
            <a:r>
              <a:rPr lang="en-US" dirty="0" err="1"/>
              <a:t>Tcases</a:t>
            </a:r>
            <a:r>
              <a:rPr lang="en-US" dirty="0"/>
              <a:t>, 8: Dredd, 9: </a:t>
            </a:r>
            <a:r>
              <a:rPr lang="en-US" dirty="0" err="1"/>
              <a:t>EvoMasterBB</a:t>
            </a:r>
            <a:r>
              <a:rPr lang="en-US" dirty="0"/>
              <a:t>, 10: </a:t>
            </a:r>
            <a:r>
              <a:rPr lang="en-US" dirty="0" err="1"/>
              <a:t>APIFuzzer</a:t>
            </a:r>
            <a:r>
              <a:rPr lang="en-US" dirty="0"/>
              <a:t>).</a:t>
            </a:r>
          </a:p>
        </p:txBody>
      </p:sp>
      <p:sp>
        <p:nvSpPr>
          <p:cNvPr id="4" name="Slide Number Placeholder 3"/>
          <p:cNvSpPr>
            <a:spLocks noGrp="1"/>
          </p:cNvSpPr>
          <p:nvPr>
            <p:ph type="sldNum" sz="quarter" idx="5"/>
          </p:nvPr>
        </p:nvSpPr>
        <p:spPr/>
        <p:txBody>
          <a:bodyPr/>
          <a:lstStyle/>
          <a:p>
            <a:fld id="{BE7D239D-2D7C-49A7-8576-CF6E845BA195}" type="slidenum">
              <a:rPr lang="en-GB"/>
              <a:t>10</a:t>
            </a:fld>
            <a:endParaRPr lang="en-GB"/>
          </a:p>
        </p:txBody>
      </p:sp>
    </p:spTree>
    <p:extLst>
      <p:ext uri="{BB962C8B-B14F-4D97-AF65-F5344CB8AC3E}">
        <p14:creationId xmlns:p14="http://schemas.microsoft.com/office/powerpoint/2010/main" val="37714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line, branch, and method coverage achieved and 500 errors found in one hour (E: unique error, UFP: unique failure point, ULFP: unique library failure point).</a:t>
            </a:r>
          </a:p>
        </p:txBody>
      </p:sp>
      <p:sp>
        <p:nvSpPr>
          <p:cNvPr id="4" name="Slide Number Placeholder 3"/>
          <p:cNvSpPr>
            <a:spLocks noGrp="1"/>
          </p:cNvSpPr>
          <p:nvPr>
            <p:ph type="sldNum" sz="quarter" idx="5"/>
          </p:nvPr>
        </p:nvSpPr>
        <p:spPr/>
        <p:txBody>
          <a:bodyPr/>
          <a:lstStyle/>
          <a:p>
            <a:fld id="{BE7D239D-2D7C-49A7-8576-CF6E845BA195}" type="slidenum">
              <a:rPr lang="en-GB"/>
              <a:t>11</a:t>
            </a:fld>
            <a:endParaRPr lang="en-GB"/>
          </a:p>
        </p:txBody>
      </p:sp>
    </p:spTree>
    <p:extLst>
      <p:ext uri="{BB962C8B-B14F-4D97-AF65-F5344CB8AC3E}">
        <p14:creationId xmlns:p14="http://schemas.microsoft.com/office/powerpoint/2010/main" val="188019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GB" dirty="0" err="1"/>
              <a:t>EvoMasterBB</a:t>
            </a:r>
            <a:r>
              <a:rPr lang="en-GB" dirty="0"/>
              <a:t> performs random input generation: for each operation, it produces requests to test the operation with random values assigned to its input parameters. </a:t>
            </a:r>
            <a:endParaRPr lang="en-US" dirty="0"/>
          </a:p>
          <a:p>
            <a:pPr marL="285750" indent="-285750">
              <a:lnSpc>
                <a:spcPct val="90000"/>
              </a:lnSpc>
              <a:spcBef>
                <a:spcPts val="1000"/>
              </a:spcBef>
              <a:buFont typeface="Arial"/>
              <a:buChar char="•"/>
            </a:pPr>
            <a:r>
              <a:rPr lang="en-GB" dirty="0" err="1"/>
              <a:t>EvoMasterWB</a:t>
            </a:r>
            <a:r>
              <a:rPr lang="en-GB" dirty="0"/>
              <a:t> requires access to the source code of the API. It leverages an evolutionary algorithm to produce test cases with the goal of maximizing code coverage. Specifically, for each target (uncovered) branch, it evolves a population of tests by generating new ones while removing those that are the least promising (i.e., have the lowest fitness value) for exercising the branch in each iteration until the branch is exercised or a time limit is reached.</a:t>
            </a:r>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E7D239D-2D7C-49A7-8576-CF6E845BA195}" type="slidenum">
              <a:rPr lang="en-GB"/>
              <a:t>12</a:t>
            </a:fld>
            <a:endParaRPr lang="en-GB"/>
          </a:p>
        </p:txBody>
      </p:sp>
    </p:spTree>
    <p:extLst>
      <p:ext uri="{BB962C8B-B14F-4D97-AF65-F5344CB8AC3E}">
        <p14:creationId xmlns:p14="http://schemas.microsoft.com/office/powerpoint/2010/main" val="75973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31/01/2023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31/01/2023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31/01/2023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31/01/2023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31/01/2023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ea typeface="+mj-lt"/>
                <a:cs typeface="+mj-lt"/>
              </a:rPr>
              <a:t>Automated Test Generation for REST APIs</a:t>
            </a:r>
            <a:endParaRPr lang="en-US" dirty="0">
              <a:ea typeface="+mj-lt"/>
              <a:cs typeface="+mj-lt"/>
            </a:endParaRPr>
          </a:p>
        </p:txBody>
      </p:sp>
      <p:sp>
        <p:nvSpPr>
          <p:cNvPr id="3" name="Subtitle 2"/>
          <p:cNvSpPr>
            <a:spLocks noGrp="1"/>
          </p:cNvSpPr>
          <p:nvPr>
            <p:ph type="subTitle" idx="1"/>
          </p:nvPr>
        </p:nvSpPr>
        <p:spPr/>
        <p:txBody>
          <a:bodyPr vert="horz" lIns="91440" tIns="45720" rIns="91440" bIns="45720" rtlCol="0" anchor="t">
            <a:normAutofit/>
          </a:bodyPr>
          <a:lstStyle/>
          <a:p>
            <a:r>
              <a:rPr lang="en-GB" dirty="0" err="1">
                <a:cs typeface="Calibri"/>
              </a:rPr>
              <a:t>Pritom</a:t>
            </a:r>
            <a:r>
              <a:rPr lang="en-GB" dirty="0">
                <a:cs typeface="Calibri"/>
              </a:rPr>
              <a:t> Rajkhowa</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FB36-ED60-194F-4E48-A779B4DDEE20}"/>
              </a:ext>
            </a:extLst>
          </p:cNvPr>
          <p:cNvSpPr>
            <a:spLocks noGrp="1"/>
          </p:cNvSpPr>
          <p:nvPr>
            <p:ph type="title"/>
          </p:nvPr>
        </p:nvSpPr>
        <p:spPr/>
        <p:txBody>
          <a:bodyPr vert="horz" lIns="91440" tIns="45720" rIns="91440" bIns="45720" rtlCol="0" anchor="ctr">
            <a:noAutofit/>
          </a:bodyPr>
          <a:lstStyle/>
          <a:p>
            <a:r>
              <a:rPr lang="en-GB" sz="3200" dirty="0">
                <a:ea typeface="+mj-lt"/>
                <a:cs typeface="+mj-lt"/>
              </a:rPr>
              <a:t>1: </a:t>
            </a:r>
            <a:r>
              <a:rPr lang="en-GB" sz="3200" dirty="0" err="1">
                <a:ea typeface="+mj-lt"/>
                <a:cs typeface="+mj-lt"/>
              </a:rPr>
              <a:t>EvoMasterWB</a:t>
            </a:r>
            <a:r>
              <a:rPr lang="en-GB" sz="3200" dirty="0">
                <a:ea typeface="+mj-lt"/>
                <a:cs typeface="+mj-lt"/>
              </a:rPr>
              <a:t>, 2: </a:t>
            </a:r>
            <a:r>
              <a:rPr lang="en-GB" sz="3200" dirty="0" err="1">
                <a:ea typeface="+mj-lt"/>
                <a:cs typeface="+mj-lt"/>
              </a:rPr>
              <a:t>RESTler</a:t>
            </a:r>
            <a:r>
              <a:rPr lang="en-GB" sz="3200" dirty="0">
                <a:ea typeface="+mj-lt"/>
                <a:cs typeface="+mj-lt"/>
              </a:rPr>
              <a:t>, 3: </a:t>
            </a:r>
            <a:r>
              <a:rPr lang="en-GB" sz="3200" dirty="0" err="1">
                <a:ea typeface="+mj-lt"/>
                <a:cs typeface="+mj-lt"/>
              </a:rPr>
              <a:t>RestTestGen</a:t>
            </a:r>
            <a:r>
              <a:rPr lang="en-GB" sz="3200" dirty="0">
                <a:ea typeface="+mj-lt"/>
                <a:cs typeface="+mj-lt"/>
              </a:rPr>
              <a:t>, 4: </a:t>
            </a:r>
            <a:r>
              <a:rPr lang="en-GB" sz="3200" dirty="0" err="1">
                <a:ea typeface="+mj-lt"/>
                <a:cs typeface="+mj-lt"/>
              </a:rPr>
              <a:t>RESTest</a:t>
            </a:r>
            <a:r>
              <a:rPr lang="en-GB" sz="3200" dirty="0">
                <a:ea typeface="+mj-lt"/>
                <a:cs typeface="+mj-lt"/>
              </a:rPr>
              <a:t>, 5: </a:t>
            </a:r>
            <a:r>
              <a:rPr lang="en-GB" sz="3200" dirty="0" err="1">
                <a:ea typeface="+mj-lt"/>
                <a:cs typeface="+mj-lt"/>
              </a:rPr>
              <a:t>bBOXRT</a:t>
            </a:r>
            <a:r>
              <a:rPr lang="en-GB" sz="3200" dirty="0">
                <a:ea typeface="+mj-lt"/>
                <a:cs typeface="+mj-lt"/>
              </a:rPr>
              <a:t> , 6: </a:t>
            </a:r>
            <a:r>
              <a:rPr lang="en-GB" sz="3200" dirty="0" err="1">
                <a:ea typeface="+mj-lt"/>
                <a:cs typeface="+mj-lt"/>
              </a:rPr>
              <a:t>Schemathesis</a:t>
            </a:r>
            <a:r>
              <a:rPr lang="en-GB" sz="3200" dirty="0">
                <a:ea typeface="+mj-lt"/>
                <a:cs typeface="+mj-lt"/>
              </a:rPr>
              <a:t>, 7: </a:t>
            </a:r>
            <a:r>
              <a:rPr lang="en-GB" sz="3200" dirty="0" err="1">
                <a:ea typeface="+mj-lt"/>
                <a:cs typeface="+mj-lt"/>
              </a:rPr>
              <a:t>Tcases</a:t>
            </a:r>
            <a:r>
              <a:rPr lang="en-GB" sz="3200" dirty="0">
                <a:ea typeface="+mj-lt"/>
                <a:cs typeface="+mj-lt"/>
              </a:rPr>
              <a:t>, 8: Dredd, 9: </a:t>
            </a:r>
            <a:r>
              <a:rPr lang="en-GB" sz="3200" dirty="0" err="1">
                <a:ea typeface="+mj-lt"/>
                <a:cs typeface="+mj-lt"/>
              </a:rPr>
              <a:t>EvoMasterBB</a:t>
            </a:r>
            <a:r>
              <a:rPr lang="en-GB" sz="3200" dirty="0">
                <a:ea typeface="+mj-lt"/>
                <a:cs typeface="+mj-lt"/>
              </a:rPr>
              <a:t>, 10: </a:t>
            </a:r>
            <a:r>
              <a:rPr lang="en-GB" sz="3200" dirty="0" err="1">
                <a:ea typeface="+mj-lt"/>
                <a:cs typeface="+mj-lt"/>
              </a:rPr>
              <a:t>APIFuzzer</a:t>
            </a:r>
            <a:endParaRPr lang="en-US" sz="3200" dirty="0" err="1"/>
          </a:p>
        </p:txBody>
      </p:sp>
      <p:pic>
        <p:nvPicPr>
          <p:cNvPr id="4" name="Picture 4" descr="A picture containing text, writing implement, stationary, pencil&#10;&#10;Description automatically generated">
            <a:extLst>
              <a:ext uri="{FF2B5EF4-FFF2-40B4-BE49-F238E27FC236}">
                <a16:creationId xmlns:a16="http://schemas.microsoft.com/office/drawing/2014/main" id="{2F6A860E-4CD8-05FB-0680-66B7535E73CD}"/>
              </a:ext>
            </a:extLst>
          </p:cNvPr>
          <p:cNvPicPr>
            <a:picLocks noGrp="1" noChangeAspect="1"/>
          </p:cNvPicPr>
          <p:nvPr>
            <p:ph idx="1"/>
          </p:nvPr>
        </p:nvPicPr>
        <p:blipFill>
          <a:blip r:embed="rId3"/>
          <a:stretch>
            <a:fillRect/>
          </a:stretch>
        </p:blipFill>
        <p:spPr>
          <a:xfrm>
            <a:off x="1333049" y="1825625"/>
            <a:ext cx="9525902" cy="4351338"/>
          </a:xfrm>
        </p:spPr>
      </p:pic>
    </p:spTree>
    <p:extLst>
      <p:ext uri="{BB962C8B-B14F-4D97-AF65-F5344CB8AC3E}">
        <p14:creationId xmlns:p14="http://schemas.microsoft.com/office/powerpoint/2010/main" val="81227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FD60-8611-8542-B983-456DFFF7B14D}"/>
              </a:ext>
            </a:extLst>
          </p:cNvPr>
          <p:cNvSpPr>
            <a:spLocks noGrp="1"/>
          </p:cNvSpPr>
          <p:nvPr>
            <p:ph type="title"/>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D39833C4-A850-5C31-326D-DFF4FC3BB07B}"/>
              </a:ext>
            </a:extLst>
          </p:cNvPr>
          <p:cNvPicPr>
            <a:picLocks noGrp="1" noChangeAspect="1"/>
          </p:cNvPicPr>
          <p:nvPr>
            <p:ph idx="1"/>
          </p:nvPr>
        </p:nvPicPr>
        <p:blipFill>
          <a:blip r:embed="rId3"/>
          <a:stretch>
            <a:fillRect/>
          </a:stretch>
        </p:blipFill>
        <p:spPr>
          <a:xfrm>
            <a:off x="1483582" y="1825625"/>
            <a:ext cx="9224837" cy="4351338"/>
          </a:xfrm>
        </p:spPr>
      </p:pic>
    </p:spTree>
    <p:extLst>
      <p:ext uri="{BB962C8B-B14F-4D97-AF65-F5344CB8AC3E}">
        <p14:creationId xmlns:p14="http://schemas.microsoft.com/office/powerpoint/2010/main" val="253637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6B27-46F1-DBCE-5905-2D8EDB4B4A7B}"/>
              </a:ext>
            </a:extLst>
          </p:cNvPr>
          <p:cNvSpPr>
            <a:spLocks noGrp="1"/>
          </p:cNvSpPr>
          <p:nvPr>
            <p:ph type="title"/>
          </p:nvPr>
        </p:nvSpPr>
        <p:spPr/>
        <p:txBody>
          <a:bodyPr/>
          <a:lstStyle/>
          <a:p>
            <a:r>
              <a:rPr lang="en-GB" dirty="0" err="1">
                <a:ea typeface="+mj-lt"/>
                <a:cs typeface="+mj-lt"/>
              </a:rPr>
              <a:t>EvoMaster</a:t>
            </a:r>
            <a:endParaRPr lang="en-US" dirty="0" err="1"/>
          </a:p>
        </p:txBody>
      </p:sp>
      <p:sp>
        <p:nvSpPr>
          <p:cNvPr id="3" name="Content Placeholder 2">
            <a:extLst>
              <a:ext uri="{FF2B5EF4-FFF2-40B4-BE49-F238E27FC236}">
                <a16:creationId xmlns:a16="http://schemas.microsoft.com/office/drawing/2014/main" id="{FDB75BE5-9C64-81C6-70C7-41A01956C655}"/>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Can test a REST API in either white-box or </a:t>
            </a:r>
            <a:r>
              <a:rPr lang="en-GB" dirty="0" err="1">
                <a:ea typeface="+mn-lt"/>
                <a:cs typeface="+mn-lt"/>
              </a:rPr>
              <a:t>blackbox</a:t>
            </a:r>
            <a:r>
              <a:rPr lang="en-GB" dirty="0">
                <a:ea typeface="+mn-lt"/>
                <a:cs typeface="+mn-lt"/>
              </a:rPr>
              <a:t> mode. </a:t>
            </a:r>
          </a:p>
          <a:p>
            <a:r>
              <a:rPr lang="en-GB" dirty="0">
                <a:ea typeface="+mn-lt"/>
                <a:cs typeface="+mn-lt"/>
              </a:rPr>
              <a:t>Given a REST API and the </a:t>
            </a:r>
            <a:r>
              <a:rPr lang="en-GB" dirty="0" err="1">
                <a:ea typeface="+mn-lt"/>
                <a:cs typeface="+mn-lt"/>
              </a:rPr>
              <a:t>OpenAPI</a:t>
            </a:r>
            <a:r>
              <a:rPr lang="en-GB" dirty="0">
                <a:ea typeface="+mn-lt"/>
                <a:cs typeface="+mn-lt"/>
              </a:rPr>
              <a:t> specification, both tools begin by parsing the specification to obtain the information needed for testing each operation.</a:t>
            </a:r>
          </a:p>
          <a:p>
            <a:r>
              <a:rPr lang="en-GB" dirty="0" err="1">
                <a:ea typeface="+mn-lt"/>
                <a:cs typeface="+mn-lt"/>
              </a:rPr>
              <a:t>EvoMasterWB</a:t>
            </a:r>
            <a:r>
              <a:rPr lang="en-GB" dirty="0">
                <a:ea typeface="+mn-lt"/>
                <a:cs typeface="+mn-lt"/>
              </a:rPr>
              <a:t>(v1.3.0)</a:t>
            </a:r>
          </a:p>
          <a:p>
            <a:pPr lvl="1"/>
            <a:r>
              <a:rPr lang="en-GB" dirty="0">
                <a:ea typeface="+mn-lt"/>
                <a:cs typeface="+mn-lt"/>
              </a:rPr>
              <a:t>Testing Approach : White-box </a:t>
            </a:r>
          </a:p>
          <a:p>
            <a:pPr lvl="1"/>
            <a:r>
              <a:rPr lang="en-GB" dirty="0">
                <a:ea typeface="+mn-lt"/>
                <a:cs typeface="+mn-lt"/>
              </a:rPr>
              <a:t>Test-Generation Technique : Evolutionary algorithm </a:t>
            </a:r>
          </a:p>
          <a:p>
            <a:pPr lvl="1"/>
            <a:r>
              <a:rPr lang="en-GB" dirty="0">
                <a:ea typeface="+mn-lt"/>
                <a:cs typeface="+mn-lt"/>
              </a:rPr>
              <a:t>Stateful  : Yes </a:t>
            </a:r>
          </a:p>
          <a:p>
            <a:pPr lvl="1"/>
            <a:r>
              <a:rPr lang="en-GB" dirty="0">
                <a:ea typeface="+mn-lt"/>
                <a:cs typeface="+mn-lt"/>
              </a:rPr>
              <a:t>Oracle  : Status code </a:t>
            </a:r>
          </a:p>
          <a:p>
            <a:pPr lvl="1"/>
            <a:r>
              <a:rPr lang="en-GB" dirty="0">
                <a:ea typeface="+mn-lt"/>
                <a:cs typeface="+mn-lt"/>
              </a:rPr>
              <a:t>Parameter Generation:  Random, Mutation-based, and Dynamic</a:t>
            </a:r>
            <a:endParaRPr lang="en-GB" dirty="0">
              <a:cs typeface="Calibri"/>
            </a:endParaRPr>
          </a:p>
          <a:p>
            <a:r>
              <a:rPr lang="en-GB" dirty="0" err="1">
                <a:ea typeface="+mn-lt"/>
                <a:cs typeface="+mn-lt"/>
              </a:rPr>
              <a:t>EvoMasterBB</a:t>
            </a:r>
            <a:r>
              <a:rPr lang="en-GB" dirty="0">
                <a:ea typeface="+mn-lt"/>
                <a:cs typeface="+mn-lt"/>
              </a:rPr>
              <a:t> (v1.3.0)</a:t>
            </a:r>
          </a:p>
          <a:p>
            <a:pPr lvl="1"/>
            <a:r>
              <a:rPr lang="en-GB" dirty="0">
                <a:ea typeface="+mn-lt"/>
                <a:cs typeface="+mn-lt"/>
              </a:rPr>
              <a:t>Testing Approach: Black-box </a:t>
            </a:r>
          </a:p>
          <a:p>
            <a:pPr lvl="1"/>
            <a:r>
              <a:rPr lang="en-GB" dirty="0">
                <a:ea typeface="+mn-lt"/>
                <a:cs typeface="+mn-lt"/>
              </a:rPr>
              <a:t>Test-Generation Technique : Random Testing </a:t>
            </a:r>
          </a:p>
          <a:p>
            <a:pPr lvl="1"/>
            <a:r>
              <a:rPr lang="en-GB" dirty="0">
                <a:ea typeface="+mn-lt"/>
                <a:cs typeface="+mn-lt"/>
              </a:rPr>
              <a:t>Stateful  : Yes </a:t>
            </a:r>
          </a:p>
          <a:p>
            <a:pPr lvl="1"/>
            <a:r>
              <a:rPr lang="en-GB" dirty="0">
                <a:ea typeface="+mn-lt"/>
                <a:cs typeface="+mn-lt"/>
              </a:rPr>
              <a:t>Oracle  : Status code </a:t>
            </a:r>
            <a:endParaRPr lang="en-GB" dirty="0"/>
          </a:p>
          <a:p>
            <a:pPr lvl="1"/>
            <a:r>
              <a:rPr lang="en-GB" dirty="0">
                <a:ea typeface="+mn-lt"/>
                <a:cs typeface="+mn-lt"/>
              </a:rPr>
              <a:t>Parameter Generation: Random</a:t>
            </a:r>
          </a:p>
        </p:txBody>
      </p:sp>
    </p:spTree>
    <p:extLst>
      <p:ext uri="{BB962C8B-B14F-4D97-AF65-F5344CB8AC3E}">
        <p14:creationId xmlns:p14="http://schemas.microsoft.com/office/powerpoint/2010/main" val="363947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9449-4892-1E84-620A-A374F0833A03}"/>
              </a:ext>
            </a:extLst>
          </p:cNvPr>
          <p:cNvSpPr>
            <a:spLocks noGrp="1"/>
          </p:cNvSpPr>
          <p:nvPr>
            <p:ph type="title"/>
          </p:nvPr>
        </p:nvSpPr>
        <p:spPr/>
        <p:txBody>
          <a:bodyPr/>
          <a:lstStyle/>
          <a:p>
            <a:r>
              <a:rPr lang="en-GB" dirty="0" err="1">
                <a:ea typeface="+mj-lt"/>
                <a:cs typeface="+mj-lt"/>
              </a:rPr>
              <a:t>RESTler</a:t>
            </a:r>
            <a:endParaRPr lang="en-US" dirty="0" err="1">
              <a:ea typeface="+mj-lt"/>
              <a:cs typeface="+mj-lt"/>
            </a:endParaRPr>
          </a:p>
        </p:txBody>
      </p:sp>
      <p:sp>
        <p:nvSpPr>
          <p:cNvPr id="3" name="Content Placeholder 2">
            <a:extLst>
              <a:ext uri="{FF2B5EF4-FFF2-40B4-BE49-F238E27FC236}">
                <a16:creationId xmlns:a16="http://schemas.microsoft.com/office/drawing/2014/main" id="{FAA30FDB-1DE5-0DC1-CFB4-24BF20DADD74}"/>
              </a:ext>
            </a:extLst>
          </p:cNvPr>
          <p:cNvSpPr>
            <a:spLocks noGrp="1"/>
          </p:cNvSpPr>
          <p:nvPr>
            <p:ph idx="1"/>
          </p:nvPr>
        </p:nvSpPr>
        <p:spPr/>
        <p:txBody>
          <a:bodyPr vert="horz" lIns="91440" tIns="45720" rIns="91440" bIns="45720" rtlCol="0" anchor="t">
            <a:normAutofit fontScale="92500" lnSpcReduction="10000"/>
          </a:bodyPr>
          <a:lstStyle/>
          <a:p>
            <a:r>
              <a:rPr lang="en-GB" dirty="0" err="1">
                <a:ea typeface="+mn-lt"/>
                <a:cs typeface="+mn-lt"/>
              </a:rPr>
              <a:t>RESTler</a:t>
            </a:r>
            <a:r>
              <a:rPr lang="en-GB" dirty="0">
                <a:ea typeface="+mn-lt"/>
                <a:cs typeface="+mn-lt"/>
              </a:rPr>
              <a:t>  is a black-box technique that produces stateful test cases to exercise “deep” states of the target service. </a:t>
            </a:r>
            <a:endParaRPr lang="en-GB">
              <a:ea typeface="+mn-lt"/>
              <a:cs typeface="+mn-lt"/>
            </a:endParaRPr>
          </a:p>
          <a:p>
            <a:r>
              <a:rPr lang="en-GB" dirty="0">
                <a:ea typeface="+mn-lt"/>
                <a:cs typeface="+mn-lt"/>
              </a:rPr>
              <a:t>To achieve this, </a:t>
            </a:r>
            <a:r>
              <a:rPr lang="en-GB" dirty="0" err="1">
                <a:ea typeface="+mn-lt"/>
                <a:cs typeface="+mn-lt"/>
              </a:rPr>
              <a:t>RESTler</a:t>
            </a:r>
            <a:r>
              <a:rPr lang="en-GB" dirty="0">
                <a:ea typeface="+mn-lt"/>
                <a:cs typeface="+mn-lt"/>
              </a:rPr>
              <a:t> first parses the input </a:t>
            </a:r>
            <a:r>
              <a:rPr lang="en-GB" dirty="0" err="1">
                <a:ea typeface="+mn-lt"/>
                <a:cs typeface="+mn-lt"/>
              </a:rPr>
              <a:t>OpenAPI</a:t>
            </a:r>
            <a:r>
              <a:rPr lang="en-GB" dirty="0">
                <a:ea typeface="+mn-lt"/>
                <a:cs typeface="+mn-lt"/>
              </a:rPr>
              <a:t> specification and infers producer-consumer dependencies between operations. </a:t>
            </a:r>
          </a:p>
          <a:p>
            <a:r>
              <a:rPr lang="en-GB" dirty="0">
                <a:ea typeface="+mn-lt"/>
                <a:cs typeface="+mn-lt"/>
              </a:rPr>
              <a:t>It then uses a search-based algorithm to produce sequences of requests that conform to the inferred dependencies.</a:t>
            </a:r>
          </a:p>
          <a:p>
            <a:r>
              <a:rPr lang="en-GB" dirty="0" err="1">
                <a:ea typeface="+mn-lt"/>
                <a:cs typeface="+mn-lt"/>
              </a:rPr>
              <a:t>RESTler</a:t>
            </a:r>
            <a:r>
              <a:rPr lang="en-GB" dirty="0">
                <a:ea typeface="+mn-lt"/>
                <a:cs typeface="+mn-lt"/>
              </a:rPr>
              <a:t> (v8.3.0)</a:t>
            </a:r>
            <a:endParaRPr lang="en-US" dirty="0">
              <a:ea typeface="+mn-lt"/>
              <a:cs typeface="+mn-lt"/>
            </a:endParaRP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Dependency-based algorithm</a:t>
            </a:r>
            <a:endParaRPr lang="en-US" dirty="0">
              <a:ea typeface="+mn-lt"/>
              <a:cs typeface="+mn-lt"/>
            </a:endParaRPr>
          </a:p>
          <a:p>
            <a:pPr lvl="1"/>
            <a:r>
              <a:rPr lang="en-GB" dirty="0">
                <a:ea typeface="+mn-lt"/>
                <a:cs typeface="+mn-lt"/>
              </a:rPr>
              <a:t>Stateful  : Yes </a:t>
            </a:r>
            <a:endParaRPr lang="en-US" dirty="0">
              <a:ea typeface="+mn-lt"/>
              <a:cs typeface="+mn-lt"/>
            </a:endParaRPr>
          </a:p>
          <a:p>
            <a:pPr lvl="1"/>
            <a:r>
              <a:rPr lang="en-GB" dirty="0">
                <a:ea typeface="+mn-lt"/>
                <a:cs typeface="+mn-lt"/>
              </a:rPr>
              <a:t>Oracle  : Status code </a:t>
            </a:r>
          </a:p>
          <a:p>
            <a:pPr lvl="1"/>
            <a:r>
              <a:rPr lang="en-GB" dirty="0">
                <a:ea typeface="+mn-lt"/>
                <a:cs typeface="+mn-lt"/>
              </a:rPr>
              <a:t>Parameter Generation: Predefined checkers Dictionary-based and Dynamic </a:t>
            </a:r>
          </a:p>
          <a:p>
            <a:pPr marL="457200" lvl="1" indent="0">
              <a:buNone/>
            </a:pPr>
            <a:endParaRPr lang="en-GB" dirty="0">
              <a:cs typeface="Calibri" panose="020F0502020204030204"/>
            </a:endParaRPr>
          </a:p>
        </p:txBody>
      </p:sp>
    </p:spTree>
    <p:extLst>
      <p:ext uri="{BB962C8B-B14F-4D97-AF65-F5344CB8AC3E}">
        <p14:creationId xmlns:p14="http://schemas.microsoft.com/office/powerpoint/2010/main" val="404324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AA5-F16A-EA58-6EF7-AF48FFDB4F6A}"/>
              </a:ext>
            </a:extLst>
          </p:cNvPr>
          <p:cNvSpPr>
            <a:spLocks noGrp="1"/>
          </p:cNvSpPr>
          <p:nvPr>
            <p:ph type="title"/>
          </p:nvPr>
        </p:nvSpPr>
        <p:spPr/>
        <p:txBody>
          <a:bodyPr/>
          <a:lstStyle/>
          <a:p>
            <a:r>
              <a:rPr lang="en-GB" dirty="0" err="1">
                <a:ea typeface="+mj-lt"/>
                <a:cs typeface="+mj-lt"/>
              </a:rPr>
              <a:t>RestTestGen</a:t>
            </a:r>
            <a:endParaRPr lang="en-US" dirty="0" err="1"/>
          </a:p>
        </p:txBody>
      </p:sp>
      <p:sp>
        <p:nvSpPr>
          <p:cNvPr id="3" name="Content Placeholder 2">
            <a:extLst>
              <a:ext uri="{FF2B5EF4-FFF2-40B4-BE49-F238E27FC236}">
                <a16:creationId xmlns:a16="http://schemas.microsoft.com/office/drawing/2014/main" id="{21825387-0B65-BA6E-10A4-B07F8C67A332}"/>
              </a:ext>
            </a:extLst>
          </p:cNvPr>
          <p:cNvSpPr>
            <a:spLocks noGrp="1"/>
          </p:cNvSpPr>
          <p:nvPr>
            <p:ph idx="1"/>
          </p:nvPr>
        </p:nvSpPr>
        <p:spPr/>
        <p:txBody>
          <a:bodyPr vert="horz" lIns="91440" tIns="45720" rIns="91440" bIns="45720" rtlCol="0" anchor="t">
            <a:normAutofit/>
          </a:bodyPr>
          <a:lstStyle/>
          <a:p>
            <a:r>
              <a:rPr lang="en-GB" dirty="0">
                <a:ea typeface="+mn-lt"/>
                <a:cs typeface="+mn-lt"/>
              </a:rPr>
              <a:t>Is another black-box technique that exploits the data dependencies between operations to produce test cases.</a:t>
            </a:r>
          </a:p>
          <a:p>
            <a:r>
              <a:rPr lang="en-GB" dirty="0" err="1">
                <a:ea typeface="+mn-lt"/>
                <a:cs typeface="+mn-lt"/>
              </a:rPr>
              <a:t>RestTestGen</a:t>
            </a:r>
            <a:r>
              <a:rPr lang="en-GB" dirty="0">
                <a:ea typeface="+mn-lt"/>
                <a:cs typeface="+mn-lt"/>
              </a:rPr>
              <a:t>(v2.0.0)</a:t>
            </a:r>
            <a:endParaRPr lang="en-US" dirty="0">
              <a:ea typeface="+mn-lt"/>
              <a:cs typeface="+mn-lt"/>
            </a:endParaRP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Dependency-based algorithm</a:t>
            </a:r>
            <a:endParaRPr lang="en-US" dirty="0">
              <a:ea typeface="+mn-lt"/>
              <a:cs typeface="+mn-lt"/>
            </a:endParaRPr>
          </a:p>
          <a:p>
            <a:pPr lvl="1"/>
            <a:r>
              <a:rPr lang="en-GB" dirty="0">
                <a:ea typeface="+mn-lt"/>
                <a:cs typeface="+mn-lt"/>
              </a:rPr>
              <a:t>Stateful  : Yes </a:t>
            </a:r>
            <a:endParaRPr lang="en-US" dirty="0">
              <a:ea typeface="+mn-lt"/>
              <a:cs typeface="+mn-lt"/>
            </a:endParaRPr>
          </a:p>
          <a:p>
            <a:pPr lvl="1"/>
            <a:r>
              <a:rPr lang="en-GB" dirty="0">
                <a:ea typeface="+mn-lt"/>
                <a:cs typeface="+mn-lt"/>
              </a:rPr>
              <a:t>Oracle  : Status code and response validation</a:t>
            </a:r>
            <a:endParaRPr lang="en-US" dirty="0">
              <a:ea typeface="+mn-lt"/>
              <a:cs typeface="+mn-lt"/>
            </a:endParaRPr>
          </a:p>
          <a:p>
            <a:pPr lvl="1"/>
            <a:r>
              <a:rPr lang="en-GB" dirty="0">
                <a:ea typeface="+mn-lt"/>
                <a:cs typeface="+mn-lt"/>
              </a:rPr>
              <a:t>Parameter Generation:  Mutation-based, Default, Example-based, Random, and Dynamic </a:t>
            </a:r>
            <a:endParaRPr lang="en-US" dirty="0">
              <a:ea typeface="+mn-lt"/>
              <a:cs typeface="+mn-lt"/>
            </a:endParaRPr>
          </a:p>
          <a:p>
            <a:pPr marL="0" indent="0">
              <a:buNone/>
            </a:pPr>
            <a:endParaRPr lang="en-GB" dirty="0">
              <a:cs typeface="Calibri" panose="020F0502020204030204"/>
            </a:endParaRPr>
          </a:p>
        </p:txBody>
      </p:sp>
    </p:spTree>
    <p:extLst>
      <p:ext uri="{BB962C8B-B14F-4D97-AF65-F5344CB8AC3E}">
        <p14:creationId xmlns:p14="http://schemas.microsoft.com/office/powerpoint/2010/main" val="25867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B710-45BC-F563-66CA-8F2D0540962C}"/>
              </a:ext>
            </a:extLst>
          </p:cNvPr>
          <p:cNvSpPr>
            <a:spLocks noGrp="1"/>
          </p:cNvSpPr>
          <p:nvPr>
            <p:ph type="title"/>
          </p:nvPr>
        </p:nvSpPr>
        <p:spPr/>
        <p:txBody>
          <a:bodyPr/>
          <a:lstStyle/>
          <a:p>
            <a:r>
              <a:rPr lang="en-GB"/>
              <a:t>RESTest</a:t>
            </a:r>
          </a:p>
        </p:txBody>
      </p:sp>
      <p:sp>
        <p:nvSpPr>
          <p:cNvPr id="3" name="Content Placeholder 2">
            <a:extLst>
              <a:ext uri="{FF2B5EF4-FFF2-40B4-BE49-F238E27FC236}">
                <a16:creationId xmlns:a16="http://schemas.microsoft.com/office/drawing/2014/main" id="{0C7CFE3F-9C59-B689-1B95-E882609CE9E7}"/>
              </a:ext>
            </a:extLst>
          </p:cNvPr>
          <p:cNvSpPr>
            <a:spLocks noGrp="1"/>
          </p:cNvSpPr>
          <p:nvPr>
            <p:ph idx="1"/>
          </p:nvPr>
        </p:nvSpPr>
        <p:spPr/>
        <p:txBody>
          <a:bodyPr vert="horz" lIns="91440" tIns="45720" rIns="91440" bIns="45720" rtlCol="0" anchor="t">
            <a:normAutofit fontScale="92500"/>
          </a:bodyPr>
          <a:lstStyle/>
          <a:p>
            <a:r>
              <a:rPr lang="en-GB" dirty="0">
                <a:ea typeface="+mn-lt"/>
                <a:cs typeface="+mn-lt"/>
              </a:rPr>
              <a:t>Is a model-based black-box input generation technique that accounts for inter-parameter dependencies . </a:t>
            </a:r>
          </a:p>
          <a:p>
            <a:r>
              <a:rPr lang="en-GB" dirty="0">
                <a:ea typeface="+mn-lt"/>
                <a:cs typeface="+mn-lt"/>
              </a:rPr>
              <a:t>An </a:t>
            </a:r>
            <a:r>
              <a:rPr lang="en-GB" dirty="0" err="1">
                <a:ea typeface="+mn-lt"/>
                <a:cs typeface="+mn-lt"/>
              </a:rPr>
              <a:t>interparameter</a:t>
            </a:r>
            <a:r>
              <a:rPr lang="en-GB" dirty="0">
                <a:ea typeface="+mn-lt"/>
                <a:cs typeface="+mn-lt"/>
              </a:rPr>
              <a:t> dependency specifies a constraint among parameters in an operation that must be satisfied to produce a valid request.</a:t>
            </a:r>
          </a:p>
          <a:p>
            <a:r>
              <a:rPr lang="en-GB" dirty="0" err="1">
                <a:ea typeface="+mn-lt"/>
                <a:cs typeface="+mn-lt"/>
              </a:rPr>
              <a:t>RestTestGen</a:t>
            </a:r>
            <a:r>
              <a:rPr lang="en-GB" dirty="0">
                <a:ea typeface="+mn-lt"/>
                <a:cs typeface="+mn-lt"/>
              </a:rPr>
              <a:t>(latest commit)</a:t>
            </a:r>
            <a:endParaRPr lang="en-US" dirty="0">
              <a:ea typeface="+mn-lt"/>
              <a:cs typeface="+mn-lt"/>
            </a:endParaRPr>
          </a:p>
          <a:p>
            <a:pPr lvl="1"/>
            <a:r>
              <a:rPr lang="en-GB" dirty="0">
                <a:ea typeface="+mn-lt"/>
                <a:cs typeface="+mn-lt"/>
              </a:rPr>
              <a:t>Testing Approach: Black-box </a:t>
            </a:r>
            <a:endParaRPr lang="en-US">
              <a:ea typeface="+mn-lt"/>
              <a:cs typeface="+mn-lt"/>
            </a:endParaRPr>
          </a:p>
          <a:p>
            <a:pPr lvl="1"/>
            <a:r>
              <a:rPr lang="en-GB" dirty="0">
                <a:ea typeface="+mn-lt"/>
                <a:cs typeface="+mn-lt"/>
              </a:rPr>
              <a:t>Test-Generation Technique : Model-based testing</a:t>
            </a:r>
            <a:endParaRPr lang="en-US">
              <a:ea typeface="+mn-lt"/>
              <a:cs typeface="+mn-lt"/>
            </a:endParaRPr>
          </a:p>
          <a:p>
            <a:pPr lvl="1"/>
            <a:r>
              <a:rPr lang="en-GB" dirty="0">
                <a:ea typeface="+mn-lt"/>
                <a:cs typeface="+mn-lt"/>
              </a:rPr>
              <a:t>Stateful  : No</a:t>
            </a:r>
            <a:endParaRPr lang="en-US">
              <a:ea typeface="+mn-lt"/>
              <a:cs typeface="+mn-lt"/>
            </a:endParaRPr>
          </a:p>
          <a:p>
            <a:pPr lvl="1"/>
            <a:r>
              <a:rPr lang="en-GB" dirty="0">
                <a:ea typeface="+mn-lt"/>
                <a:cs typeface="+mn-lt"/>
              </a:rPr>
              <a:t>Oracle  : Status code and response validation</a:t>
            </a:r>
            <a:endParaRPr lang="en-US">
              <a:ea typeface="+mn-lt"/>
              <a:cs typeface="+mn-lt"/>
            </a:endParaRPr>
          </a:p>
          <a:p>
            <a:pPr lvl="1"/>
            <a:r>
              <a:rPr lang="en-GB" dirty="0">
                <a:ea typeface="+mn-lt"/>
                <a:cs typeface="+mn-lt"/>
              </a:rPr>
              <a:t>Parameter Generation:  Constraint-solving-based, Random, and Mutation-based</a:t>
            </a:r>
          </a:p>
          <a:p>
            <a:pPr lvl="1"/>
            <a:endParaRPr lang="en-GB" dirty="0">
              <a:ea typeface="+mn-lt"/>
              <a:cs typeface="+mn-lt"/>
            </a:endParaRPr>
          </a:p>
          <a:p>
            <a:pPr marL="457200" lvl="1" indent="0">
              <a:buNone/>
            </a:pPr>
            <a:endParaRPr lang="en-GB" dirty="0">
              <a:ea typeface="+mn-lt"/>
              <a:cs typeface="+mn-lt"/>
            </a:endParaRPr>
          </a:p>
        </p:txBody>
      </p:sp>
    </p:spTree>
    <p:extLst>
      <p:ext uri="{BB962C8B-B14F-4D97-AF65-F5344CB8AC3E}">
        <p14:creationId xmlns:p14="http://schemas.microsoft.com/office/powerpoint/2010/main" val="5963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7AC8-7C7A-F5B9-91C0-248A78E7796A}"/>
              </a:ext>
            </a:extLst>
          </p:cNvPr>
          <p:cNvSpPr>
            <a:spLocks noGrp="1"/>
          </p:cNvSpPr>
          <p:nvPr>
            <p:ph type="title"/>
          </p:nvPr>
        </p:nvSpPr>
        <p:spPr/>
        <p:txBody>
          <a:bodyPr/>
          <a:lstStyle/>
          <a:p>
            <a:r>
              <a:rPr lang="en-GB" dirty="0" err="1">
                <a:ea typeface="+mj-lt"/>
                <a:cs typeface="+mj-lt"/>
              </a:rPr>
              <a:t>Schemathesis</a:t>
            </a:r>
            <a:endParaRPr lang="en-US" dirty="0" err="1"/>
          </a:p>
        </p:txBody>
      </p:sp>
      <p:sp>
        <p:nvSpPr>
          <p:cNvPr id="3" name="Content Placeholder 2">
            <a:extLst>
              <a:ext uri="{FF2B5EF4-FFF2-40B4-BE49-F238E27FC236}">
                <a16:creationId xmlns:a16="http://schemas.microsoft.com/office/drawing/2014/main" id="{E91CAAC1-0428-68D8-A1C3-583297971D7B}"/>
              </a:ext>
            </a:extLst>
          </p:cNvPr>
          <p:cNvSpPr>
            <a:spLocks noGrp="1"/>
          </p:cNvSpPr>
          <p:nvPr>
            <p:ph idx="1"/>
          </p:nvPr>
        </p:nvSpPr>
        <p:spPr/>
        <p:txBody>
          <a:bodyPr vert="horz" lIns="91440" tIns="45720" rIns="91440" bIns="45720" rtlCol="0" anchor="t">
            <a:normAutofit fontScale="92500"/>
          </a:bodyPr>
          <a:lstStyle/>
          <a:p>
            <a:r>
              <a:rPr lang="en-GB" dirty="0">
                <a:ea typeface="+mn-lt"/>
                <a:cs typeface="+mn-lt"/>
              </a:rPr>
              <a:t>Is a black-box tool that performs property based testing (using the Hypothesis library). </a:t>
            </a:r>
          </a:p>
          <a:p>
            <a:r>
              <a:rPr lang="en-GB" dirty="0">
                <a:ea typeface="+mn-lt"/>
                <a:cs typeface="+mn-lt"/>
              </a:rPr>
              <a:t>It performs negative testing and defines five types of oracles to determine whether the response is compliant with its defined schema based on status code, content type, headers, and body payload.</a:t>
            </a:r>
          </a:p>
          <a:p>
            <a:r>
              <a:rPr lang="en-GB" dirty="0" err="1">
                <a:ea typeface="+mn-lt"/>
                <a:cs typeface="+mn-lt"/>
              </a:rPr>
              <a:t>Schemathesis</a:t>
            </a:r>
            <a:r>
              <a:rPr lang="en-GB" dirty="0">
                <a:ea typeface="+mn-lt"/>
                <a:cs typeface="+mn-lt"/>
              </a:rPr>
              <a:t>(v3.12.3)</a:t>
            </a:r>
            <a:endParaRPr lang="en-US" dirty="0">
              <a:ea typeface="+mn-lt"/>
              <a:cs typeface="+mn-lt"/>
            </a:endParaRP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Property-based testing</a:t>
            </a:r>
            <a:endParaRPr lang="en-US" dirty="0">
              <a:ea typeface="+mn-lt"/>
              <a:cs typeface="+mn-lt"/>
            </a:endParaRPr>
          </a:p>
          <a:p>
            <a:pPr lvl="1"/>
            <a:r>
              <a:rPr lang="en-GB" dirty="0">
                <a:ea typeface="+mn-lt"/>
                <a:cs typeface="+mn-lt"/>
              </a:rPr>
              <a:t>Stateful  : Yes</a:t>
            </a:r>
            <a:endParaRPr lang="en-US" dirty="0">
              <a:ea typeface="+mn-lt"/>
              <a:cs typeface="+mn-lt"/>
            </a:endParaRPr>
          </a:p>
          <a:p>
            <a:pPr lvl="1"/>
            <a:r>
              <a:rPr lang="en-GB" dirty="0">
                <a:ea typeface="+mn-lt"/>
                <a:cs typeface="+mn-lt"/>
              </a:rPr>
              <a:t>Oracle  : Status code and response validation</a:t>
            </a:r>
            <a:endParaRPr lang="en-US" dirty="0">
              <a:ea typeface="+mn-lt"/>
              <a:cs typeface="+mn-lt"/>
            </a:endParaRPr>
          </a:p>
          <a:p>
            <a:pPr lvl="1"/>
            <a:r>
              <a:rPr lang="en-GB" dirty="0">
                <a:ea typeface="+mn-lt"/>
                <a:cs typeface="+mn-lt"/>
              </a:rPr>
              <a:t>Parameter Generation:  Random and Example-based</a:t>
            </a:r>
            <a:endParaRPr lang="en-US" dirty="0">
              <a:ea typeface="+mn-lt"/>
              <a:cs typeface="+mn-lt"/>
            </a:endParaRPr>
          </a:p>
          <a:p>
            <a:pPr marL="457200" lvl="1" indent="0">
              <a:buNone/>
            </a:pPr>
            <a:endParaRPr lang="en-GB" dirty="0">
              <a:cs typeface="Calibri"/>
            </a:endParaRPr>
          </a:p>
          <a:p>
            <a:endParaRPr lang="en-GB" dirty="0">
              <a:cs typeface="Calibri"/>
            </a:endParaRPr>
          </a:p>
        </p:txBody>
      </p:sp>
    </p:spTree>
    <p:extLst>
      <p:ext uri="{BB962C8B-B14F-4D97-AF65-F5344CB8AC3E}">
        <p14:creationId xmlns:p14="http://schemas.microsoft.com/office/powerpoint/2010/main" val="365467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2282-A74D-8369-C8BA-F35A97D800D8}"/>
              </a:ext>
            </a:extLst>
          </p:cNvPr>
          <p:cNvSpPr>
            <a:spLocks noGrp="1"/>
          </p:cNvSpPr>
          <p:nvPr>
            <p:ph type="title"/>
          </p:nvPr>
        </p:nvSpPr>
        <p:spPr/>
        <p:txBody>
          <a:bodyPr/>
          <a:lstStyle/>
          <a:p>
            <a:r>
              <a:rPr lang="en-GB" dirty="0">
                <a:ea typeface="+mj-lt"/>
                <a:cs typeface="+mj-lt"/>
              </a:rPr>
              <a:t>Dredd</a:t>
            </a:r>
            <a:endParaRPr lang="en-US" dirty="0"/>
          </a:p>
        </p:txBody>
      </p:sp>
      <p:sp>
        <p:nvSpPr>
          <p:cNvPr id="3" name="Content Placeholder 2">
            <a:extLst>
              <a:ext uri="{FF2B5EF4-FFF2-40B4-BE49-F238E27FC236}">
                <a16:creationId xmlns:a16="http://schemas.microsoft.com/office/drawing/2014/main" id="{96064ADB-E484-2CFC-23B0-29625616E7CB}"/>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Is another open-source black-box tool that validates responses based on status codes, headers, and body payloads . </a:t>
            </a:r>
          </a:p>
          <a:p>
            <a:r>
              <a:rPr lang="en-GB" dirty="0">
                <a:ea typeface="+mn-lt"/>
                <a:cs typeface="+mn-lt"/>
              </a:rPr>
              <a:t>For input generation, Dredd uses sample values provided in the specification (e.g., examples, default values, and </a:t>
            </a:r>
            <a:r>
              <a:rPr lang="en-GB" dirty="0" err="1">
                <a:ea typeface="+mn-lt"/>
                <a:cs typeface="+mn-lt"/>
              </a:rPr>
              <a:t>enum</a:t>
            </a:r>
            <a:r>
              <a:rPr lang="en-GB" dirty="0">
                <a:ea typeface="+mn-lt"/>
                <a:cs typeface="+mn-lt"/>
              </a:rPr>
              <a:t> values) and dummy values.</a:t>
            </a:r>
          </a:p>
          <a:p>
            <a:r>
              <a:rPr lang="en-GB" dirty="0">
                <a:ea typeface="+mn-lt"/>
                <a:cs typeface="+mn-lt"/>
              </a:rPr>
              <a:t>Dredd( v14.1.0)</a:t>
            </a:r>
            <a:endParaRPr lang="en-US" dirty="0">
              <a:ea typeface="+mn-lt"/>
              <a:cs typeface="+mn-lt"/>
            </a:endParaRP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Sample-value-based testing</a:t>
            </a:r>
            <a:endParaRPr lang="en-US" dirty="0">
              <a:ea typeface="+mn-lt"/>
              <a:cs typeface="+mn-lt"/>
            </a:endParaRPr>
          </a:p>
          <a:p>
            <a:pPr lvl="1"/>
            <a:r>
              <a:rPr lang="en-GB" dirty="0">
                <a:ea typeface="+mn-lt"/>
                <a:cs typeface="+mn-lt"/>
              </a:rPr>
              <a:t>Stateful  : No</a:t>
            </a:r>
            <a:endParaRPr lang="en-US" dirty="0">
              <a:ea typeface="+mn-lt"/>
              <a:cs typeface="+mn-lt"/>
            </a:endParaRPr>
          </a:p>
          <a:p>
            <a:pPr lvl="1"/>
            <a:r>
              <a:rPr lang="en-GB" dirty="0">
                <a:ea typeface="+mn-lt"/>
                <a:cs typeface="+mn-lt"/>
              </a:rPr>
              <a:t>Oracle  : Status code and response validation</a:t>
            </a:r>
            <a:endParaRPr lang="en-US">
              <a:ea typeface="+mn-lt"/>
              <a:cs typeface="+mn-lt"/>
            </a:endParaRPr>
          </a:p>
          <a:p>
            <a:pPr lvl="1"/>
            <a:r>
              <a:rPr lang="en-GB" dirty="0">
                <a:ea typeface="+mn-lt"/>
                <a:cs typeface="+mn-lt"/>
              </a:rPr>
              <a:t>Parameter Generation:  Example-based, Enum-based, Default, and Dummy</a:t>
            </a:r>
          </a:p>
        </p:txBody>
      </p:sp>
    </p:spTree>
    <p:extLst>
      <p:ext uri="{BB962C8B-B14F-4D97-AF65-F5344CB8AC3E}">
        <p14:creationId xmlns:p14="http://schemas.microsoft.com/office/powerpoint/2010/main" val="312281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34F1-57E3-BEAD-921C-114D875D84F2}"/>
              </a:ext>
            </a:extLst>
          </p:cNvPr>
          <p:cNvSpPr>
            <a:spLocks noGrp="1"/>
          </p:cNvSpPr>
          <p:nvPr>
            <p:ph type="title"/>
          </p:nvPr>
        </p:nvSpPr>
        <p:spPr/>
        <p:txBody>
          <a:bodyPr/>
          <a:lstStyle/>
          <a:p>
            <a:r>
              <a:rPr lang="en-GB" dirty="0" err="1">
                <a:ea typeface="+mj-lt"/>
                <a:cs typeface="+mj-lt"/>
              </a:rPr>
              <a:t>Tcases</a:t>
            </a:r>
            <a:endParaRPr lang="en-US" dirty="0" err="1"/>
          </a:p>
        </p:txBody>
      </p:sp>
      <p:sp>
        <p:nvSpPr>
          <p:cNvPr id="3" name="Content Placeholder 2">
            <a:extLst>
              <a:ext uri="{FF2B5EF4-FFF2-40B4-BE49-F238E27FC236}">
                <a16:creationId xmlns:a16="http://schemas.microsoft.com/office/drawing/2014/main" id="{2ED7EB27-557F-D083-1A52-D089EE0EC15B}"/>
              </a:ext>
            </a:extLst>
          </p:cNvPr>
          <p:cNvSpPr>
            <a:spLocks noGrp="1"/>
          </p:cNvSpPr>
          <p:nvPr>
            <p:ph idx="1"/>
          </p:nvPr>
        </p:nvSpPr>
        <p:spPr/>
        <p:txBody>
          <a:bodyPr vert="horz" lIns="91440" tIns="45720" rIns="91440" bIns="45720" rtlCol="0" anchor="t">
            <a:normAutofit fontScale="92500"/>
          </a:bodyPr>
          <a:lstStyle/>
          <a:p>
            <a:r>
              <a:rPr lang="en-GB" dirty="0">
                <a:ea typeface="+mn-lt"/>
                <a:cs typeface="+mn-lt"/>
              </a:rPr>
              <a:t>Is a black-box tool that performs model-based testing. </a:t>
            </a:r>
          </a:p>
          <a:p>
            <a:r>
              <a:rPr lang="en-GB" dirty="0">
                <a:ea typeface="+mn-lt"/>
                <a:cs typeface="+mn-lt"/>
              </a:rPr>
              <a:t>It takes as input an </a:t>
            </a:r>
            <a:r>
              <a:rPr lang="en-GB" dirty="0" err="1">
                <a:ea typeface="+mn-lt"/>
                <a:cs typeface="+mn-lt"/>
              </a:rPr>
              <a:t>OpenAPI</a:t>
            </a:r>
            <a:r>
              <a:rPr lang="en-GB" dirty="0">
                <a:ea typeface="+mn-lt"/>
                <a:cs typeface="+mn-lt"/>
              </a:rPr>
              <a:t> specification and automatically constructs a model of the input space that contains key characteristics of the input parameters specified for each operation (e.g., a characteristic for an integer parameter may specify that its value is negative)</a:t>
            </a:r>
          </a:p>
          <a:p>
            <a:r>
              <a:rPr lang="en-GB" dirty="0">
                <a:ea typeface="+mn-lt"/>
                <a:cs typeface="+mn-lt"/>
              </a:rPr>
              <a:t>Dredd(v3.7.1)</a:t>
            </a:r>
            <a:endParaRPr lang="en-US" dirty="0">
              <a:ea typeface="+mn-lt"/>
              <a:cs typeface="+mn-lt"/>
            </a:endParaRP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Model-based testing</a:t>
            </a:r>
            <a:endParaRPr lang="en-US" dirty="0">
              <a:ea typeface="+mn-lt"/>
              <a:cs typeface="+mn-lt"/>
            </a:endParaRPr>
          </a:p>
          <a:p>
            <a:pPr lvl="1"/>
            <a:r>
              <a:rPr lang="en-GB" dirty="0">
                <a:ea typeface="+mn-lt"/>
                <a:cs typeface="+mn-lt"/>
              </a:rPr>
              <a:t>Stateful  : No</a:t>
            </a:r>
            <a:endParaRPr lang="en-US" dirty="0">
              <a:ea typeface="+mn-lt"/>
              <a:cs typeface="+mn-lt"/>
            </a:endParaRPr>
          </a:p>
          <a:p>
            <a:pPr lvl="1"/>
            <a:r>
              <a:rPr lang="en-GB" dirty="0">
                <a:ea typeface="+mn-lt"/>
                <a:cs typeface="+mn-lt"/>
              </a:rPr>
              <a:t>Oracle  : Status code </a:t>
            </a:r>
            <a:endParaRPr lang="en-US" dirty="0">
              <a:ea typeface="+mn-lt"/>
              <a:cs typeface="+mn-lt"/>
            </a:endParaRPr>
          </a:p>
          <a:p>
            <a:pPr lvl="1"/>
            <a:r>
              <a:rPr lang="en-GB" dirty="0">
                <a:ea typeface="+mn-lt"/>
                <a:cs typeface="+mn-lt"/>
              </a:rPr>
              <a:t>Parameter Generation:  Random or Example-based</a:t>
            </a:r>
            <a:endParaRPr lang="en-US" dirty="0">
              <a:ea typeface="+mn-lt"/>
              <a:cs typeface="+mn-lt"/>
            </a:endParaRPr>
          </a:p>
          <a:p>
            <a:pPr lvl="1"/>
            <a:endParaRPr lang="en-GB" dirty="0">
              <a:cs typeface="Calibri" panose="020F0502020204030204"/>
            </a:endParaRPr>
          </a:p>
        </p:txBody>
      </p:sp>
    </p:spTree>
    <p:extLst>
      <p:ext uri="{BB962C8B-B14F-4D97-AF65-F5344CB8AC3E}">
        <p14:creationId xmlns:p14="http://schemas.microsoft.com/office/powerpoint/2010/main" val="3323285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2127-B673-42FF-7A8A-214470824CC2}"/>
              </a:ext>
            </a:extLst>
          </p:cNvPr>
          <p:cNvSpPr>
            <a:spLocks noGrp="1"/>
          </p:cNvSpPr>
          <p:nvPr>
            <p:ph type="title"/>
          </p:nvPr>
        </p:nvSpPr>
        <p:spPr/>
        <p:txBody>
          <a:bodyPr/>
          <a:lstStyle/>
          <a:p>
            <a:r>
              <a:rPr lang="en-GB" dirty="0" err="1">
                <a:ea typeface="+mj-lt"/>
                <a:cs typeface="+mj-lt"/>
              </a:rPr>
              <a:t>bBOXRT</a:t>
            </a:r>
            <a:endParaRPr lang="en-US" dirty="0" err="1"/>
          </a:p>
        </p:txBody>
      </p:sp>
      <p:sp>
        <p:nvSpPr>
          <p:cNvPr id="3" name="Content Placeholder 2">
            <a:extLst>
              <a:ext uri="{FF2B5EF4-FFF2-40B4-BE49-F238E27FC236}">
                <a16:creationId xmlns:a16="http://schemas.microsoft.com/office/drawing/2014/main" id="{50A53781-A914-8BE6-BBA7-FB593D97E447}"/>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Is a black-box tool that aims to detect robustness issues of REST APIs.</a:t>
            </a:r>
          </a:p>
          <a:p>
            <a:r>
              <a:rPr lang="en-GB" dirty="0">
                <a:ea typeface="+mn-lt"/>
                <a:cs typeface="+mn-lt"/>
              </a:rPr>
              <a:t> Given a REST API and its </a:t>
            </a:r>
            <a:r>
              <a:rPr lang="en-GB" dirty="0" err="1">
                <a:ea typeface="+mn-lt"/>
                <a:cs typeface="+mn-lt"/>
              </a:rPr>
              <a:t>OpenAPI</a:t>
            </a:r>
            <a:r>
              <a:rPr lang="en-GB" dirty="0">
                <a:ea typeface="+mn-lt"/>
                <a:cs typeface="+mn-lt"/>
              </a:rPr>
              <a:t> specification, the tool produces two types of inputs, valid and invalid, for robustness testing. </a:t>
            </a:r>
          </a:p>
          <a:p>
            <a:r>
              <a:rPr lang="en-GB" dirty="0">
                <a:ea typeface="+mn-lt"/>
                <a:cs typeface="+mn-lt"/>
              </a:rPr>
              <a:t>It first uses a random approach to find a set of valid inputs whose execution can result in a successful (i.e., 2xx) status code</a:t>
            </a:r>
          </a:p>
          <a:p>
            <a:r>
              <a:rPr lang="en-GB" dirty="0" err="1">
                <a:ea typeface="+mn-lt"/>
                <a:cs typeface="+mn-lt"/>
              </a:rPr>
              <a:t>bBOXRT</a:t>
            </a: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Robustness testing</a:t>
            </a:r>
            <a:endParaRPr lang="en-US" dirty="0">
              <a:ea typeface="+mn-lt"/>
              <a:cs typeface="+mn-lt"/>
            </a:endParaRPr>
          </a:p>
          <a:p>
            <a:pPr lvl="1"/>
            <a:r>
              <a:rPr lang="en-GB" dirty="0">
                <a:ea typeface="+mn-lt"/>
                <a:cs typeface="+mn-lt"/>
              </a:rPr>
              <a:t>Stateful  : No</a:t>
            </a:r>
            <a:endParaRPr lang="en-US" dirty="0">
              <a:ea typeface="+mn-lt"/>
              <a:cs typeface="+mn-lt"/>
            </a:endParaRPr>
          </a:p>
          <a:p>
            <a:pPr lvl="1"/>
            <a:r>
              <a:rPr lang="en-GB" dirty="0">
                <a:ea typeface="+mn-lt"/>
                <a:cs typeface="+mn-lt"/>
              </a:rPr>
              <a:t>Oracle  : Status code and </a:t>
            </a:r>
            <a:r>
              <a:rPr lang="en-GB" dirty="0" err="1">
                <a:ea typeface="+mn-lt"/>
                <a:cs typeface="+mn-lt"/>
              </a:rPr>
              <a:t>behavioral</a:t>
            </a:r>
            <a:r>
              <a:rPr lang="en-GB" dirty="0">
                <a:ea typeface="+mn-lt"/>
                <a:cs typeface="+mn-lt"/>
              </a:rPr>
              <a:t> analysis </a:t>
            </a:r>
            <a:endParaRPr lang="en-US" dirty="0">
              <a:ea typeface="+mn-lt"/>
              <a:cs typeface="+mn-lt"/>
            </a:endParaRPr>
          </a:p>
          <a:p>
            <a:pPr lvl="1"/>
            <a:r>
              <a:rPr lang="en-GB" dirty="0">
                <a:ea typeface="+mn-lt"/>
                <a:cs typeface="+mn-lt"/>
              </a:rPr>
              <a:t>Parameter Generation:  Random and Mutation-based</a:t>
            </a:r>
          </a:p>
          <a:p>
            <a:pPr lvl="1"/>
            <a:endParaRPr lang="en-GB" dirty="0">
              <a:ea typeface="+mn-lt"/>
              <a:cs typeface="+mn-lt"/>
            </a:endParaRPr>
          </a:p>
        </p:txBody>
      </p:sp>
    </p:spTree>
    <p:extLst>
      <p:ext uri="{BB962C8B-B14F-4D97-AF65-F5344CB8AC3E}">
        <p14:creationId xmlns:p14="http://schemas.microsoft.com/office/powerpoint/2010/main" val="283596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2BC-A4BE-3028-E71C-CA0BF10D8BAA}"/>
              </a:ext>
            </a:extLst>
          </p:cNvPr>
          <p:cNvSpPr>
            <a:spLocks noGrp="1"/>
          </p:cNvSpPr>
          <p:nvPr>
            <p:ph type="title"/>
          </p:nvPr>
        </p:nvSpPr>
        <p:spPr/>
        <p:txBody>
          <a:bodyPr/>
          <a:lstStyle/>
          <a:p>
            <a:r>
              <a:rPr lang="en-GB" dirty="0">
                <a:ea typeface="+mj-lt"/>
                <a:cs typeface="+mj-lt"/>
              </a:rPr>
              <a:t>Over the past decade</a:t>
            </a:r>
            <a:endParaRPr lang="en-US" dirty="0"/>
          </a:p>
        </p:txBody>
      </p:sp>
      <p:sp>
        <p:nvSpPr>
          <p:cNvPr id="3" name="Content Placeholder 2">
            <a:extLst>
              <a:ext uri="{FF2B5EF4-FFF2-40B4-BE49-F238E27FC236}">
                <a16:creationId xmlns:a16="http://schemas.microsoft.com/office/drawing/2014/main" id="{946B2ACB-0D13-5E5E-4342-9A9E95768D24}"/>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 Explosion of cloud services (in Azure and AWS) </a:t>
            </a:r>
          </a:p>
          <a:p>
            <a:pPr marL="0" indent="0">
              <a:buNone/>
            </a:pPr>
            <a:r>
              <a:rPr lang="en-GB" dirty="0">
                <a:ea typeface="+mn-lt"/>
                <a:cs typeface="+mn-lt"/>
              </a:rPr>
              <a:t>❖ Rapidly evolving ecosystem </a:t>
            </a:r>
          </a:p>
          <a:p>
            <a:pPr marL="0" indent="0">
              <a:buNone/>
            </a:pPr>
            <a:r>
              <a:rPr lang="en-GB" dirty="0">
                <a:ea typeface="+mn-lt"/>
                <a:cs typeface="+mn-lt"/>
              </a:rPr>
              <a:t>❖ REST APIs is the standard way to use cloud services</a:t>
            </a:r>
          </a:p>
          <a:p>
            <a:pPr marL="0" indent="0">
              <a:buNone/>
            </a:pPr>
            <a:endParaRPr lang="en-GB" dirty="0">
              <a:cs typeface="Calibri" panose="020F0502020204030204"/>
            </a:endParaRPr>
          </a:p>
          <a:p>
            <a:pPr marL="0" indent="0">
              <a:buNone/>
            </a:pPr>
            <a:r>
              <a:rPr lang="en-GB" dirty="0">
                <a:ea typeface="+mn-lt"/>
                <a:cs typeface="+mn-lt"/>
              </a:rPr>
              <a:t>➢ What about testing?</a:t>
            </a:r>
            <a:endParaRPr lang="en-GB" dirty="0"/>
          </a:p>
        </p:txBody>
      </p:sp>
    </p:spTree>
    <p:extLst>
      <p:ext uri="{BB962C8B-B14F-4D97-AF65-F5344CB8AC3E}">
        <p14:creationId xmlns:p14="http://schemas.microsoft.com/office/powerpoint/2010/main" val="320389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2485-164D-4E97-8595-1D0D22431966}"/>
              </a:ext>
            </a:extLst>
          </p:cNvPr>
          <p:cNvSpPr>
            <a:spLocks noGrp="1"/>
          </p:cNvSpPr>
          <p:nvPr>
            <p:ph type="title"/>
          </p:nvPr>
        </p:nvSpPr>
        <p:spPr/>
        <p:txBody>
          <a:bodyPr/>
          <a:lstStyle/>
          <a:p>
            <a:r>
              <a:rPr lang="en-GB" dirty="0" err="1">
                <a:ea typeface="+mj-lt"/>
                <a:cs typeface="+mj-lt"/>
              </a:rPr>
              <a:t>APIFuzzer</a:t>
            </a:r>
            <a:endParaRPr lang="en-US" dirty="0" err="1"/>
          </a:p>
        </p:txBody>
      </p:sp>
      <p:sp>
        <p:nvSpPr>
          <p:cNvPr id="3" name="Content Placeholder 2">
            <a:extLst>
              <a:ext uri="{FF2B5EF4-FFF2-40B4-BE49-F238E27FC236}">
                <a16:creationId xmlns:a16="http://schemas.microsoft.com/office/drawing/2014/main" id="{20235B2B-4D8C-72D5-9438-04F6BC59411E}"/>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Is a black-box tool that performs fuzzing of REST APIs. </a:t>
            </a:r>
          </a:p>
          <a:p>
            <a:r>
              <a:rPr lang="en-GB" dirty="0">
                <a:ea typeface="+mn-lt"/>
                <a:cs typeface="+mn-lt"/>
              </a:rPr>
              <a:t>Given a REST API and its specification, </a:t>
            </a:r>
            <a:r>
              <a:rPr lang="en-GB" dirty="0" err="1">
                <a:ea typeface="+mn-lt"/>
                <a:cs typeface="+mn-lt"/>
              </a:rPr>
              <a:t>APIFuzzer</a:t>
            </a:r>
            <a:r>
              <a:rPr lang="en-GB" dirty="0">
                <a:ea typeface="+mn-lt"/>
                <a:cs typeface="+mn-lt"/>
              </a:rPr>
              <a:t> first parses the specification to identify each operation and its properties. </a:t>
            </a:r>
          </a:p>
          <a:p>
            <a:r>
              <a:rPr lang="en-GB" dirty="0">
                <a:ea typeface="+mn-lt"/>
                <a:cs typeface="+mn-lt"/>
              </a:rPr>
              <a:t>It generates random requests conforming to the specification to test each operation and log its status code.</a:t>
            </a:r>
          </a:p>
          <a:p>
            <a:r>
              <a:rPr lang="en-GB" dirty="0" err="1">
                <a:ea typeface="+mn-lt"/>
                <a:cs typeface="+mn-lt"/>
              </a:rPr>
              <a:t>APIFuzzer</a:t>
            </a:r>
          </a:p>
          <a:p>
            <a:pPr lvl="1"/>
            <a:r>
              <a:rPr lang="en-GB" dirty="0">
                <a:ea typeface="+mn-lt"/>
                <a:cs typeface="+mn-lt"/>
              </a:rPr>
              <a:t>Testing Approach: Black-box </a:t>
            </a:r>
            <a:endParaRPr lang="en-US" dirty="0">
              <a:ea typeface="+mn-lt"/>
              <a:cs typeface="+mn-lt"/>
            </a:endParaRPr>
          </a:p>
          <a:p>
            <a:pPr lvl="1"/>
            <a:r>
              <a:rPr lang="en-GB" dirty="0">
                <a:ea typeface="+mn-lt"/>
                <a:cs typeface="+mn-lt"/>
              </a:rPr>
              <a:t>Test-Generation Technique : </a:t>
            </a:r>
            <a:r>
              <a:rPr lang="en-GB" dirty="0" err="1">
                <a:ea typeface="+mn-lt"/>
                <a:cs typeface="+mn-lt"/>
              </a:rPr>
              <a:t>APIFuzzer</a:t>
            </a:r>
            <a:endParaRPr lang="en-US" dirty="0" err="1">
              <a:ea typeface="+mn-lt"/>
              <a:cs typeface="+mn-lt"/>
            </a:endParaRPr>
          </a:p>
          <a:p>
            <a:pPr lvl="1"/>
            <a:r>
              <a:rPr lang="en-GB" dirty="0">
                <a:ea typeface="+mn-lt"/>
                <a:cs typeface="+mn-lt"/>
              </a:rPr>
              <a:t>Stateful  : No</a:t>
            </a:r>
            <a:endParaRPr lang="en-US" dirty="0">
              <a:ea typeface="+mn-lt"/>
              <a:cs typeface="+mn-lt"/>
            </a:endParaRPr>
          </a:p>
          <a:p>
            <a:pPr lvl="1"/>
            <a:r>
              <a:rPr lang="en-GB" dirty="0">
                <a:ea typeface="+mn-lt"/>
                <a:cs typeface="+mn-lt"/>
              </a:rPr>
              <a:t>Oracle  : Status code </a:t>
            </a:r>
            <a:endParaRPr lang="en-US" dirty="0">
              <a:ea typeface="+mn-lt"/>
              <a:cs typeface="+mn-lt"/>
            </a:endParaRPr>
          </a:p>
          <a:p>
            <a:pPr lvl="1"/>
            <a:r>
              <a:rPr lang="en-GB" dirty="0">
                <a:ea typeface="+mn-lt"/>
                <a:cs typeface="+mn-lt"/>
              </a:rPr>
              <a:t>Parameter Generation:  Random and Mutation-based</a:t>
            </a:r>
            <a:endParaRPr lang="en-US">
              <a:ea typeface="+mn-lt"/>
              <a:cs typeface="+mn-lt"/>
            </a:endParaRPr>
          </a:p>
          <a:p>
            <a:endParaRPr lang="en-GB" dirty="0">
              <a:cs typeface="Calibri"/>
            </a:endParaRPr>
          </a:p>
        </p:txBody>
      </p:sp>
    </p:spTree>
    <p:extLst>
      <p:ext uri="{BB962C8B-B14F-4D97-AF65-F5344CB8AC3E}">
        <p14:creationId xmlns:p14="http://schemas.microsoft.com/office/powerpoint/2010/main" val="162415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40D4-C3FD-AFF9-2497-0D347FCEF86B}"/>
              </a:ext>
            </a:extLst>
          </p:cNvPr>
          <p:cNvSpPr>
            <a:spLocks noGrp="1"/>
          </p:cNvSpPr>
          <p:nvPr>
            <p:ph type="title"/>
          </p:nvPr>
        </p:nvSpPr>
        <p:spPr/>
        <p:txBody>
          <a:bodyPr/>
          <a:lstStyle/>
          <a:p>
            <a:r>
              <a:rPr lang="en-GB" dirty="0">
                <a:ea typeface="+mj-lt"/>
                <a:cs typeface="+mj-lt"/>
              </a:rPr>
              <a:t>Challenges and Opportunities for automated testing</a:t>
            </a:r>
            <a:endParaRPr lang="en-US" dirty="0"/>
          </a:p>
        </p:txBody>
      </p:sp>
      <p:sp>
        <p:nvSpPr>
          <p:cNvPr id="3" name="Content Placeholder 2">
            <a:extLst>
              <a:ext uri="{FF2B5EF4-FFF2-40B4-BE49-F238E27FC236}">
                <a16:creationId xmlns:a16="http://schemas.microsoft.com/office/drawing/2014/main" id="{CF4EF93E-997C-3DE3-8C8A-7408AB495359}"/>
              </a:ext>
            </a:extLst>
          </p:cNvPr>
          <p:cNvSpPr>
            <a:spLocks noGrp="1"/>
          </p:cNvSpPr>
          <p:nvPr>
            <p:ph idx="1"/>
          </p:nvPr>
        </p:nvSpPr>
        <p:spPr/>
        <p:txBody>
          <a:bodyPr vert="horz" lIns="91440" tIns="45720" rIns="91440" bIns="45720" rtlCol="0" anchor="t">
            <a:normAutofit/>
          </a:bodyPr>
          <a:lstStyle/>
          <a:p>
            <a:r>
              <a:rPr lang="en-GB" dirty="0">
                <a:ea typeface="+mn-lt"/>
                <a:cs typeface="+mn-lt"/>
              </a:rPr>
              <a:t>These APIs present unique challenges and opportunities for </a:t>
            </a:r>
            <a:r>
              <a:rPr lang="en-GB">
                <a:ea typeface="+mn-lt"/>
                <a:cs typeface="+mn-lt"/>
              </a:rPr>
              <a:t>automated testing.</a:t>
            </a:r>
          </a:p>
          <a:p>
            <a:r>
              <a:rPr lang="en-GB" dirty="0">
                <a:ea typeface="+mn-lt"/>
                <a:cs typeface="+mn-lt"/>
              </a:rPr>
              <a:t>The recent development of many techniques and tools that generate test cases for API endpoints using various </a:t>
            </a:r>
            <a:r>
              <a:rPr lang="en-GB">
                <a:ea typeface="+mn-lt"/>
                <a:cs typeface="+mn-lt"/>
              </a:rPr>
              <a:t>strategies.</a:t>
            </a:r>
          </a:p>
          <a:p>
            <a:r>
              <a:rPr lang="en-GB" dirty="0">
                <a:ea typeface="+mn-lt"/>
                <a:cs typeface="+mn-lt"/>
              </a:rPr>
              <a:t>Understanding how these techniques compare to one another is difficult, as they have been evaluated on different benchmarks and using different metrics.</a:t>
            </a:r>
          </a:p>
          <a:p>
            <a:r>
              <a:rPr lang="en-GB">
                <a:ea typeface="+mn-lt"/>
                <a:cs typeface="+mn-lt"/>
              </a:rPr>
              <a:t>Through</a:t>
            </a:r>
            <a:r>
              <a:rPr lang="en-GB" dirty="0">
                <a:ea typeface="+mn-lt"/>
                <a:cs typeface="+mn-lt"/>
              </a:rPr>
              <a:t> a systematic selection process, a set of 10 state-of-the-art REST API testing tools that included tools developed by both researchers and practitioners.</a:t>
            </a:r>
            <a:endParaRPr lang="en-GB" dirty="0">
              <a:cs typeface="Calibri" panose="020F0502020204030204"/>
            </a:endParaRPr>
          </a:p>
        </p:txBody>
      </p:sp>
    </p:spTree>
    <p:extLst>
      <p:ext uri="{BB962C8B-B14F-4D97-AF65-F5344CB8AC3E}">
        <p14:creationId xmlns:p14="http://schemas.microsoft.com/office/powerpoint/2010/main" val="207640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B9A7-17A5-FDFE-31E2-734FCB6B5BD1}"/>
              </a:ext>
            </a:extLst>
          </p:cNvPr>
          <p:cNvSpPr>
            <a:spLocks noGrp="1"/>
          </p:cNvSpPr>
          <p:nvPr>
            <p:ph type="title"/>
          </p:nvPr>
        </p:nvSpPr>
        <p:spPr/>
        <p:txBody>
          <a:bodyPr/>
          <a:lstStyle/>
          <a:p>
            <a:r>
              <a:rPr lang="en-GB" dirty="0">
                <a:cs typeface="Calibri Light"/>
              </a:rPr>
              <a:t>What does these tools do?</a:t>
            </a:r>
            <a:endParaRPr lang="en-GB" dirty="0"/>
          </a:p>
        </p:txBody>
      </p:sp>
      <p:sp>
        <p:nvSpPr>
          <p:cNvPr id="3" name="Content Placeholder 2">
            <a:extLst>
              <a:ext uri="{FF2B5EF4-FFF2-40B4-BE49-F238E27FC236}">
                <a16:creationId xmlns:a16="http://schemas.microsoft.com/office/drawing/2014/main" id="{F8815CC9-175D-8652-CFCB-906991EE7586}"/>
              </a:ext>
            </a:extLst>
          </p:cNvPr>
          <p:cNvSpPr>
            <a:spLocks noGrp="1"/>
          </p:cNvSpPr>
          <p:nvPr>
            <p:ph idx="1"/>
          </p:nvPr>
        </p:nvSpPr>
        <p:spPr/>
        <p:txBody>
          <a:bodyPr vert="horz" lIns="91440" tIns="45720" rIns="91440" bIns="45720" rtlCol="0" anchor="t">
            <a:normAutofit/>
          </a:bodyPr>
          <a:lstStyle/>
          <a:p>
            <a:r>
              <a:rPr lang="en-GB" dirty="0">
                <a:ea typeface="+mn-lt"/>
                <a:cs typeface="+mn-lt"/>
              </a:rPr>
              <a:t>These techniques take as input a description of the API, in the </a:t>
            </a:r>
            <a:r>
              <a:rPr lang="en-GB" dirty="0" err="1">
                <a:ea typeface="+mn-lt"/>
                <a:cs typeface="+mn-lt"/>
              </a:rPr>
              <a:t>OpenAPI</a:t>
            </a:r>
            <a:r>
              <a:rPr lang="en-GB" dirty="0">
                <a:ea typeface="+mn-lt"/>
                <a:cs typeface="+mn-lt"/>
              </a:rPr>
              <a:t> </a:t>
            </a:r>
            <a:r>
              <a:rPr lang="en-GB">
                <a:ea typeface="+mn-lt"/>
                <a:cs typeface="+mn-lt"/>
              </a:rPr>
              <a:t>specification format or API Blueprint.</a:t>
            </a:r>
            <a:endParaRPr lang="en-US"/>
          </a:p>
          <a:p>
            <a:r>
              <a:rPr lang="en-GB">
                <a:ea typeface="+mn-lt"/>
                <a:cs typeface="+mn-lt"/>
              </a:rPr>
              <a:t>Employ various strategies to </a:t>
            </a:r>
            <a:r>
              <a:rPr lang="en-GB" dirty="0">
                <a:ea typeface="+mn-lt"/>
                <a:cs typeface="+mn-lt"/>
              </a:rPr>
              <a:t>generate test cases for exercising API endpoints defined in the specification.</a:t>
            </a:r>
            <a:endParaRPr lang="en-GB">
              <a:cs typeface="Calibri" panose="020F0502020204030204"/>
            </a:endParaRPr>
          </a:p>
        </p:txBody>
      </p:sp>
    </p:spTree>
    <p:extLst>
      <p:ext uri="{BB962C8B-B14F-4D97-AF65-F5344CB8AC3E}">
        <p14:creationId xmlns:p14="http://schemas.microsoft.com/office/powerpoint/2010/main" val="363237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65C4-F5D7-4F72-F2C8-0B405AC15698}"/>
              </a:ext>
            </a:extLst>
          </p:cNvPr>
          <p:cNvSpPr>
            <a:spLocks noGrp="1"/>
          </p:cNvSpPr>
          <p:nvPr>
            <p:ph type="title"/>
          </p:nvPr>
        </p:nvSpPr>
        <p:spPr/>
        <p:txBody>
          <a:bodyPr/>
          <a:lstStyle/>
          <a:p>
            <a:r>
              <a:rPr lang="en-GB" dirty="0">
                <a:ea typeface="+mj-lt"/>
                <a:cs typeface="+mj-lt"/>
              </a:rPr>
              <a:t>Tools</a:t>
            </a:r>
            <a:endParaRPr lang="en-US" dirty="0"/>
          </a:p>
        </p:txBody>
      </p:sp>
      <p:sp>
        <p:nvSpPr>
          <p:cNvPr id="3" name="Content Placeholder 2">
            <a:extLst>
              <a:ext uri="{FF2B5EF4-FFF2-40B4-BE49-F238E27FC236}">
                <a16:creationId xmlns:a16="http://schemas.microsoft.com/office/drawing/2014/main" id="{F6A58C37-64FB-3A01-2052-5FB3DAC8A0FE}"/>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One white-box tool:</a:t>
            </a:r>
            <a:endParaRPr lang="en-US" dirty="0"/>
          </a:p>
          <a:p>
            <a:pPr lvl="1"/>
            <a:r>
              <a:rPr lang="en-GB" dirty="0" err="1">
                <a:ea typeface="+mn-lt"/>
                <a:cs typeface="+mn-lt"/>
              </a:rPr>
              <a:t>EvoMasterWB</a:t>
            </a:r>
            <a:endParaRPr lang="en-GB" dirty="0" err="1">
              <a:cs typeface="Calibri"/>
            </a:endParaRPr>
          </a:p>
          <a:p>
            <a:r>
              <a:rPr lang="en-GB" dirty="0">
                <a:ea typeface="+mn-lt"/>
                <a:cs typeface="+mn-lt"/>
              </a:rPr>
              <a:t>Black-box tools : </a:t>
            </a:r>
          </a:p>
          <a:p>
            <a:pPr lvl="1"/>
            <a:r>
              <a:rPr lang="en-GB" dirty="0" err="1">
                <a:ea typeface="+mn-lt"/>
                <a:cs typeface="+mn-lt"/>
              </a:rPr>
              <a:t>APIFuzzer</a:t>
            </a:r>
            <a:r>
              <a:rPr lang="en-GB" dirty="0">
                <a:ea typeface="+mn-lt"/>
                <a:cs typeface="+mn-lt"/>
              </a:rPr>
              <a:t> </a:t>
            </a:r>
          </a:p>
          <a:p>
            <a:pPr lvl="2"/>
            <a:r>
              <a:rPr lang="en-GB" dirty="0">
                <a:ea typeface="+mn-lt"/>
                <a:cs typeface="+mn-lt"/>
              </a:rPr>
              <a:t>BBOXRT</a:t>
            </a:r>
          </a:p>
          <a:p>
            <a:pPr lvl="2"/>
            <a:r>
              <a:rPr lang="en-GB" dirty="0">
                <a:ea typeface="+mn-lt"/>
                <a:cs typeface="+mn-lt"/>
              </a:rPr>
              <a:t>Dredd </a:t>
            </a:r>
          </a:p>
          <a:p>
            <a:pPr lvl="2"/>
            <a:r>
              <a:rPr lang="en-GB" dirty="0" err="1">
                <a:ea typeface="+mn-lt"/>
                <a:cs typeface="+mn-lt"/>
              </a:rPr>
              <a:t>EvoMasterBB</a:t>
            </a:r>
            <a:r>
              <a:rPr lang="en-GB" dirty="0">
                <a:ea typeface="+mn-lt"/>
                <a:cs typeface="+mn-lt"/>
              </a:rPr>
              <a:t> </a:t>
            </a:r>
          </a:p>
          <a:p>
            <a:pPr lvl="2"/>
            <a:r>
              <a:rPr lang="en-GB" dirty="0" err="1">
                <a:ea typeface="+mn-lt"/>
                <a:cs typeface="+mn-lt"/>
              </a:rPr>
              <a:t>RESTest</a:t>
            </a:r>
            <a:endParaRPr lang="en-GB">
              <a:ea typeface="+mn-lt"/>
              <a:cs typeface="+mn-lt"/>
            </a:endParaRPr>
          </a:p>
          <a:p>
            <a:pPr lvl="2"/>
            <a:r>
              <a:rPr lang="en-GB" dirty="0" err="1">
                <a:ea typeface="+mn-lt"/>
                <a:cs typeface="+mn-lt"/>
              </a:rPr>
              <a:t>RESTler</a:t>
            </a:r>
          </a:p>
          <a:p>
            <a:pPr lvl="2"/>
            <a:r>
              <a:rPr lang="en-GB" dirty="0" err="1">
                <a:ea typeface="+mn-lt"/>
                <a:cs typeface="+mn-lt"/>
              </a:rPr>
              <a:t>RestTestGen</a:t>
            </a:r>
            <a:r>
              <a:rPr lang="en-GB" dirty="0">
                <a:ea typeface="+mn-lt"/>
                <a:cs typeface="+mn-lt"/>
              </a:rPr>
              <a:t> </a:t>
            </a:r>
            <a:endParaRPr lang="en-GB" dirty="0">
              <a:cs typeface="Calibri" panose="020F0502020204030204"/>
            </a:endParaRPr>
          </a:p>
          <a:p>
            <a:pPr lvl="2"/>
            <a:r>
              <a:rPr lang="en-GB" dirty="0" err="1">
                <a:ea typeface="+mn-lt"/>
                <a:cs typeface="+mn-lt"/>
              </a:rPr>
              <a:t>Schemathesis</a:t>
            </a:r>
            <a:endParaRPr lang="en-GB">
              <a:ea typeface="+mn-lt"/>
              <a:cs typeface="+mn-lt"/>
            </a:endParaRPr>
          </a:p>
          <a:p>
            <a:pPr lvl="2"/>
            <a:r>
              <a:rPr lang="en-GB" dirty="0" err="1">
                <a:ea typeface="+mn-lt"/>
                <a:cs typeface="+mn-lt"/>
              </a:rPr>
              <a:t>Tcases</a:t>
            </a:r>
            <a:r>
              <a:rPr lang="en-GB" dirty="0">
                <a:ea typeface="+mn-lt"/>
                <a:cs typeface="+mn-lt"/>
              </a:rPr>
              <a:t> </a:t>
            </a:r>
            <a:endParaRPr lang="en-GB">
              <a:cs typeface="Calibri"/>
            </a:endParaRPr>
          </a:p>
        </p:txBody>
      </p:sp>
    </p:spTree>
    <p:extLst>
      <p:ext uri="{BB962C8B-B14F-4D97-AF65-F5344CB8AC3E}">
        <p14:creationId xmlns:p14="http://schemas.microsoft.com/office/powerpoint/2010/main" val="254658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33ED-2D84-0441-AEEC-FD6A9B0679AD}"/>
              </a:ext>
            </a:extLst>
          </p:cNvPr>
          <p:cNvSpPr>
            <a:spLocks noGrp="1"/>
          </p:cNvSpPr>
          <p:nvPr>
            <p:ph type="title"/>
          </p:nvPr>
        </p:nvSpPr>
        <p:spPr/>
        <p:txBody>
          <a:bodyPr/>
          <a:lstStyle/>
          <a:p>
            <a:r>
              <a:rPr lang="en-GB" dirty="0">
                <a:cs typeface="Calibri Light"/>
              </a:rPr>
              <a:t>Selection </a:t>
            </a:r>
            <a:r>
              <a:rPr lang="en-GB" dirty="0">
                <a:ea typeface="+mj-lt"/>
                <a:cs typeface="+mj-lt"/>
              </a:rPr>
              <a:t>Criteria</a:t>
            </a:r>
            <a:endParaRPr lang="en-GB" dirty="0"/>
          </a:p>
        </p:txBody>
      </p:sp>
      <p:sp>
        <p:nvSpPr>
          <p:cNvPr id="3" name="Content Placeholder 2">
            <a:extLst>
              <a:ext uri="{FF2B5EF4-FFF2-40B4-BE49-F238E27FC236}">
                <a16:creationId xmlns:a16="http://schemas.microsoft.com/office/drawing/2014/main" id="{D1E5715D-0A39-B7E3-223E-521C24F45F70}"/>
              </a:ext>
            </a:extLst>
          </p:cNvPr>
          <p:cNvSpPr>
            <a:spLocks noGrp="1"/>
          </p:cNvSpPr>
          <p:nvPr>
            <p:ph idx="1"/>
          </p:nvPr>
        </p:nvSpPr>
        <p:spPr/>
        <p:txBody>
          <a:bodyPr vert="horz" lIns="91440" tIns="45720" rIns="91440" bIns="45720" rtlCol="0" anchor="t">
            <a:normAutofit/>
          </a:bodyPr>
          <a:lstStyle/>
          <a:p>
            <a:r>
              <a:rPr lang="en-GB" dirty="0">
                <a:ea typeface="+mn-lt"/>
                <a:cs typeface="+mn-lt"/>
              </a:rPr>
              <a:t>Rely on well-known REST API standards (i.e., </a:t>
            </a:r>
            <a:r>
              <a:rPr lang="en-GB" dirty="0" err="1">
                <a:ea typeface="+mn-lt"/>
                <a:cs typeface="+mn-lt"/>
              </a:rPr>
              <a:t>OpenAPI</a:t>
            </a:r>
            <a:r>
              <a:rPr lang="en-GB" dirty="0">
                <a:ea typeface="+mn-lt"/>
                <a:cs typeface="+mn-lt"/>
              </a:rPr>
              <a:t>, RAML, and API Blueprint)</a:t>
            </a:r>
          </a:p>
          <a:p>
            <a:r>
              <a:rPr lang="en-GB" dirty="0">
                <a:ea typeface="+mn-lt"/>
                <a:cs typeface="+mn-lt"/>
              </a:rPr>
              <a:t>Produce actual test cases.</a:t>
            </a:r>
            <a:endParaRPr lang="en-GB" dirty="0">
              <a:cs typeface="Calibri"/>
            </a:endParaRPr>
          </a:p>
        </p:txBody>
      </p:sp>
    </p:spTree>
    <p:extLst>
      <p:ext uri="{BB962C8B-B14F-4D97-AF65-F5344CB8AC3E}">
        <p14:creationId xmlns:p14="http://schemas.microsoft.com/office/powerpoint/2010/main" val="254857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0D0D-52B9-49D3-538C-1C4E9DD3B456}"/>
              </a:ext>
            </a:extLst>
          </p:cNvPr>
          <p:cNvSpPr>
            <a:spLocks noGrp="1"/>
          </p:cNvSpPr>
          <p:nvPr>
            <p:ph type="title"/>
          </p:nvPr>
        </p:nvSpPr>
        <p:spPr/>
        <p:txBody>
          <a:bodyPr/>
          <a:lstStyle/>
          <a:p>
            <a:r>
              <a:rPr lang="en-GB" dirty="0">
                <a:cs typeface="Calibri Light"/>
              </a:rPr>
              <a:t>Draw Back</a:t>
            </a:r>
            <a:endParaRPr lang="en-GB" dirty="0"/>
          </a:p>
        </p:txBody>
      </p:sp>
      <p:sp>
        <p:nvSpPr>
          <p:cNvPr id="3" name="Content Placeholder 2">
            <a:extLst>
              <a:ext uri="{FF2B5EF4-FFF2-40B4-BE49-F238E27FC236}">
                <a16:creationId xmlns:a16="http://schemas.microsoft.com/office/drawing/2014/main" id="{8CFF97FD-EF64-EA3C-7ABD-4ABB5D637917}"/>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Overall, all tools achieved relatively low line and branch coverage on many benchmarks, which indicates that there is considerable room for improvement. </a:t>
            </a:r>
            <a:endParaRPr lang="en-US" dirty="0">
              <a:ea typeface="+mn-lt"/>
              <a:cs typeface="+mn-lt"/>
            </a:endParaRPr>
          </a:p>
        </p:txBody>
      </p:sp>
    </p:spTree>
    <p:extLst>
      <p:ext uri="{BB962C8B-B14F-4D97-AF65-F5344CB8AC3E}">
        <p14:creationId xmlns:p14="http://schemas.microsoft.com/office/powerpoint/2010/main" val="31759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1EB0-165B-EC3C-713B-8CA37C75DECD}"/>
              </a:ext>
            </a:extLst>
          </p:cNvPr>
          <p:cNvSpPr>
            <a:spLocks noGrp="1"/>
          </p:cNvSpPr>
          <p:nvPr>
            <p:ph type="title"/>
          </p:nvPr>
        </p:nvSpPr>
        <p:spPr/>
        <p:txBody>
          <a:bodyPr/>
          <a:lstStyle/>
          <a:p>
            <a:r>
              <a:rPr lang="en-GB" dirty="0">
                <a:ea typeface="+mj-lt"/>
                <a:cs typeface="+mj-lt"/>
              </a:rPr>
              <a:t>Common Limitations</a:t>
            </a:r>
            <a:endParaRPr lang="en-US" dirty="0"/>
          </a:p>
        </p:txBody>
      </p:sp>
      <p:sp>
        <p:nvSpPr>
          <p:cNvPr id="3" name="Content Placeholder 2">
            <a:extLst>
              <a:ext uri="{FF2B5EF4-FFF2-40B4-BE49-F238E27FC236}">
                <a16:creationId xmlns:a16="http://schemas.microsoft.com/office/drawing/2014/main" id="{E6E6B1C3-F76F-1F7B-835D-7565746DB6E1}"/>
              </a:ext>
            </a:extLst>
          </p:cNvPr>
          <p:cNvSpPr>
            <a:spLocks noGrp="1"/>
          </p:cNvSpPr>
          <p:nvPr>
            <p:ph idx="1"/>
          </p:nvPr>
        </p:nvSpPr>
        <p:spPr/>
        <p:txBody>
          <a:bodyPr vert="horz" lIns="91440" tIns="45720" rIns="91440" bIns="45720" rtlCol="0" anchor="t">
            <a:normAutofit/>
          </a:bodyPr>
          <a:lstStyle/>
          <a:p>
            <a:r>
              <a:rPr lang="en-GB" dirty="0">
                <a:ea typeface="+mn-lt"/>
                <a:cs typeface="+mn-lt"/>
              </a:rPr>
              <a:t>Inability  </a:t>
            </a:r>
          </a:p>
          <a:p>
            <a:pPr lvl="1"/>
            <a:r>
              <a:rPr lang="en-GB" dirty="0">
                <a:ea typeface="+mn-lt"/>
                <a:cs typeface="+mn-lt"/>
              </a:rPr>
              <a:t>(1) generating input values that satisfy specific constraints.</a:t>
            </a:r>
          </a:p>
          <a:p>
            <a:pPr marL="457200" lvl="1" indent="0">
              <a:buNone/>
            </a:pPr>
            <a:r>
              <a:rPr lang="en-GB" dirty="0">
                <a:ea typeface="+mn-lt"/>
                <a:cs typeface="+mn-lt"/>
              </a:rPr>
              <a:t>    (e.g., parameters that must have a given format)</a:t>
            </a:r>
            <a:endParaRPr lang="en-GB">
              <a:cs typeface="Calibri"/>
            </a:endParaRPr>
          </a:p>
          <a:p>
            <a:pPr lvl="1"/>
            <a:r>
              <a:rPr lang="en-GB" dirty="0">
                <a:ea typeface="+mn-lt"/>
                <a:cs typeface="+mn-lt"/>
              </a:rPr>
              <a:t>(2) satisfying dependencies among requests.</a:t>
            </a:r>
          </a:p>
          <a:p>
            <a:pPr marL="457200" lvl="1" indent="0">
              <a:buNone/>
            </a:pPr>
            <a:r>
              <a:rPr lang="en-GB" dirty="0">
                <a:ea typeface="+mn-lt"/>
                <a:cs typeface="+mn-lt"/>
              </a:rPr>
              <a:t>    (e.g., this endpoint must be called before these other endpoints).</a:t>
            </a:r>
            <a:endParaRPr lang="en-GB">
              <a:cs typeface="Calibri"/>
            </a:endParaRPr>
          </a:p>
        </p:txBody>
      </p:sp>
    </p:spTree>
    <p:extLst>
      <p:ext uri="{BB962C8B-B14F-4D97-AF65-F5344CB8AC3E}">
        <p14:creationId xmlns:p14="http://schemas.microsoft.com/office/powerpoint/2010/main" val="156692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C33F-A0EC-34FB-3451-5D04AAEF9AFD}"/>
              </a:ext>
            </a:extLst>
          </p:cNvPr>
          <p:cNvSpPr>
            <a:spLocks noGrp="1"/>
          </p:cNvSpPr>
          <p:nvPr>
            <p:ph type="title"/>
          </p:nvPr>
        </p:nvSpPr>
        <p:spPr/>
        <p:txBody>
          <a:bodyPr/>
          <a:lstStyle/>
          <a:p>
            <a:r>
              <a:rPr lang="en-GB" dirty="0">
                <a:ea typeface="+mj-lt"/>
                <a:cs typeface="+mj-lt"/>
              </a:rPr>
              <a:t>RESTful web services</a:t>
            </a:r>
            <a:endParaRPr lang="en-US" dirty="0"/>
          </a:p>
        </p:txBody>
      </p:sp>
      <p:pic>
        <p:nvPicPr>
          <p:cNvPr id="4" name="Picture 4" descr="Table&#10;&#10;Description automatically generated">
            <a:extLst>
              <a:ext uri="{FF2B5EF4-FFF2-40B4-BE49-F238E27FC236}">
                <a16:creationId xmlns:a16="http://schemas.microsoft.com/office/drawing/2014/main" id="{2C4ED698-2278-FD90-677A-A255C3C114E6}"/>
              </a:ext>
            </a:extLst>
          </p:cNvPr>
          <p:cNvPicPr>
            <a:picLocks noGrp="1" noChangeAspect="1"/>
          </p:cNvPicPr>
          <p:nvPr>
            <p:ph idx="1"/>
          </p:nvPr>
        </p:nvPicPr>
        <p:blipFill>
          <a:blip r:embed="rId3"/>
          <a:stretch>
            <a:fillRect/>
          </a:stretch>
        </p:blipFill>
        <p:spPr>
          <a:xfrm>
            <a:off x="3554919" y="1825625"/>
            <a:ext cx="5082161" cy="4351338"/>
          </a:xfrm>
        </p:spPr>
      </p:pic>
    </p:spTree>
    <p:extLst>
      <p:ext uri="{BB962C8B-B14F-4D97-AF65-F5344CB8AC3E}">
        <p14:creationId xmlns:p14="http://schemas.microsoft.com/office/powerpoint/2010/main" val="2455463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Automated Test Generation for REST APIs</vt:lpstr>
      <vt:lpstr>Over the past decade</vt:lpstr>
      <vt:lpstr>Challenges and Opportunities for automated testing</vt:lpstr>
      <vt:lpstr>What does these tools do?</vt:lpstr>
      <vt:lpstr>Tools</vt:lpstr>
      <vt:lpstr>Selection Criteria</vt:lpstr>
      <vt:lpstr>Draw Back</vt:lpstr>
      <vt:lpstr>Common Limitations</vt:lpstr>
      <vt:lpstr>RESTful web services</vt:lpstr>
      <vt:lpstr>1: EvoMasterWB, 2: RESTler, 3: RestTestGen, 4: RESTest, 5: bBOXRT , 6: Schemathesis, 7: Tcases, 8: Dredd, 9: EvoMasterBB, 10: APIFuzzer</vt:lpstr>
      <vt:lpstr>PowerPoint Presentation</vt:lpstr>
      <vt:lpstr>EvoMaster</vt:lpstr>
      <vt:lpstr>RESTler</vt:lpstr>
      <vt:lpstr>RestTestGen</vt:lpstr>
      <vt:lpstr>RESTest</vt:lpstr>
      <vt:lpstr>Schemathesis</vt:lpstr>
      <vt:lpstr>Dredd</vt:lpstr>
      <vt:lpstr>Tcases</vt:lpstr>
      <vt:lpstr>bBOXRT</vt:lpstr>
      <vt:lpstr>APIFuzzer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287</cp:revision>
  <dcterms:created xsi:type="dcterms:W3CDTF">2022-08-25T07:16:18Z</dcterms:created>
  <dcterms:modified xsi:type="dcterms:W3CDTF">2023-01-31T08:49:31Z</dcterms:modified>
</cp:coreProperties>
</file>