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Medium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Robo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Medium-bold.fntdata"/><Relationship Id="rId43" Type="http://schemas.openxmlformats.org/officeDocument/2006/relationships/font" Target="fonts/RobotoMedium-regular.fntdata"/><Relationship Id="rId46" Type="http://schemas.openxmlformats.org/officeDocument/2006/relationships/font" Target="fonts/RobotoMedium-boldItalic.fntdata"/><Relationship Id="rId45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obotoLight-italic.fntdata"/><Relationship Id="rId52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a5b2c66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8a5b2c66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a42c08af2_0_2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a42c08af2_0_2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a5b2c66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a5b2c66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a5b2c66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a5b2c66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a42c08af2_0_2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a42c08af2_0_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a5b2c66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a5b2c66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a5b2c66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a5b2c66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a5b2c66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a5b2c66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b813f7b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b813f7b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8b813f7b2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8b813f7b2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b813f7b2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b813f7b2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b813f7b2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b813f7b2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a5b2c662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a5b2c66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a5b2c662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a5b2c66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8a5b2c66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8a5b2c66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a5b2c662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a5b2c662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8a5b2c662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8a5b2c662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a5b2c662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a5b2c662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8b813f7b2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8b813f7b2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8b813f7b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8b813f7b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a42c08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a42c08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b813f7b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b813f7b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8b813f7b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8b813f7b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8b813f7b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8b813f7b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8b813f7b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8b813f7b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8b2c0ab3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8b2c0ab3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8b813f7b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8b813f7b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b813f7b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b813f7b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a42c08af2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a42c08af2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a42c08af2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a42c08af2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8a42c08af2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8a42c08af2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8a42c08af2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8a42c08af2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a5b2c6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a5b2c6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a5b2c66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a5b2c66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ritytech/substrate/tree/master/bin/no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aichaosun/substrate-stencil/commit/e0a7aaf17e2e003ce80cf8062005be202c6cb01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aichaosun/substrate-stencil/commits/mast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aichaosun/substrate-stencil/commits/mast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w.githubusercontent.com/kaichaosun/substrate-stencil/master/stencil-staging.js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aichaosun/substrate-stencil/blob/master/node/src/chain_spec.rs#L14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substrate.io/tutorials/get-started/trusted-network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kaichao@parity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ichaosun/play-substrate/tree/master/pallets/poe" TargetMode="External"/><Relationship Id="rId4" Type="http://schemas.openxmlformats.org/officeDocument/2006/relationships/hyperlink" Target="https://docs.substrate.io/test/benchmark/" TargetMode="External"/><Relationship Id="rId5" Type="http://schemas.openxmlformats.org/officeDocument/2006/relationships/hyperlink" Target="https://docs.substrate.io/reference/how-to-guides/weights/add-benchmarks/" TargetMode="External"/><Relationship Id="rId6" Type="http://schemas.openxmlformats.org/officeDocument/2006/relationships/hyperlink" Target="https://www.shawntabrizi.com/substrate-graph-benchmarks/docs/#/" TargetMode="External"/><Relationship Id="rId7" Type="http://schemas.openxmlformats.org/officeDocument/2006/relationships/hyperlink" Target="https://github.com/paritytech/substrate/blob/master/frame/benchmarking/README.md" TargetMode="External"/><Relationship Id="rId8" Type="http://schemas.openxmlformats.org/officeDocument/2006/relationships/hyperlink" Target="https://crates.parity.io/frame_benchmarking/macro.benchmark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aritytech/substrate/tree/master/bin/n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测试和上线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切换 PoA 为 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38"/>
          <p:cNvSpPr txBox="1"/>
          <p:nvPr>
            <p:ph idx="4294967295" type="body"/>
          </p:nvPr>
        </p:nvSpPr>
        <p:spPr>
          <a:xfrm>
            <a:off x="308850" y="1249475"/>
            <a:ext cx="83739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切换方法：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Substrate node</a:t>
            </a:r>
            <a:r>
              <a:rPr lang="en" sz="1800">
                <a:solidFill>
                  <a:schemeClr val="dk1"/>
                </a:solidFill>
              </a:rPr>
              <a:t>，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删除不需要的模块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添加自己的模块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node template，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Aura -&gt; Babe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 staking 相关模块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添加治理模块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72775" y="2984200"/>
            <a:ext cx="412500" cy="424500"/>
          </a:xfrm>
          <a:prstGeom prst="smileyFace">
            <a:avLst>
              <a:gd fmla="val 4653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切换 PoA 为 PoS：BABE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9" name="Google Shape;979;p39"/>
          <p:cNvSpPr txBox="1"/>
          <p:nvPr>
            <p:ph idx="4294967295" type="body"/>
          </p:nvPr>
        </p:nvSpPr>
        <p:spPr>
          <a:xfrm>
            <a:off x="311700" y="1237350"/>
            <a:ext cx="8373900" cy="20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BABE 区块生成算法的特点：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出块节点随机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同时存在次级出块节点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当长时间不出块，会导致网络瘫痪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0" name="Google Shape;980;p39"/>
          <p:cNvSpPr txBox="1"/>
          <p:nvPr>
            <p:ph idx="4294967295" type="body"/>
          </p:nvPr>
        </p:nvSpPr>
        <p:spPr>
          <a:xfrm>
            <a:off x="311700" y="3291450"/>
            <a:ext cx="8373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对应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代码</a:t>
            </a:r>
            <a:r>
              <a:rPr lang="en" sz="1800">
                <a:solidFill>
                  <a:schemeClr val="dk1"/>
                </a:solidFill>
              </a:rPr>
              <a:t>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切换 PoA 为 PoS：</a:t>
            </a:r>
            <a:r>
              <a:rPr lang="en">
                <a:solidFill>
                  <a:schemeClr val="dk1"/>
                </a:solidFill>
              </a:rPr>
              <a:t>Staking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6" name="Google Shape;986;p40"/>
          <p:cNvSpPr txBox="1"/>
          <p:nvPr>
            <p:ph idx="4294967295" type="body"/>
          </p:nvPr>
        </p:nvSpPr>
        <p:spPr>
          <a:xfrm>
            <a:off x="311700" y="1237350"/>
            <a:ext cx="83739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关联的模块</a:t>
            </a:r>
            <a:r>
              <a:rPr lang="en" sz="2000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staking，</a:t>
            </a:r>
            <a:r>
              <a:rPr lang="en" sz="1800">
                <a:solidFill>
                  <a:srgbClr val="FFFFFF"/>
                </a:solidFill>
              </a:rPr>
              <a:t>session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authorship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offences, grandpa, im-online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utility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7" name="Google Shape;987;p40"/>
          <p:cNvSpPr txBox="1"/>
          <p:nvPr>
            <p:ph idx="4294967295" type="body"/>
          </p:nvPr>
        </p:nvSpPr>
        <p:spPr>
          <a:xfrm>
            <a:off x="311700" y="3748350"/>
            <a:ext cx="8373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对应的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代码提交记录</a:t>
            </a:r>
            <a:r>
              <a:rPr lang="en" sz="1800">
                <a:solidFill>
                  <a:schemeClr val="dk1"/>
                </a:solidFill>
              </a:rPr>
              <a:t>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切换 PoA 为 PoS：</a:t>
            </a:r>
            <a:r>
              <a:rPr lang="en">
                <a:solidFill>
                  <a:schemeClr val="dk1"/>
                </a:solidFill>
              </a:rPr>
              <a:t>治理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Google Shape;993;p41"/>
          <p:cNvSpPr txBox="1"/>
          <p:nvPr>
            <p:ph idx="4294967295" type="body"/>
          </p:nvPr>
        </p:nvSpPr>
        <p:spPr>
          <a:xfrm>
            <a:off x="311700" y="1237350"/>
            <a:ext cx="83739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关联的模块：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treasury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collective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membership，elections-phragmen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democracy，scheduler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4" name="Google Shape;994;p41"/>
          <p:cNvSpPr txBox="1"/>
          <p:nvPr>
            <p:ph idx="4294967295" type="body"/>
          </p:nvPr>
        </p:nvSpPr>
        <p:spPr>
          <a:xfrm>
            <a:off x="311700" y="3717300"/>
            <a:ext cx="8373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对应的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代码</a:t>
            </a:r>
            <a:r>
              <a:rPr lang="en" sz="1800">
                <a:solidFill>
                  <a:schemeClr val="dk1"/>
                </a:solidFill>
              </a:rPr>
              <a:t>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配置参数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2"/>
          <p:cNvSpPr txBox="1"/>
          <p:nvPr>
            <p:ph idx="4294967295" type="body"/>
          </p:nvPr>
        </p:nvSpPr>
        <p:spPr>
          <a:xfrm>
            <a:off x="311700" y="1237350"/>
            <a:ext cx="83739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常见的配置项为</a:t>
            </a:r>
            <a:r>
              <a:rPr lang="en" sz="2000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Runtime 常用的类型别名如 BlockNumber, Balance ...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区块生成时间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WeightToFee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初始区块配置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…...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1" name="Google Shape;1001;p42"/>
          <p:cNvSpPr txBox="1"/>
          <p:nvPr>
            <p:ph idx="4294967295" type="body"/>
          </p:nvPr>
        </p:nvSpPr>
        <p:spPr>
          <a:xfrm>
            <a:off x="311700" y="4069075"/>
            <a:ext cx="8373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检查每个模块所用的配置是不是</a:t>
            </a:r>
            <a:r>
              <a:rPr lang="en" sz="1800">
                <a:solidFill>
                  <a:srgbClr val="FF1864"/>
                </a:solidFill>
                <a:latin typeface="Arial"/>
                <a:ea typeface="Arial"/>
                <a:cs typeface="Arial"/>
                <a:sym typeface="Arial"/>
              </a:rPr>
              <a:t>符合业务需求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7" name="Google Shape;1007;p43"/>
          <p:cNvSpPr txBox="1"/>
          <p:nvPr>
            <p:ph idx="4294967295" type="body"/>
          </p:nvPr>
        </p:nvSpPr>
        <p:spPr>
          <a:xfrm>
            <a:off x="311700" y="1237350"/>
            <a:ext cx="83739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Chain Spec 文件包含：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元信息如 name, id, chainType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启动节点 bootNodes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telemetryEndpoints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protocolId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properties (tokenSymbol, tokenDecimals)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genesis 信息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8" name="Google Shape;1008;p43"/>
          <p:cNvSpPr txBox="1"/>
          <p:nvPr>
            <p:ph idx="4294967295" type="body"/>
          </p:nvPr>
        </p:nvSpPr>
        <p:spPr>
          <a:xfrm>
            <a:off x="311700" y="4340875"/>
            <a:ext cx="8373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Chain Spec 例子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4" name="Google Shape;1014;p44"/>
          <p:cNvSpPr txBox="1"/>
          <p:nvPr>
            <p:ph idx="4294967295" type="body"/>
          </p:nvPr>
        </p:nvSpPr>
        <p:spPr>
          <a:xfrm>
            <a:off x="311700" y="1237350"/>
            <a:ext cx="83739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如何生成 </a:t>
            </a:r>
            <a:r>
              <a:rPr lang="en" sz="2000">
                <a:solidFill>
                  <a:srgbClr val="FFFFFF"/>
                </a:solidFill>
              </a:rPr>
              <a:t>Chain Spec 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修改 chain_spec.rs，command.rs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添加初始区块账户：</a:t>
            </a:r>
            <a:r>
              <a:rPr lang="en" sz="1800">
                <a:solidFill>
                  <a:srgbClr val="FE1864"/>
                </a:solidFill>
              </a:rPr>
              <a:t>subkey generate</a:t>
            </a:r>
            <a:endParaRPr sz="1800">
              <a:solidFill>
                <a:srgbClr val="FE186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添加验证人账户和 Session Keys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i in 1 2 3 4; do for j in stash controller; </a:t>
            </a:r>
            <a:r>
              <a:rPr lang="en" sz="1600">
                <a:solidFill>
                  <a:srgbClr val="FE1864"/>
                </a:solidFill>
              </a:rPr>
              <a:t>do subkey inspect "$SECRET//$i//$j"</a:t>
            </a:r>
            <a:r>
              <a:rPr lang="en" sz="1600">
                <a:solidFill>
                  <a:srgbClr val="FFFFFF"/>
                </a:solidFill>
              </a:rPr>
              <a:t>; done; done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i in 1 2 3 4; do for j in babe; </a:t>
            </a:r>
            <a:r>
              <a:rPr lang="en" sz="1600">
                <a:solidFill>
                  <a:srgbClr val="FE1864"/>
                </a:solidFill>
              </a:rPr>
              <a:t>do subkey </a:t>
            </a:r>
            <a:r>
              <a:rPr b="1" lang="en" sz="1600">
                <a:solidFill>
                  <a:srgbClr val="FE1864"/>
                </a:solidFill>
              </a:rPr>
              <a:t>--</a:t>
            </a:r>
            <a:r>
              <a:rPr lang="en" sz="1600">
                <a:solidFill>
                  <a:srgbClr val="FE1864"/>
                </a:solidFill>
              </a:rPr>
              <a:t>sr25519 inspect "$SECRET//$i//$j"</a:t>
            </a:r>
            <a:r>
              <a:rPr lang="en" sz="1600">
                <a:solidFill>
                  <a:srgbClr val="FFFFFF"/>
                </a:solidFill>
              </a:rPr>
              <a:t>; done; done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i in 1 2 3 4; do for j in grandpa; </a:t>
            </a:r>
            <a:r>
              <a:rPr lang="en" sz="1600">
                <a:solidFill>
                  <a:srgbClr val="FE1864"/>
                </a:solidFill>
              </a:rPr>
              <a:t>do subkey </a:t>
            </a:r>
            <a:r>
              <a:rPr b="1" lang="en" sz="1600">
                <a:solidFill>
                  <a:srgbClr val="FE1864"/>
                </a:solidFill>
              </a:rPr>
              <a:t>--</a:t>
            </a:r>
            <a:r>
              <a:rPr lang="en" sz="1600">
                <a:solidFill>
                  <a:srgbClr val="FE1864"/>
                </a:solidFill>
              </a:rPr>
              <a:t>ed25519 inspect "$SECRET//$i//$j"</a:t>
            </a:r>
            <a:r>
              <a:rPr lang="en" sz="1600">
                <a:solidFill>
                  <a:srgbClr val="FFFFFF"/>
                </a:solidFill>
              </a:rPr>
              <a:t>; done; done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5"/>
          <p:cNvSpPr txBox="1"/>
          <p:nvPr>
            <p:ph idx="4294967295" type="body"/>
          </p:nvPr>
        </p:nvSpPr>
        <p:spPr>
          <a:xfrm>
            <a:off x="311700" y="1237350"/>
            <a:ext cx="87501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如何生成 Chain Spec 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修改 chain_spec.rs，command.rs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添加初始区块账户：</a:t>
            </a:r>
            <a:r>
              <a:rPr lang="en" sz="1800">
                <a:solidFill>
                  <a:srgbClr val="FE1864"/>
                </a:solidFill>
              </a:rPr>
              <a:t>subkey generate</a:t>
            </a:r>
            <a:endParaRPr sz="1800">
              <a:solidFill>
                <a:srgbClr val="FE186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添加验证人账户和 Session Keys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生成 Chain Spec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FE1864"/>
                </a:solidFill>
              </a:rPr>
              <a:t>./target/release/substrate-stencil build-spec --chain staging &gt; stencil-staging.json</a:t>
            </a:r>
            <a:endParaRPr sz="1600">
              <a:solidFill>
                <a:srgbClr val="FE186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编码 Chain Spec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FE1864"/>
                </a:solidFill>
              </a:rPr>
              <a:t>./target/release/substrate-stencil build-spec --chain=stencil-staging.json --raw &gt; stencil-staging-raw.json</a:t>
            </a:r>
            <a:endParaRPr sz="1600">
              <a:solidFill>
                <a:srgbClr val="FE1864"/>
              </a:solidFill>
            </a:endParaRPr>
          </a:p>
        </p:txBody>
      </p:sp>
      <p:sp>
        <p:nvSpPr>
          <p:cNvPr id="1021" name="Google Shape;1021;p45"/>
          <p:cNvSpPr txBox="1"/>
          <p:nvPr>
            <p:ph idx="4294967295" type="body"/>
          </p:nvPr>
        </p:nvSpPr>
        <p:spPr>
          <a:xfrm>
            <a:off x="6462050" y="1528500"/>
            <a:ext cx="1641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代码示例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7" name="Google Shape;1027;p46"/>
          <p:cNvSpPr txBox="1"/>
          <p:nvPr>
            <p:ph idx="4294967295" type="body"/>
          </p:nvPr>
        </p:nvSpPr>
        <p:spPr>
          <a:xfrm>
            <a:off x="311700" y="1237350"/>
            <a:ext cx="87501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启动 bootnode</a:t>
            </a:r>
            <a:r>
              <a:rPr lang="en" sz="1800">
                <a:solidFill>
                  <a:srgbClr val="FFFFFF"/>
                </a:solidFill>
              </a:rPr>
              <a:t>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./target/release/node-template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--node-key</a:t>
            </a:r>
            <a:r>
              <a:rPr lang="en" sz="1600">
                <a:solidFill>
                  <a:srgbClr val="FFFFFF"/>
                </a:solidFill>
              </a:rPr>
              <a:t> c12b6d18942f5ee8528c8e2baf4e147b5c5c18710926ea492d09cbd9f6c9f82a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--base-path</a:t>
            </a:r>
            <a:r>
              <a:rPr lang="en" sz="1600">
                <a:solidFill>
                  <a:srgbClr val="FFFFFF"/>
                </a:solidFill>
              </a:rPr>
              <a:t> /tmp/bootnode1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--chain</a:t>
            </a:r>
            <a:r>
              <a:rPr lang="en" sz="1600">
                <a:solidFill>
                  <a:srgbClr val="FFFFFF"/>
                </a:solidFill>
              </a:rPr>
              <a:t> stencil-staging-raw.json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--name</a:t>
            </a:r>
            <a:r>
              <a:rPr lang="en" sz="1600">
                <a:solidFill>
                  <a:srgbClr val="FFFFFF"/>
                </a:solidFill>
              </a:rPr>
              <a:t> bootnode1</a:t>
            </a:r>
            <a:endParaRPr sz="1600">
              <a:solidFill>
                <a:srgbClr val="FE186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3" name="Google Shape;1033;p47"/>
          <p:cNvSpPr txBox="1"/>
          <p:nvPr>
            <p:ph idx="4294967295" type="body"/>
          </p:nvPr>
        </p:nvSpPr>
        <p:spPr>
          <a:xfrm>
            <a:off x="311700" y="1237350"/>
            <a:ext cx="87501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启动</a:t>
            </a:r>
            <a:r>
              <a:rPr lang="en" sz="1800">
                <a:solidFill>
                  <a:srgbClr val="FFFFFF"/>
                </a:solidFill>
              </a:rPr>
              <a:t>验证人</a:t>
            </a:r>
            <a:r>
              <a:rPr lang="en" sz="1800">
                <a:solidFill>
                  <a:srgbClr val="FFFFFF"/>
                </a:solidFill>
              </a:rPr>
              <a:t>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./target/release/node-template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--base-path</a:t>
            </a:r>
            <a:r>
              <a:rPr lang="en" sz="1600">
                <a:solidFill>
                  <a:srgbClr val="FFFFFF"/>
                </a:solidFill>
              </a:rPr>
              <a:t>  /tmp/validator1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--chain</a:t>
            </a:r>
            <a:r>
              <a:rPr lang="en" sz="1600">
                <a:solidFill>
                  <a:srgbClr val="FFFFFF"/>
                </a:solidFill>
              </a:rPr>
              <a:t>   stencil-staging-raw.json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--bootnodes</a:t>
            </a:r>
            <a:r>
              <a:rPr lang="en" sz="1600">
                <a:solidFill>
                  <a:srgbClr val="FFFFFF"/>
                </a:solidFill>
              </a:rPr>
              <a:t>  /ip4/your-ip/tcp/30333/p2p/12D3KooWBmAwcd4PJNJvfV89HwE48nwkRmAgo8Vy3uQEyNNHBox2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--name</a:t>
            </a:r>
            <a:r>
              <a:rPr lang="en" sz="1600">
                <a:solidFill>
                  <a:srgbClr val="FFFFFF"/>
                </a:solidFill>
              </a:rPr>
              <a:t>  validator1 \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 --validator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也可将 bootnode 的配置信息添加到Chain Spec中。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235500" y="1296500"/>
            <a:ext cx="70272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Benchmark 确定交易权重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切换 PoA 为 PoS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的配置参数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Chain Spec 和部署公开测试网络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安全审计和通证经济模型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总结和展望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48"/>
          <p:cNvSpPr txBox="1"/>
          <p:nvPr>
            <p:ph idx="4294967295" type="body"/>
          </p:nvPr>
        </p:nvSpPr>
        <p:spPr>
          <a:xfrm>
            <a:off x="311700" y="1237350"/>
            <a:ext cx="76572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验证人</a:t>
            </a:r>
            <a:r>
              <a:rPr lang="en" sz="1800">
                <a:solidFill>
                  <a:srgbClr val="FFFFFF"/>
                </a:solidFill>
              </a:rPr>
              <a:t>启动之后，添加 </a:t>
            </a:r>
            <a:r>
              <a:rPr lang="en" sz="1800">
                <a:solidFill>
                  <a:schemeClr val="dk1"/>
                </a:solidFill>
              </a:rPr>
              <a:t>Chain Spec 配置的</a:t>
            </a:r>
            <a:r>
              <a:rPr lang="en" sz="1800">
                <a:solidFill>
                  <a:srgbClr val="FFFFFF"/>
                </a:solidFill>
              </a:rPr>
              <a:t>对应验证节点的 BABE和GRANDPA 使用的key，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./target/release/node-template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key insert</a:t>
            </a:r>
            <a:r>
              <a:rPr lang="en" sz="1800">
                <a:solidFill>
                  <a:srgbClr val="FFFFFF"/>
                </a:solidFill>
              </a:rPr>
              <a:t> --base-path /tmp/node01 \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--chain</a:t>
            </a:r>
            <a:r>
              <a:rPr lang="en" sz="1800">
                <a:solidFill>
                  <a:srgbClr val="FFFFFF"/>
                </a:solidFill>
              </a:rPr>
              <a:t> stencil-staging-raw.json \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--scheme</a:t>
            </a:r>
            <a:r>
              <a:rPr lang="en" sz="1800">
                <a:solidFill>
                  <a:srgbClr val="FFFFFF"/>
                </a:solidFill>
              </a:rPr>
              <a:t> sr25519 \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--suri</a:t>
            </a:r>
            <a:r>
              <a:rPr lang="en" sz="1800">
                <a:solidFill>
                  <a:srgbClr val="FFFFFF"/>
                </a:solidFill>
              </a:rPr>
              <a:t> &lt;your-secret-seed&gt; \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--key-type</a:t>
            </a:r>
            <a:r>
              <a:rPr lang="en" sz="1800">
                <a:solidFill>
                  <a:srgbClr val="FFFFFF"/>
                </a:solidFill>
              </a:rPr>
              <a:t> babe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 Specification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5" name="Google Shape;1045;p49"/>
          <p:cNvSpPr txBox="1"/>
          <p:nvPr>
            <p:ph idx="4294967295" type="body"/>
          </p:nvPr>
        </p:nvSpPr>
        <p:spPr>
          <a:xfrm>
            <a:off x="311700" y="1237350"/>
            <a:ext cx="76572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参考文档：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https://docs.substrate.io/tutorials/get-started/trusted-network/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0" name="Google Shape;1050;p50"/>
          <p:cNvCxnSpPr/>
          <p:nvPr/>
        </p:nvCxnSpPr>
        <p:spPr>
          <a:xfrm flipH="1" rot="10800000">
            <a:off x="1043250" y="2487088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051" name="Google Shape;1051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2" name="Google Shape;1052;p50"/>
          <p:cNvSpPr/>
          <p:nvPr/>
        </p:nvSpPr>
        <p:spPr>
          <a:xfrm>
            <a:off x="1479975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3" name="Google Shape;1053;p50"/>
          <p:cNvSpPr/>
          <p:nvPr/>
        </p:nvSpPr>
        <p:spPr>
          <a:xfrm>
            <a:off x="2433000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3386025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5" name="Google Shape;1055;p50"/>
          <p:cNvSpPr/>
          <p:nvPr/>
        </p:nvSpPr>
        <p:spPr>
          <a:xfrm>
            <a:off x="4339038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6" name="Google Shape;1056;p50"/>
          <p:cNvSpPr/>
          <p:nvPr/>
        </p:nvSpPr>
        <p:spPr>
          <a:xfrm>
            <a:off x="5292075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6245100" y="2347738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58" name="Google Shape;1058;p50"/>
          <p:cNvSpPr txBox="1"/>
          <p:nvPr>
            <p:ph idx="4294967295" type="body"/>
          </p:nvPr>
        </p:nvSpPr>
        <p:spPr>
          <a:xfrm>
            <a:off x="1326525" y="2796588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59" name="Google Shape;1059;p50"/>
          <p:cNvSpPr txBox="1"/>
          <p:nvPr>
            <p:ph idx="4294967295" type="body"/>
          </p:nvPr>
        </p:nvSpPr>
        <p:spPr>
          <a:xfrm>
            <a:off x="2281525" y="1774213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0" name="Google Shape;1060;p50"/>
          <p:cNvSpPr txBox="1"/>
          <p:nvPr>
            <p:ph idx="4294967295" type="body"/>
          </p:nvPr>
        </p:nvSpPr>
        <p:spPr>
          <a:xfrm>
            <a:off x="3062750" y="2796588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1" name="Google Shape;1061;p50"/>
          <p:cNvSpPr txBox="1"/>
          <p:nvPr>
            <p:ph idx="4294967295" type="body"/>
          </p:nvPr>
        </p:nvSpPr>
        <p:spPr>
          <a:xfrm>
            <a:off x="3760350" y="1807963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2" name="Google Shape;1062;p50"/>
          <p:cNvSpPr txBox="1"/>
          <p:nvPr>
            <p:ph idx="4294967295" type="body"/>
          </p:nvPr>
        </p:nvSpPr>
        <p:spPr>
          <a:xfrm>
            <a:off x="4980275" y="2796588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3" name="Google Shape;1063;p50"/>
          <p:cNvSpPr txBox="1"/>
          <p:nvPr>
            <p:ph idx="4294967295" type="body"/>
          </p:nvPr>
        </p:nvSpPr>
        <p:spPr>
          <a:xfrm>
            <a:off x="6089675" y="1774213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4" name="Google Shape;1064;p50"/>
          <p:cNvSpPr txBox="1"/>
          <p:nvPr>
            <p:ph idx="4294967295" type="body"/>
          </p:nvPr>
        </p:nvSpPr>
        <p:spPr>
          <a:xfrm>
            <a:off x="311700" y="3326875"/>
            <a:ext cx="87501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监控：https://docs.substrate.io/tutorials/get-started/node-metrics/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编译WASM，srtool：https://gitlab.com/chevdor/srtool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9" name="Google Shape;1069;p51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070" name="Google Shape;107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51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72" name="Google Shape;1072;p51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3" name="Google Shape;1073;p51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4" name="Google Shape;1074;p51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5" name="Google Shape;1075;p51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6" name="Google Shape;1076;p51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7" name="Google Shape;1077;p51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8" name="Google Shape;1078;p51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9" name="Google Shape;1079;p51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0" name="Google Shape;1080;p51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1" name="Google Shape;1081;p51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2" name="Google Shape;1082;p51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3" name="Google Shape;1083;p51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StakingConfig force_era 设置为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ForceNone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Runtime system trait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BaseCallFilter</a:t>
            </a:r>
            <a:r>
              <a:rPr lang="en" sz="1800">
                <a:solidFill>
                  <a:srgbClr val="FFFFFF"/>
                </a:solidFill>
              </a:rPr>
              <a:t> 过滤掉非必须的功能模块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允许提名和验证意向，等待充足的提名和验证人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网络稳定后，使用 sudo 调用 staking force_new_era 开启验证人选举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8" name="Google Shape;1088;p52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089" name="Google Shape;1089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0" name="Google Shape;1090;p52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091" name="Google Shape;1091;p52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2" name="Google Shape;1092;p52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3" name="Google Shape;1093;p52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4" name="Google Shape;1094;p52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5" name="Google Shape;1095;p52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6" name="Google Shape;1096;p52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7" name="Google Shape;1097;p52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8" name="Google Shape;1098;p52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9" name="Google Shape;1099;p52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0" name="Google Shape;1100;p52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1" name="Google Shape;1101;p52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2" name="Google Shape;1102;p52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根据网络情况，调节验证人数量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使用 sudo 取消不必要的惩罚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7" name="Google Shape;1107;p53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08" name="Google Shape;1108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9" name="Google Shape;1109;p53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110" name="Google Shape;1110;p53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11" name="Google Shape;1111;p53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12" name="Google Shape;1112;p53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15" name="Google Shape;1115;p53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6" name="Google Shape;1116;p53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7" name="Google Shape;1117;p53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8" name="Google Shape;1118;p53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9" name="Google Shape;1119;p53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0" name="Google Shape;1120;p53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1" name="Google Shape;1121;p53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投票和选举议会成员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议会成员通过提案维护网络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通过提案使用国库资金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通过公投提案升级网络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" name="Google Shape;1126;p54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27" name="Google Shape;1127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8" name="Google Shape;1128;p54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129" name="Google Shape;1129;p54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4" name="Google Shape;1134;p54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5" name="Google Shape;1135;p54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6" name="Google Shape;1136;p54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7" name="Google Shape;1137;p54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8" name="Google Shape;1138;p54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9" name="Google Shape;1139;p54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0" name="Google Shape;1140;p54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通过公投移除 sudo 权限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5" name="Google Shape;1145;p55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46" name="Google Shape;1146;p5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148" name="Google Shape;1148;p55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50" name="Google Shape;1150;p55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52" name="Google Shape;1152;p55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53" name="Google Shape;1153;p55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4" name="Google Shape;1154;p55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5" name="Google Shape;1155;p55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6" name="Google Shape;1156;p55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7" name="Google Shape;1157;p55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8" name="Google Shape;1158;p55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9" name="Google Shape;1159;p55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打开转账功能，及其它核心功能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4" name="Google Shape;1164;p56"/>
          <p:cNvCxnSpPr/>
          <p:nvPr/>
        </p:nvCxnSpPr>
        <p:spPr>
          <a:xfrm flipH="1" rot="10800000">
            <a:off x="1043250" y="1832013"/>
            <a:ext cx="6647700" cy="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65" name="Google Shape;1165;p5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部署公开测试网络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56"/>
          <p:cNvSpPr/>
          <p:nvPr/>
        </p:nvSpPr>
        <p:spPr>
          <a:xfrm>
            <a:off x="14799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1864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2433000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68" name="Google Shape;1168;p56"/>
          <p:cNvSpPr/>
          <p:nvPr/>
        </p:nvSpPr>
        <p:spPr>
          <a:xfrm>
            <a:off x="338602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4339038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5292075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71" name="Google Shape;1171;p56"/>
          <p:cNvSpPr/>
          <p:nvPr/>
        </p:nvSpPr>
        <p:spPr>
          <a:xfrm>
            <a:off x="6245100" y="1692663"/>
            <a:ext cx="339600" cy="32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72" name="Google Shape;1172;p56"/>
          <p:cNvSpPr txBox="1"/>
          <p:nvPr>
            <p:ph idx="4294967295" type="body"/>
          </p:nvPr>
        </p:nvSpPr>
        <p:spPr>
          <a:xfrm>
            <a:off x="1326525" y="2141513"/>
            <a:ext cx="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3" name="Google Shape;1173;p56"/>
          <p:cNvSpPr txBox="1"/>
          <p:nvPr>
            <p:ph idx="4294967295" type="body"/>
          </p:nvPr>
        </p:nvSpPr>
        <p:spPr>
          <a:xfrm>
            <a:off x="2281525" y="1119138"/>
            <a:ext cx="64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4" name="Google Shape;1174;p56"/>
          <p:cNvSpPr txBox="1"/>
          <p:nvPr>
            <p:ph idx="4294967295" type="body"/>
          </p:nvPr>
        </p:nvSpPr>
        <p:spPr>
          <a:xfrm>
            <a:off x="3062750" y="2141513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Governance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5" name="Google Shape;1175;p56"/>
          <p:cNvSpPr txBox="1"/>
          <p:nvPr>
            <p:ph idx="4294967295" type="body"/>
          </p:nvPr>
        </p:nvSpPr>
        <p:spPr>
          <a:xfrm>
            <a:off x="3760350" y="1152888"/>
            <a:ext cx="1497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Remove Sudo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6" name="Google Shape;1176;p56"/>
          <p:cNvSpPr txBox="1"/>
          <p:nvPr>
            <p:ph idx="4294967295" type="body"/>
          </p:nvPr>
        </p:nvSpPr>
        <p:spPr>
          <a:xfrm>
            <a:off x="4980275" y="2141513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Balances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7" name="Google Shape;1177;p56"/>
          <p:cNvSpPr txBox="1"/>
          <p:nvPr>
            <p:ph idx="4294967295" type="body"/>
          </p:nvPr>
        </p:nvSpPr>
        <p:spPr>
          <a:xfrm>
            <a:off x="6089675" y="1119138"/>
            <a:ext cx="1109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78" name="Google Shape;1178;p56"/>
          <p:cNvSpPr txBox="1"/>
          <p:nvPr>
            <p:ph idx="4294967295" type="body"/>
          </p:nvPr>
        </p:nvSpPr>
        <p:spPr>
          <a:xfrm>
            <a:off x="311700" y="2923550"/>
            <a:ext cx="8750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runtime 升级数据迁移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安全审计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4" name="Google Shape;1184;p57"/>
          <p:cNvSpPr txBox="1"/>
          <p:nvPr>
            <p:ph idx="4294967295" type="body"/>
          </p:nvPr>
        </p:nvSpPr>
        <p:spPr>
          <a:xfrm>
            <a:off x="311700" y="1237350"/>
            <a:ext cx="87501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为什么要进行安全审计：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设计缺陷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代码 bug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错误的配置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出错后，难以修复且代价巨大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代码开源，供全世界范围审查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确定交易权重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983100"/>
            <a:ext cx="63978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合理的权重值需要通过 </a:t>
            </a: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benchmark</a:t>
            </a:r>
            <a:r>
              <a:rPr lang="en" sz="2000">
                <a:solidFill>
                  <a:srgbClr val="FF1864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来获取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通过WeightToFee，转换权重值为权重费用 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通过 Pays::No 来取消交易费用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权重纠正，可调用函数返回实际权重值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8" name="Google Shape;928;p31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总费用 = 基本费用 + 字节费用 + </a:t>
            </a:r>
            <a:r>
              <a:rPr lang="en" sz="1800">
                <a:solidFill>
                  <a:srgbClr val="FF1864"/>
                </a:solidFill>
              </a:rPr>
              <a:t>权重费用</a:t>
            </a:r>
            <a:r>
              <a:rPr lang="en" sz="1800">
                <a:solidFill>
                  <a:schemeClr val="dk1"/>
                </a:solidFill>
              </a:rPr>
              <a:t> * 动态调节费率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安全审计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" name="Google Shape;1190;p58"/>
          <p:cNvSpPr txBox="1"/>
          <p:nvPr>
            <p:ph idx="4294967295" type="body"/>
          </p:nvPr>
        </p:nvSpPr>
        <p:spPr>
          <a:xfrm>
            <a:off x="311700" y="1237350"/>
            <a:ext cx="38733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原则：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多方、独立审计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上线前进行，保留充分的审计和修复时间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定期对新修改进行审计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1" name="Google Shape;1191;p58"/>
          <p:cNvSpPr txBox="1"/>
          <p:nvPr>
            <p:ph idx="4294967295" type="body"/>
          </p:nvPr>
        </p:nvSpPr>
        <p:spPr>
          <a:xfrm>
            <a:off x="4397150" y="1237350"/>
            <a:ext cx="39246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方式</a:t>
            </a:r>
            <a:r>
              <a:rPr lang="en" sz="2000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静态检查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单元测试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手动 review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形式化验证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安全审计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7" name="Google Shape;1197;p59"/>
          <p:cNvSpPr txBox="1"/>
          <p:nvPr>
            <p:ph idx="4294967295" type="body"/>
          </p:nvPr>
        </p:nvSpPr>
        <p:spPr>
          <a:xfrm>
            <a:off x="311700" y="1237350"/>
            <a:ext cx="87501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Substrate 应用链的</a:t>
            </a:r>
            <a:r>
              <a:rPr lang="en" sz="2000">
                <a:solidFill>
                  <a:schemeClr val="dk1"/>
                </a:solidFill>
              </a:rPr>
              <a:t>安全审计</a:t>
            </a:r>
            <a:r>
              <a:rPr lang="en" sz="2000">
                <a:solidFill>
                  <a:srgbClr val="FFFFFF"/>
                </a:solidFill>
              </a:rPr>
              <a:t>需要做哪些</a:t>
            </a:r>
            <a:r>
              <a:rPr lang="en" sz="2000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数值操作，如上溢、下溢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潜在的拒绝服务攻击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权重和交易费用的设置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随机数设计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异常处理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资源消耗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…...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通证经济模型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3" name="Google Shape;1203;p60"/>
          <p:cNvSpPr txBox="1"/>
          <p:nvPr>
            <p:ph idx="4294967295" type="body"/>
          </p:nvPr>
        </p:nvSpPr>
        <p:spPr>
          <a:xfrm>
            <a:off x="311700" y="1237350"/>
            <a:ext cx="87501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合理的通证设计，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作为网络中资源的 </a:t>
            </a:r>
            <a:r>
              <a:rPr lang="en" sz="1800">
                <a:solidFill>
                  <a:srgbClr val="FE1864"/>
                </a:solidFill>
              </a:rPr>
              <a:t>所有权</a:t>
            </a:r>
            <a:r>
              <a:rPr lang="en" sz="1800">
                <a:solidFill>
                  <a:srgbClr val="FFFFFF"/>
                </a:solidFill>
              </a:rPr>
              <a:t>、</a:t>
            </a:r>
            <a:r>
              <a:rPr lang="en" sz="1800">
                <a:solidFill>
                  <a:srgbClr val="FE1864"/>
                </a:solidFill>
              </a:rPr>
              <a:t>使用权</a:t>
            </a:r>
            <a:r>
              <a:rPr lang="en" sz="1800">
                <a:solidFill>
                  <a:srgbClr val="FFFFFF"/>
                </a:solidFill>
              </a:rPr>
              <a:t> 凭证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激励 </a:t>
            </a:r>
            <a:r>
              <a:rPr lang="en" sz="1800">
                <a:solidFill>
                  <a:srgbClr val="FE1864"/>
                </a:solidFill>
              </a:rPr>
              <a:t>开源软件</a:t>
            </a:r>
            <a:r>
              <a:rPr lang="en" sz="1800">
                <a:solidFill>
                  <a:schemeClr val="dk1"/>
                </a:solidFill>
              </a:rPr>
              <a:t> / </a:t>
            </a:r>
            <a:r>
              <a:rPr lang="en" sz="1800">
                <a:solidFill>
                  <a:srgbClr val="FE1864"/>
                </a:solidFill>
              </a:rPr>
              <a:t>开放网络</a:t>
            </a:r>
            <a:r>
              <a:rPr lang="en" sz="1800">
                <a:solidFill>
                  <a:schemeClr val="dk1"/>
                </a:solidFill>
              </a:rPr>
              <a:t> 的开发者、维护者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激励用户</a:t>
            </a:r>
            <a:r>
              <a:rPr lang="en" sz="1800">
                <a:solidFill>
                  <a:schemeClr val="dk1"/>
                </a:solidFill>
              </a:rPr>
              <a:t>、</a:t>
            </a:r>
            <a:r>
              <a:rPr lang="en" sz="1800">
                <a:solidFill>
                  <a:srgbClr val="FE1864"/>
                </a:solidFill>
              </a:rPr>
              <a:t>参与治理</a:t>
            </a:r>
            <a:r>
              <a:rPr lang="en" sz="1800">
                <a:solidFill>
                  <a:schemeClr val="dk1"/>
                </a:solidFill>
              </a:rPr>
              <a:t>，推动网络的使用和成长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通证经济模型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09" name="Google Shape;1209;p61"/>
          <p:cNvGrpSpPr/>
          <p:nvPr/>
        </p:nvGrpSpPr>
        <p:grpSpPr>
          <a:xfrm>
            <a:off x="1519425" y="1273638"/>
            <a:ext cx="5341025" cy="3138113"/>
            <a:chOff x="909825" y="816438"/>
            <a:chExt cx="5341025" cy="3138113"/>
          </a:xfrm>
        </p:grpSpPr>
        <p:sp>
          <p:nvSpPr>
            <p:cNvPr id="1210" name="Google Shape;1210;p61"/>
            <p:cNvSpPr/>
            <p:nvPr/>
          </p:nvSpPr>
          <p:spPr>
            <a:xfrm>
              <a:off x="909825" y="2256350"/>
              <a:ext cx="1540500" cy="4974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Native Token?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2547475" y="2426300"/>
              <a:ext cx="6792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1"/>
            <p:cNvSpPr txBox="1"/>
            <p:nvPr/>
          </p:nvSpPr>
          <p:spPr>
            <a:xfrm>
              <a:off x="2608150" y="2098650"/>
              <a:ext cx="6186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Yes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3384550" y="2256350"/>
              <a:ext cx="1031100" cy="4974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供应量</a:t>
              </a:r>
              <a:endParaRPr sz="1600">
                <a:solidFill>
                  <a:srgbClr val="FFFFFF"/>
                </a:solidFill>
              </a:endParaRPr>
            </a:p>
          </p:txBody>
        </p:sp>
        <p:grpSp>
          <p:nvGrpSpPr>
            <p:cNvPr id="1214" name="Google Shape;1214;p61"/>
            <p:cNvGrpSpPr/>
            <p:nvPr/>
          </p:nvGrpSpPr>
          <p:grpSpPr>
            <a:xfrm>
              <a:off x="3384550" y="816438"/>
              <a:ext cx="2866300" cy="982813"/>
              <a:chOff x="3384550" y="1197438"/>
              <a:chExt cx="2866300" cy="982813"/>
            </a:xfrm>
          </p:grpSpPr>
          <p:sp>
            <p:nvSpPr>
              <p:cNvPr id="1215" name="Google Shape;1215;p61"/>
              <p:cNvSpPr/>
              <p:nvPr/>
            </p:nvSpPr>
            <p:spPr>
              <a:xfrm>
                <a:off x="3384550" y="1448850"/>
                <a:ext cx="1031100" cy="497400"/>
              </a:xfrm>
              <a:prstGeom prst="roundRect">
                <a:avLst>
                  <a:gd fmla="val 16667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</a:rPr>
                  <a:t>用途</a:t>
                </a:r>
                <a:endParaRPr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6" name="Google Shape;1216;p61"/>
              <p:cNvSpPr/>
              <p:nvPr/>
            </p:nvSpPr>
            <p:spPr>
              <a:xfrm>
                <a:off x="5219750" y="1197438"/>
                <a:ext cx="1031100" cy="327600"/>
              </a:xfrm>
              <a:prstGeom prst="roundRect">
                <a:avLst>
                  <a:gd fmla="val 16667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</a:rPr>
                  <a:t>手续费</a:t>
                </a:r>
                <a:endParaRPr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7" name="Google Shape;1217;p61"/>
              <p:cNvSpPr/>
              <p:nvPr/>
            </p:nvSpPr>
            <p:spPr>
              <a:xfrm>
                <a:off x="5219750" y="1525050"/>
                <a:ext cx="1031100" cy="327600"/>
              </a:xfrm>
              <a:prstGeom prst="roundRect">
                <a:avLst>
                  <a:gd fmla="val 16667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</a:rPr>
                  <a:t>治理投票</a:t>
                </a:r>
                <a:endParaRPr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8" name="Google Shape;1218;p61"/>
              <p:cNvSpPr/>
              <p:nvPr/>
            </p:nvSpPr>
            <p:spPr>
              <a:xfrm>
                <a:off x="4464175" y="1644650"/>
                <a:ext cx="679200" cy="157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1"/>
              <p:cNvSpPr/>
              <p:nvPr/>
            </p:nvSpPr>
            <p:spPr>
              <a:xfrm>
                <a:off x="5219750" y="1852650"/>
                <a:ext cx="1031100" cy="327600"/>
              </a:xfrm>
              <a:prstGeom prst="roundRect">
                <a:avLst>
                  <a:gd fmla="val 16667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</a:rPr>
                  <a:t>资源费用</a:t>
                </a:r>
                <a:endParaRPr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20" name="Google Shape;1220;p61"/>
            <p:cNvSpPr/>
            <p:nvPr/>
          </p:nvSpPr>
          <p:spPr>
            <a:xfrm>
              <a:off x="3384550" y="3379225"/>
              <a:ext cx="1031100" cy="4974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监管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5219750" y="1951550"/>
              <a:ext cx="1031100" cy="3276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总量？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5219750" y="2279150"/>
              <a:ext cx="1031100" cy="4974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通胀/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通缩率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219750" y="2776550"/>
              <a:ext cx="1031100" cy="3276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分配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4478100" y="2426300"/>
              <a:ext cx="6792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5219750" y="3311725"/>
              <a:ext cx="1031100" cy="3276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Utility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5219750" y="3626950"/>
              <a:ext cx="1031100" cy="327600"/>
            </a:xfrm>
            <a:prstGeom prst="roundRect">
              <a:avLst>
                <a:gd fmla="val 16667" name="adj"/>
              </a:avLst>
            </a:prstGeom>
            <a:solidFill>
              <a:srgbClr val="FF186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Security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4478100" y="3549175"/>
              <a:ext cx="6792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作业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3" name="Google Shape;1233;p62"/>
          <p:cNvSpPr txBox="1"/>
          <p:nvPr>
            <p:ph idx="4294967295" type="body"/>
          </p:nvPr>
        </p:nvSpPr>
        <p:spPr>
          <a:xfrm>
            <a:off x="311700" y="1237350"/>
            <a:ext cx="87501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为 proof of existence (poe) 模块的可调用函数 create_claim, revoke_claim, transfer_claim 添加 benchmark 用例，并且将 benchmark 运行的结果应用在可调用函数上；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选择 node-template 或者其它节点程序，生成 Chain Spec 文件（两种格式都需要）；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（</a:t>
            </a:r>
            <a:r>
              <a:rPr lang="en" sz="1800">
                <a:solidFill>
                  <a:srgbClr val="FFFFFF"/>
                </a:solidFill>
              </a:rPr>
              <a:t>附加题</a:t>
            </a:r>
            <a:r>
              <a:rPr lang="en" sz="1800">
                <a:solidFill>
                  <a:srgbClr val="FFFFFF"/>
                </a:solidFill>
              </a:rPr>
              <a:t>）</a:t>
            </a:r>
            <a:r>
              <a:rPr lang="en" sz="1800">
                <a:solidFill>
                  <a:srgbClr val="FFFFFF"/>
                </a:solidFill>
              </a:rPr>
              <a:t>根据 Chain Spec，部署公开测试网络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总结和展望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9" name="Google Shape;1239;p63"/>
          <p:cNvSpPr txBox="1"/>
          <p:nvPr>
            <p:ph idx="4294967295" type="body"/>
          </p:nvPr>
        </p:nvSpPr>
        <p:spPr>
          <a:xfrm>
            <a:off x="311700" y="1237350"/>
            <a:ext cx="87501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知识点：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区块链基本概念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Substrate 开发知识和部署流程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智能合约和 Offchain worker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实战经验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总结和展望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5" name="Google Shape;1245;p64"/>
          <p:cNvSpPr txBox="1"/>
          <p:nvPr>
            <p:ph idx="4294967295" type="body"/>
          </p:nvPr>
        </p:nvSpPr>
        <p:spPr>
          <a:xfrm>
            <a:off x="311700" y="1237350"/>
            <a:ext cx="87501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接下来呢？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应用链的正式上线和</a:t>
            </a:r>
            <a:r>
              <a:rPr lang="en" sz="1800">
                <a:solidFill>
                  <a:schemeClr val="dk1"/>
                </a:solidFill>
              </a:rPr>
              <a:t>大范围应用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企业级联盟链的特性和用户案例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生态工具的完善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跨链消息传递的实现等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51" name="Google Shape;1251;p65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官网文档：substrate.io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252" name="Google Shape;1252;p65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Twitter: </a:t>
            </a:r>
            <a:r>
              <a:rPr lang="en" sz="1800">
                <a:solidFill>
                  <a:srgbClr val="F1F3F2"/>
                </a:solidFill>
              </a:rPr>
              <a:t>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</a:t>
            </a:r>
            <a:r>
              <a:rPr lang="en">
                <a:solidFill>
                  <a:schemeClr val="dk1"/>
                </a:solidFill>
              </a:rPr>
              <a:t>硬件配置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311700" y="1237350"/>
            <a:ext cx="83739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CPU,  Intel i7-7700K - 4 c / 8 t </a:t>
            </a:r>
            <a:r>
              <a:rPr lang="en" sz="1800">
                <a:solidFill>
                  <a:schemeClr val="dk1"/>
                </a:solidFill>
              </a:rPr>
              <a:t>@ 4.20GHz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Memory: 64GB, DDR4, 2400 MHz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OS: Ubuntu 20.04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Rust version: rustc 1.43.0 (4fb7144ed 2020-04-20)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5" name="Google Shape;9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8350"/>
            <a:ext cx="8839199" cy="179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</a:t>
            </a:r>
            <a:r>
              <a:rPr lang="en">
                <a:solidFill>
                  <a:schemeClr val="dk1"/>
                </a:solidFill>
              </a:rPr>
              <a:t>可用选项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33"/>
          <p:cNvSpPr txBox="1"/>
          <p:nvPr>
            <p:ph idx="4294967295" type="body"/>
          </p:nvPr>
        </p:nvSpPr>
        <p:spPr>
          <a:xfrm>
            <a:off x="311700" y="1649800"/>
            <a:ext cx="33063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Runtime 执行方式：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Interpreted Wasm (wasmi)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Compiled Wasm (wasm-time)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2" name="Google Shape;942;p33"/>
          <p:cNvSpPr txBox="1"/>
          <p:nvPr>
            <p:ph idx="4294967295" type="body"/>
          </p:nvPr>
        </p:nvSpPr>
        <p:spPr>
          <a:xfrm>
            <a:off x="4653250" y="1649800"/>
            <a:ext cx="33063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Database 选择：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RocksDB (default)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ParityDB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</a:t>
            </a:r>
            <a:r>
              <a:rPr lang="en">
                <a:solidFill>
                  <a:schemeClr val="dk1"/>
                </a:solidFill>
              </a:rPr>
              <a:t>数据库读写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8" name="Google Shape;948;p34"/>
          <p:cNvSpPr txBox="1"/>
          <p:nvPr>
            <p:ph idx="4294967295" type="body"/>
          </p:nvPr>
        </p:nvSpPr>
        <p:spPr>
          <a:xfrm>
            <a:off x="311700" y="1237350"/>
            <a:ext cx="83739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RocksDB</a:t>
            </a:r>
            <a:r>
              <a:rPr lang="en" sz="2200">
                <a:solidFill>
                  <a:srgbClr val="FFFFFF"/>
                </a:solidFill>
              </a:rPr>
              <a:t> read &amp; write：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</a:rPr>
              <a:t>// 1 µs -&gt; 1_000_000 weight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pub const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RocksDbWeight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</a:rPr>
              <a:t>RuntimeDbWeight =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RuntimeDbWeight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	read: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25_000_000</a:t>
            </a:r>
            <a:r>
              <a:rPr lang="en" sz="1800">
                <a:solidFill>
                  <a:srgbClr val="FFFFFF"/>
                </a:solidFill>
              </a:rPr>
              <a:t>, // ~25 µs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	write: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100_000_000</a:t>
            </a:r>
            <a:r>
              <a:rPr lang="en" sz="1800">
                <a:solidFill>
                  <a:srgbClr val="FFFFFF"/>
                </a:solidFill>
              </a:rPr>
              <a:t>, // ~100 µs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</a:t>
            </a:r>
            <a:r>
              <a:rPr lang="en">
                <a:solidFill>
                  <a:schemeClr val="dk1"/>
                </a:solidFill>
              </a:rPr>
              <a:t>可调用函数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35"/>
          <p:cNvSpPr txBox="1"/>
          <p:nvPr>
            <p:ph idx="4294967295" type="body"/>
          </p:nvPr>
        </p:nvSpPr>
        <p:spPr>
          <a:xfrm>
            <a:off x="311700" y="1237350"/>
            <a:ext cx="84348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Demo </a:t>
            </a:r>
            <a:r>
              <a:rPr lang="en" sz="1800">
                <a:solidFill>
                  <a:srgbClr val="FFFFFF"/>
                </a:solidFill>
              </a:rPr>
              <a:t>代码：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https://github.com/kaichaosun/play-substrate/tree/master/pallets/poe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文档：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https://docs.substrate.io/test/benchmark/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https://docs.substrate.io/reference/how-to-guides/weights/add-benchmarks/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https://www.shawntabrizi.com/substrate-graph-benchmarks/docs/#/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https://github.com/paritytech/substrate/blob/master/frame/benchmarking/README.md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https://crates.parity.io/frame_benchmarking/macro.benchmarks.html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可调用函数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36"/>
          <p:cNvSpPr txBox="1"/>
          <p:nvPr>
            <p:ph idx="4294967295" type="body"/>
          </p:nvPr>
        </p:nvSpPr>
        <p:spPr>
          <a:xfrm>
            <a:off x="311700" y="1237350"/>
            <a:ext cx="77034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编译和运行：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cargo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build --features</a:t>
            </a:r>
            <a:r>
              <a:rPr lang="en" sz="1800">
                <a:solidFill>
                  <a:srgbClr val="FFFFFF"/>
                </a:solidFill>
              </a:rPr>
              <a:t> runtime-benchmarks --release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./target/release/node-template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benchmark pallet</a:t>
            </a:r>
            <a:r>
              <a:rPr lang="en" sz="1800">
                <a:solidFill>
                  <a:srgbClr val="FFFFFF"/>
                </a:solidFill>
              </a:rPr>
              <a:t> \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--chain</a:t>
            </a:r>
            <a:r>
              <a:rPr lang="en" sz="1800">
                <a:solidFill>
                  <a:srgbClr val="FFFFFF"/>
                </a:solidFill>
              </a:rPr>
              <a:t> dev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--execution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wasm  \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--wasm-execution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compiled \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--pallet</a:t>
            </a:r>
            <a:r>
              <a:rPr lang="en" sz="1800">
                <a:solidFill>
                  <a:srgbClr val="FFFFFF"/>
                </a:solidFill>
              </a:rPr>
              <a:t> pallet_poe 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--extrinsic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*”</a:t>
            </a:r>
            <a:r>
              <a:rPr lang="en" sz="1800">
                <a:solidFill>
                  <a:srgbClr val="FFFFFF"/>
                </a:solidFill>
              </a:rPr>
              <a:t> \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--steps</a:t>
            </a:r>
            <a:r>
              <a:rPr lang="en" sz="1800">
                <a:solidFill>
                  <a:srgbClr val="FFFFFF"/>
                </a:solidFill>
              </a:rPr>
              <a:t> 20 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--repeat</a:t>
            </a:r>
            <a:r>
              <a:rPr lang="en" sz="1800">
                <a:solidFill>
                  <a:srgbClr val="FFFFFF"/>
                </a:solidFill>
              </a:rPr>
              <a:t> 10 \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--output</a:t>
            </a:r>
            <a:r>
              <a:rPr lang="en" sz="1800">
                <a:solidFill>
                  <a:srgbClr val="FFFFFF"/>
                </a:solidFill>
              </a:rPr>
              <a:t> ./pallets/poe/src/weights.rs \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--template </a:t>
            </a:r>
            <a:r>
              <a:rPr lang="en" sz="1800">
                <a:solidFill>
                  <a:srgbClr val="FFFFFF"/>
                </a:solidFill>
              </a:rPr>
              <a:t>.maintain/frame-weight-template.hbs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切换 PoA 为 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37"/>
          <p:cNvSpPr txBox="1"/>
          <p:nvPr>
            <p:ph idx="4294967295" type="body"/>
          </p:nvPr>
        </p:nvSpPr>
        <p:spPr>
          <a:xfrm>
            <a:off x="308850" y="1249475"/>
            <a:ext cx="83739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切换</a:t>
            </a:r>
            <a:r>
              <a:rPr lang="en" sz="2000">
                <a:solidFill>
                  <a:srgbClr val="FFFFFF"/>
                </a:solidFill>
              </a:rPr>
              <a:t>方法</a:t>
            </a:r>
            <a:r>
              <a:rPr lang="en" sz="2000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Substrate node</a:t>
            </a:r>
            <a:r>
              <a:rPr lang="en" sz="1800">
                <a:solidFill>
                  <a:schemeClr val="dk1"/>
                </a:solidFill>
              </a:rPr>
              <a:t>，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删除不需要的模块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添加自己的模块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node template，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Aura -&gt; Babe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 staking 相关模块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添加治理模块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