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369" r:id="rId5"/>
    <p:sldId id="331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65" r:id="rId15"/>
    <p:sldId id="353" r:id="rId16"/>
    <p:sldId id="359" r:id="rId17"/>
    <p:sldId id="374" r:id="rId18"/>
    <p:sldId id="356" r:id="rId19"/>
    <p:sldId id="357" r:id="rId20"/>
    <p:sldId id="355" r:id="rId21"/>
    <p:sldId id="358" r:id="rId22"/>
    <p:sldId id="361" r:id="rId23"/>
    <p:sldId id="362" r:id="rId24"/>
    <p:sldId id="3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11F9E-AAED-419C-B130-FCAA65D45AC6}" v="2" dt="2022-09-09T15:06:17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27" autoAdjust="0"/>
    <p:restoredTop sz="90276" autoAdjust="0"/>
  </p:normalViewPr>
  <p:slideViewPr>
    <p:cSldViewPr snapToGrid="0">
      <p:cViewPr varScale="1">
        <p:scale>
          <a:sx n="103" d="100"/>
          <a:sy n="103" d="100"/>
        </p:scale>
        <p:origin x="1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Julie S (Student)" userId="S::s-yuju@bsd405.org::ef322399-309d-4b0a-a266-082e6ded9f30" providerId="AD" clId="Web-{50611F9E-AAED-419C-B130-FCAA65D45AC6}"/>
    <pc:docChg chg="modSld">
      <pc:chgData name="Yu, Julie S (Student)" userId="S::s-yuju@bsd405.org::ef322399-309d-4b0a-a266-082e6ded9f30" providerId="AD" clId="Web-{50611F9E-AAED-419C-B130-FCAA65D45AC6}" dt="2022-09-09T15:06:17.005" v="1" actId="20577"/>
      <pc:docMkLst>
        <pc:docMk/>
      </pc:docMkLst>
      <pc:sldChg chg="modSp">
        <pc:chgData name="Yu, Julie S (Student)" userId="S::s-yuju@bsd405.org::ef322399-309d-4b0a-a266-082e6ded9f30" providerId="AD" clId="Web-{50611F9E-AAED-419C-B130-FCAA65D45AC6}" dt="2022-09-09T15:06:17.005" v="1" actId="20577"/>
        <pc:sldMkLst>
          <pc:docMk/>
          <pc:sldMk cId="1648119592" sldId="348"/>
        </pc:sldMkLst>
        <pc:spChg chg="mod">
          <ac:chgData name="Yu, Julie S (Student)" userId="S::s-yuju@bsd405.org::ef322399-309d-4b0a-a266-082e6ded9f30" providerId="AD" clId="Web-{50611F9E-AAED-419C-B130-FCAA65D45AC6}" dt="2022-09-09T15:06:17.005" v="1" actId="20577"/>
          <ac:spMkLst>
            <pc:docMk/>
            <pc:sldMk cId="1648119592" sldId="34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high-level instruction typically</a:t>
            </a:r>
            <a:r>
              <a:rPr lang="en-US" baseline="0" dirty="0"/>
              <a:t> translates to several or even many native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.class files actually contain an</a:t>
            </a:r>
            <a:r>
              <a:rPr lang="en-US" baseline="0" dirty="0"/>
              <a:t> “intermediate” language (“Java </a:t>
            </a:r>
            <a:r>
              <a:rPr lang="en-US" baseline="0" dirty="0" err="1"/>
              <a:t>bytecode</a:t>
            </a:r>
            <a:r>
              <a:rPr lang="en-US" baseline="0" dirty="0"/>
              <a:t>”), and different computer types (e.g. PC vs. Mac vs. Blu-ray players, etc.) have unique “runtimes” that do the final translation to the correct native machine language on the fly, as the program runs.  This is called “Just-in-time” or JIT compilation.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4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www.oracle.com/technetwork/java/javase/downloads/jre8-downloads-213315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lipse.org/downloa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Today 9/2 Hello World</a:t>
            </a:r>
          </a:p>
          <a:p>
            <a:pPr indent="-182880"/>
            <a:r>
              <a:rPr lang="en-US" dirty="0"/>
              <a:t>9/6 Self-Checks 1-7</a:t>
            </a:r>
          </a:p>
          <a:p>
            <a:pPr indent="-182880"/>
            <a:r>
              <a:rPr lang="en-US" dirty="0"/>
              <a:t>9/7,  1.2, Self-Checks 1.8-1.15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“A program that translates a computer program written in one language into an equivalent program in another language …”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Implement your </a:t>
            </a:r>
            <a:r>
              <a:rPr lang="en-US" i="1" dirty="0"/>
              <a:t>algorithm</a:t>
            </a:r>
            <a:r>
              <a:rPr lang="en-US" dirty="0"/>
              <a:t> by writing source code</a:t>
            </a:r>
          </a:p>
          <a:p>
            <a:pPr lvl="1"/>
            <a:r>
              <a:rPr lang="en-US" dirty="0"/>
              <a:t>Save your source code in a “.java” file</a:t>
            </a:r>
          </a:p>
          <a:p>
            <a:r>
              <a:rPr lang="en-US" i="1" dirty="0"/>
              <a:t>Compile</a:t>
            </a:r>
            <a:r>
              <a:rPr lang="en-US" dirty="0"/>
              <a:t> source code into a </a:t>
            </a:r>
            <a:r>
              <a:rPr lang="en-US" i="1" dirty="0"/>
              <a:t>program</a:t>
            </a:r>
          </a:p>
          <a:p>
            <a:pPr lvl="1"/>
            <a:r>
              <a:rPr lang="en-US" dirty="0"/>
              <a:t>Automatically saved by the compiler in a “.class” file containing byte code:</a:t>
            </a:r>
          </a:p>
          <a:p>
            <a:pPr lvl="2"/>
            <a:r>
              <a:rPr lang="en-US" dirty="0"/>
              <a:t>0’s and 1’s</a:t>
            </a:r>
          </a:p>
          <a:p>
            <a:r>
              <a:rPr lang="en-US" dirty="0"/>
              <a:t>Run the </a:t>
            </a:r>
            <a:r>
              <a:rPr lang="en-US" i="1" dirty="0"/>
              <a:t>program</a:t>
            </a:r>
            <a:r>
              <a:rPr lang="en-US" dirty="0"/>
              <a:t> on your </a:t>
            </a:r>
            <a:r>
              <a:rPr lang="en-US" i="1" dirty="0"/>
              <a:t>computer</a:t>
            </a:r>
          </a:p>
          <a:p>
            <a:pPr lvl="1"/>
            <a:r>
              <a:rPr lang="en-US" dirty="0"/>
              <a:t>Reads 0’s and 1’s from the .class file</a:t>
            </a:r>
          </a:p>
          <a:p>
            <a:pPr lvl="1"/>
            <a:r>
              <a:rPr lang="en-US" i="1" dirty="0"/>
              <a:t>Executes native computer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10</a:t>
            </a:r>
          </a:p>
          <a:p>
            <a:r>
              <a:rPr lang="en-US" dirty="0"/>
              <a:t>Base 2----1’s and 0’s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8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To Write Some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out your code any way you want</a:t>
            </a:r>
          </a:p>
          <a:p>
            <a:pPr lvl="1"/>
            <a:r>
              <a:rPr lang="en-US" dirty="0"/>
              <a:t>Using notepad, pen and paper, or </a:t>
            </a:r>
            <a:r>
              <a:rPr lang="en-US"/>
              <a:t>other tools (see below).</a:t>
            </a:r>
            <a:endParaRPr lang="en-US" dirty="0"/>
          </a:p>
          <a:p>
            <a:pPr lvl="1"/>
            <a:r>
              <a:rPr lang="en-US" dirty="0"/>
              <a:t>We recommend </a:t>
            </a:r>
            <a:r>
              <a:rPr lang="en-US" i="1" dirty="0"/>
              <a:t>not</a:t>
            </a:r>
            <a:r>
              <a:rPr lang="en-US" dirty="0"/>
              <a:t> using Word or other English-word processors.</a:t>
            </a:r>
          </a:p>
          <a:p>
            <a:pPr lvl="2"/>
            <a:r>
              <a:rPr lang="en-US" dirty="0"/>
              <a:t>Formatting programs for readability is not something word processors do well.</a:t>
            </a:r>
          </a:p>
          <a:p>
            <a:pPr lvl="1"/>
            <a:endParaRPr lang="en-US" dirty="0"/>
          </a:p>
          <a:p>
            <a:r>
              <a:rPr lang="en-US" dirty="0"/>
              <a:t>We will use an Integrated Development Environment (an IDE)</a:t>
            </a:r>
          </a:p>
          <a:p>
            <a:pPr lvl="1"/>
            <a:r>
              <a:rPr lang="en-US" dirty="0"/>
              <a:t>Text editor (optimized for programming.)</a:t>
            </a:r>
          </a:p>
          <a:p>
            <a:pPr lvl="1"/>
            <a:r>
              <a:rPr lang="en-US" dirty="0"/>
              <a:t>Compiler</a:t>
            </a:r>
          </a:p>
          <a:p>
            <a:pPr lvl="1"/>
            <a:r>
              <a:rPr lang="en-US" dirty="0"/>
              <a:t>Program runner</a:t>
            </a:r>
          </a:p>
          <a:p>
            <a:pPr lvl="1"/>
            <a:endParaRPr lang="en-US" dirty="0"/>
          </a:p>
          <a:p>
            <a:r>
              <a:rPr lang="en-US" dirty="0"/>
              <a:t>The IDE runs on a Java Runtime Environment (a JRE)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6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make sure eclipse runs on your laptops</a:t>
            </a:r>
          </a:p>
          <a:p>
            <a:r>
              <a:rPr lang="en-US" dirty="0"/>
              <a:t>If you want it on a home machine</a:t>
            </a:r>
          </a:p>
          <a:p>
            <a:pPr lvl="1"/>
            <a:r>
              <a:rPr lang="en-US" dirty="0"/>
              <a:t>Running Windows 7 or later</a:t>
            </a:r>
          </a:p>
          <a:p>
            <a:pPr lvl="1"/>
            <a:r>
              <a:rPr lang="en-US" dirty="0"/>
              <a:t>Or Macintosh OS X 10.5 (Leopard) or later</a:t>
            </a:r>
          </a:p>
          <a:p>
            <a:r>
              <a:rPr lang="en-US" dirty="0"/>
              <a:t>Java SE JRE</a:t>
            </a:r>
          </a:p>
          <a:p>
            <a:pPr lvl="1"/>
            <a:r>
              <a:rPr lang="en-US" sz="1800" dirty="0">
                <a:hlinkClick r:id="rId2"/>
              </a:rPr>
              <a:t>http://www.oracle.com/technetwork/java/javase/downloads/jre8-downloads-2133155.html</a:t>
            </a:r>
            <a:endParaRPr lang="en-US" sz="1800" dirty="0"/>
          </a:p>
          <a:p>
            <a:pPr lvl="1"/>
            <a:r>
              <a:rPr lang="en-US" sz="1800" dirty="0"/>
              <a:t>Most people will choose the Windows X64 .exe file</a:t>
            </a:r>
          </a:p>
          <a:p>
            <a:r>
              <a:rPr lang="en-US" dirty="0"/>
              <a:t>Java SE SDK</a:t>
            </a:r>
          </a:p>
          <a:p>
            <a:pPr lvl="1"/>
            <a:r>
              <a:rPr lang="en-US" sz="1800" dirty="0">
                <a:hlinkClick r:id="rId3"/>
              </a:rPr>
              <a:t>http://www.oracle.com/technetwork/java/javase/downloads/jdk8-downloads-2133151.html</a:t>
            </a:r>
            <a:endParaRPr lang="en-US" sz="1800" dirty="0"/>
          </a:p>
          <a:p>
            <a:pPr lvl="1"/>
            <a:r>
              <a:rPr lang="en-US" sz="1800" dirty="0"/>
              <a:t>Most people will choose the Windows X64 .exe file</a:t>
            </a:r>
          </a:p>
          <a:p>
            <a:r>
              <a:rPr lang="en-US" dirty="0"/>
              <a:t>Eclipse Standard 4.4</a:t>
            </a:r>
          </a:p>
          <a:p>
            <a:pPr lvl="1"/>
            <a:r>
              <a:rPr lang="en-US" dirty="0">
                <a:hlinkClick r:id="rId4"/>
              </a:rPr>
              <a:t>http://www.eclipse.org/downloads</a:t>
            </a:r>
            <a:endParaRPr lang="en-US" dirty="0"/>
          </a:p>
          <a:p>
            <a:pPr lvl="1"/>
            <a:r>
              <a:rPr lang="en-US" dirty="0" err="1"/>
              <a:t>MacIntosh</a:t>
            </a:r>
            <a:r>
              <a:rPr lang="en-US" dirty="0"/>
              <a:t> users must select Mac OS X (Cocoa) from the dropdown</a:t>
            </a:r>
          </a:p>
          <a:p>
            <a:r>
              <a:rPr lang="en-US" dirty="0"/>
              <a:t>These tools are </a:t>
            </a:r>
            <a:r>
              <a:rPr lang="en-US" b="1" dirty="0"/>
              <a:t>already</a:t>
            </a:r>
            <a:r>
              <a:rPr lang="en-US" dirty="0"/>
              <a:t> on the desktops here in the classroom.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7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2D75-0AD6-4349-92DC-F8716D38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App-V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8E57-200B-4CB0-83DE-E197316B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and add</a:t>
            </a:r>
          </a:p>
        </p:txBody>
      </p:sp>
    </p:spTree>
    <p:extLst>
      <p:ext uri="{BB962C8B-B14F-4D97-AF65-F5344CB8AC3E}">
        <p14:creationId xmlns:p14="http://schemas.microsoft.com/office/powerpoint/2010/main" val="34455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your workspace </a:t>
            </a:r>
          </a:p>
          <a:p>
            <a:pPr lvl="1"/>
            <a:r>
              <a:rPr lang="en-US" dirty="0"/>
              <a:t>“\workspace” will be a new folder to keep your Java files in.</a:t>
            </a:r>
          </a:p>
          <a:p>
            <a:r>
              <a:rPr lang="en-US" dirty="0"/>
              <a:t>From the menu,  click File -&gt; New -&gt; Java Project</a:t>
            </a:r>
          </a:p>
          <a:p>
            <a:r>
              <a:rPr lang="en-US" dirty="0"/>
              <a:t>Give your project the name “</a:t>
            </a:r>
            <a:r>
              <a:rPr lang="en-US" dirty="0" err="1"/>
              <a:t>HelloInterlake</a:t>
            </a:r>
            <a:r>
              <a:rPr lang="en-US" dirty="0"/>
              <a:t>” (without the quotes)</a:t>
            </a:r>
          </a:p>
          <a:p>
            <a:pPr lvl="1"/>
            <a:r>
              <a:rPr lang="en-US" dirty="0"/>
              <a:t>Capitalization of names is significant in Java.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hellointerlake</a:t>
            </a:r>
            <a:r>
              <a:rPr lang="en-US" dirty="0"/>
              <a:t>” is not the same as “</a:t>
            </a:r>
            <a:r>
              <a:rPr lang="en-US" dirty="0" err="1"/>
              <a:t>HelloInterlake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We will talk about “style conventions” for names more later.</a:t>
            </a:r>
          </a:p>
          <a:p>
            <a:r>
              <a:rPr lang="en-US" dirty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637724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Class Within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Package Explorer Window</a:t>
            </a:r>
          </a:p>
          <a:p>
            <a:r>
              <a:rPr lang="en-US" dirty="0"/>
              <a:t>Right click on </a:t>
            </a:r>
            <a:r>
              <a:rPr lang="en-US" dirty="0" err="1"/>
              <a:t>HelloInterlake</a:t>
            </a:r>
            <a:endParaRPr lang="en-US" dirty="0"/>
          </a:p>
          <a:p>
            <a:r>
              <a:rPr lang="en-US" dirty="0"/>
              <a:t>From the menu,  click New -&gt; Class</a:t>
            </a:r>
          </a:p>
          <a:p>
            <a:r>
              <a:rPr lang="en-US" dirty="0"/>
              <a:t>Give your class the name “Hello”</a:t>
            </a:r>
          </a:p>
          <a:p>
            <a:r>
              <a:rPr lang="en-US" dirty="0"/>
              <a:t>Check the box “public static void main(String[] </a:t>
            </a:r>
            <a:r>
              <a:rPr lang="en-US" dirty="0" err="1"/>
              <a:t>args</a:t>
            </a:r>
            <a:r>
              <a:rPr lang="en-US" dirty="0"/>
              <a:t>)”</a:t>
            </a:r>
          </a:p>
          <a:p>
            <a:r>
              <a:rPr lang="en-US" dirty="0"/>
              <a:t>Uncheck all other boxes</a:t>
            </a:r>
          </a:p>
          <a:p>
            <a:r>
              <a:rPr lang="en-US" dirty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21816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 Source Code </a:t>
            </a:r>
            <a:r>
              <a:rPr lang="en-US" dirty="0"/>
              <a:t>So It Looks Like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</a:rPr>
              <a:t>Hello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main(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"Hello Interlake!!!"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Be exact: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All spelling, capitals, symbols, etc. must match what we show here.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4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Run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click on the “green circle with white arrow” to run</a:t>
            </a:r>
          </a:p>
          <a:p>
            <a:r>
              <a:rPr lang="en-US" dirty="0"/>
              <a:t>Or select Run from the Run menu to run</a:t>
            </a:r>
          </a:p>
          <a:p>
            <a:r>
              <a:rPr lang="en-US" dirty="0"/>
              <a:t>Or press ctrl-F11 to run</a:t>
            </a:r>
          </a:p>
          <a:p>
            <a:r>
              <a:rPr lang="en-US" dirty="0"/>
              <a:t>Output should come out in console tab at bottom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8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In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Navigate to the your eclipse workspace directory</a:t>
            </a:r>
          </a:p>
          <a:p>
            <a:r>
              <a:rPr lang="en-US" dirty="0"/>
              <a:t>Navigate to the </a:t>
            </a:r>
            <a:r>
              <a:rPr lang="en-US" dirty="0" err="1"/>
              <a:t>HelloInterlake</a:t>
            </a:r>
            <a:r>
              <a:rPr lang="en-US" dirty="0"/>
              <a:t> directory (or your project’s folder)</a:t>
            </a:r>
          </a:p>
          <a:p>
            <a:r>
              <a:rPr lang="en-US" dirty="0"/>
              <a:t>Navigate to the </a:t>
            </a:r>
            <a:r>
              <a:rPr lang="en-US" dirty="0" err="1"/>
              <a:t>src</a:t>
            </a:r>
            <a:r>
              <a:rPr lang="en-US" dirty="0"/>
              <a:t> directory R-click on file, show in, System Explorer </a:t>
            </a:r>
          </a:p>
          <a:p>
            <a:r>
              <a:rPr lang="en-US" dirty="0"/>
              <a:t>Select .java files from the </a:t>
            </a:r>
            <a:r>
              <a:rPr lang="en-US" dirty="0" err="1"/>
              <a:t>src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“.class” files do not need to submitted.</a:t>
            </a:r>
          </a:p>
          <a:p>
            <a:r>
              <a:rPr lang="en-US" dirty="0"/>
              <a:t>Complete the submission, to the drop box</a:t>
            </a:r>
          </a:p>
          <a:p>
            <a:pPr lvl="1"/>
            <a:r>
              <a:rPr lang="en-US" dirty="0"/>
              <a:t>In the drop box assignment folder create the folder </a:t>
            </a:r>
            <a:r>
              <a:rPr lang="en-US" dirty="0" err="1"/>
              <a:t>lastnamefirstname</a:t>
            </a:r>
            <a:endParaRPr lang="en-US" dirty="0"/>
          </a:p>
          <a:p>
            <a:pPr lvl="1"/>
            <a:r>
              <a:rPr lang="en-US" dirty="0"/>
              <a:t>Place .java file in the folder</a:t>
            </a:r>
          </a:p>
        </p:txBody>
      </p:sp>
    </p:spTree>
    <p:extLst>
      <p:ext uri="{BB962C8B-B14F-4D97-AF65-F5344CB8AC3E}">
        <p14:creationId xmlns:p14="http://schemas.microsoft.com/office/powerpoint/2010/main" val="3961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1.1 Programs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75800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 To From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cut and paste code from Eclipse into notepad or word</a:t>
            </a:r>
          </a:p>
          <a:p>
            <a:r>
              <a:rPr lang="en-US" dirty="0"/>
              <a:t>Copy the .java files directly</a:t>
            </a:r>
          </a:p>
          <a:p>
            <a:endParaRPr lang="en-US" dirty="0"/>
          </a:p>
          <a:p>
            <a:r>
              <a:rPr lang="en-US" dirty="0"/>
              <a:t>Thumb drive is very effective</a:t>
            </a:r>
          </a:p>
          <a:p>
            <a:r>
              <a:rPr lang="en-US" dirty="0"/>
              <a:t>Can drag and drop entire project folder</a:t>
            </a:r>
          </a:p>
          <a:p>
            <a:r>
              <a:rPr lang="en-US" dirty="0"/>
              <a:t>Can drag and drop individual .java files from the .\</a:t>
            </a:r>
            <a:r>
              <a:rPr lang="en-US" dirty="0" err="1"/>
              <a:t>src</a:t>
            </a:r>
            <a:r>
              <a:rPr lang="en-US" dirty="0"/>
              <a:t> directory</a:t>
            </a:r>
          </a:p>
          <a:p>
            <a:r>
              <a:rPr lang="en-US" dirty="0"/>
              <a:t>The Cloud</a:t>
            </a:r>
          </a:p>
          <a:p>
            <a:endParaRPr lang="en-US" dirty="0"/>
          </a:p>
          <a:p>
            <a:r>
              <a:rPr lang="en-US" dirty="0"/>
              <a:t>When emailing your source code to yourself to submit in class:</a:t>
            </a:r>
          </a:p>
          <a:p>
            <a:pPr lvl="1"/>
            <a:r>
              <a:rPr lang="en-US" dirty="0"/>
              <a:t>Attach the source files (the “.java” files) to the e-mail</a:t>
            </a:r>
          </a:p>
        </p:txBody>
      </p:sp>
    </p:spTree>
    <p:extLst>
      <p:ext uri="{BB962C8B-B14F-4D97-AF65-F5344CB8AC3E}">
        <p14:creationId xmlns:p14="http://schemas.microsoft.com/office/powerpoint/2010/main" val="149443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Today 9/2 Hello World</a:t>
            </a:r>
          </a:p>
          <a:p>
            <a:pPr indent="-182880"/>
            <a:r>
              <a:rPr lang="en-US" dirty="0"/>
              <a:t>9/6 Self-Checks 1-7</a:t>
            </a:r>
          </a:p>
          <a:p>
            <a:pPr indent="-182880"/>
            <a:r>
              <a:rPr lang="en-US" dirty="0"/>
              <a:t>9/7,  1.2, Self-Checks 1.8-1.15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8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“A step-by-step description of how to accomplish a task”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to shuffle cards</a:t>
            </a:r>
          </a:p>
          <a:p>
            <a:r>
              <a:rPr lang="en-US" dirty="0"/>
              <a:t>How to properly wash your hands</a:t>
            </a:r>
          </a:p>
          <a:p>
            <a:r>
              <a:rPr lang="en-US" dirty="0"/>
              <a:t>How to safely cross a street</a:t>
            </a:r>
          </a:p>
          <a:p>
            <a:r>
              <a:rPr lang="en-US" dirty="0"/>
              <a:t>How to make a sandwich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0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“An electronic device that executes a program”</a:t>
            </a:r>
          </a:p>
          <a:p>
            <a:pPr marL="0" indent="0">
              <a:buNone/>
            </a:pPr>
            <a:endParaRPr lang="en-US" sz="800" i="1" dirty="0"/>
          </a:p>
          <a:p>
            <a:r>
              <a:rPr lang="en-US" dirty="0"/>
              <a:t>How many computers do you have in your house?</a:t>
            </a:r>
          </a:p>
          <a:p>
            <a:r>
              <a:rPr lang="en-US" dirty="0"/>
              <a:t>Classical computers</a:t>
            </a:r>
          </a:p>
          <a:p>
            <a:pPr marL="457200" lvl="1" indent="0">
              <a:buNone/>
            </a:pPr>
            <a:r>
              <a:rPr lang="en-US" dirty="0"/>
              <a:t>PCs, laptops, tablets, calculators, cellphones</a:t>
            </a:r>
          </a:p>
          <a:p>
            <a:r>
              <a:rPr lang="en-US" dirty="0"/>
              <a:t>Computers we don’t always think of</a:t>
            </a:r>
          </a:p>
          <a:p>
            <a:pPr marL="457200" lvl="1" indent="0">
              <a:buNone/>
            </a:pPr>
            <a:r>
              <a:rPr lang="en-US" dirty="0"/>
              <a:t>Thermostats, dishwashers, microwave, television, cable box</a:t>
            </a:r>
          </a:p>
        </p:txBody>
      </p:sp>
    </p:spTree>
    <p:extLst>
      <p:ext uri="{BB962C8B-B14F-4D97-AF65-F5344CB8AC3E}">
        <p14:creationId xmlns:p14="http://schemas.microsoft.com/office/powerpoint/2010/main" val="293608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set of instructions carried out by a computer</a:t>
            </a:r>
          </a:p>
          <a:p>
            <a:endParaRPr lang="en-US" dirty="0"/>
          </a:p>
          <a:p>
            <a:r>
              <a:rPr lang="en-US" dirty="0"/>
              <a:t>Productivity Tools</a:t>
            </a:r>
          </a:p>
          <a:p>
            <a:pPr lvl="1"/>
            <a:r>
              <a:rPr lang="en-US" dirty="0"/>
              <a:t>Word processors,  spreadsheets, mail clients, calendar programs</a:t>
            </a:r>
          </a:p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www.facebook.com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www.reddit.com</a:t>
            </a:r>
            <a:endParaRPr lang="en-US" dirty="0"/>
          </a:p>
          <a:p>
            <a:r>
              <a:rPr lang="en-US" dirty="0"/>
              <a:t>Video Games</a:t>
            </a:r>
          </a:p>
          <a:p>
            <a:pPr lvl="1"/>
            <a:r>
              <a:rPr lang="en-US" dirty="0"/>
              <a:t>League Of Legends, Hearthstone, Destiny, Barbie Horse Adventure</a:t>
            </a:r>
          </a:p>
        </p:txBody>
      </p:sp>
    </p:spTree>
    <p:extLst>
      <p:ext uri="{BB962C8B-B14F-4D97-AF65-F5344CB8AC3E}">
        <p14:creationId xmlns:p14="http://schemas.microsoft.com/office/powerpoint/2010/main" val="386932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Programs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programmers – from you</a:t>
            </a:r>
          </a:p>
          <a:p>
            <a:r>
              <a:rPr lang="en-US" dirty="0"/>
              <a:t>Written text (and characters) called source code</a:t>
            </a:r>
          </a:p>
          <a:p>
            <a:r>
              <a:rPr lang="en-US" dirty="0"/>
              <a:t>Like an essay</a:t>
            </a:r>
          </a:p>
          <a:p>
            <a:r>
              <a:rPr lang="en-US" dirty="0"/>
              <a:t>Not unlike English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11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loaf of bread</a:t>
            </a:r>
          </a:p>
          <a:p>
            <a:r>
              <a:rPr lang="en-US" dirty="0"/>
              <a:t>Open the loaf of bread</a:t>
            </a:r>
          </a:p>
          <a:p>
            <a:r>
              <a:rPr lang="en-US" dirty="0"/>
              <a:t>Take out two slices of bread</a:t>
            </a:r>
          </a:p>
          <a:p>
            <a:r>
              <a:rPr lang="en-US" dirty="0"/>
              <a:t>Layout the bread on the table</a:t>
            </a:r>
          </a:p>
          <a:p>
            <a:r>
              <a:rPr lang="en-US" dirty="0"/>
              <a:t>Get a jar of jelly</a:t>
            </a:r>
          </a:p>
          <a:p>
            <a:r>
              <a:rPr lang="en-US" dirty="0"/>
              <a:t>Open the jar of jelly</a:t>
            </a:r>
          </a:p>
          <a:p>
            <a:r>
              <a:rPr lang="en-US" dirty="0"/>
              <a:t>Get a knife</a:t>
            </a:r>
          </a:p>
          <a:p>
            <a:r>
              <a:rPr lang="en-US" dirty="0"/>
              <a:t>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0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3175"/>
            <a:ext cx="109728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9999"/>
                </a:solidFill>
                <a:latin typeface="Courier New" panose="02070309020205020404" pitchFamily="49" charset="0"/>
              </a:rPr>
              <a:t>Fluffernutter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public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Loaf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loaf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nn-NO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Loaf(</a:t>
            </a:r>
            <a:r>
              <a:rPr lang="nn-NO" sz="2400" dirty="0">
                <a:solidFill>
                  <a:srgbClr val="FF0000"/>
                </a:solidFill>
                <a:latin typeface="Courier New" panose="02070309020205020404" pitchFamily="49" charset="0"/>
              </a:rPr>
              <a:t>"Wonder"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sz="2400" dirty="0">
              <a:solidFill>
                <a:srgbClr val="000000"/>
              </a:solidFill>
              <a:highlight>
                <a:srgbClr val="F0D8A8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loaf.open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</a:rPr>
              <a:t>Slices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loaf.getSlices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slices.Layout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900" dirty="0"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2400" dirty="0">
                <a:solidFill>
                  <a:srgbClr val="009999"/>
                </a:solidFill>
                <a:latin typeface="Courier New" panose="02070309020205020404" pitchFamily="49" charset="0"/>
              </a:rPr>
              <a:t>Jar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jelly = </a:t>
            </a:r>
            <a:r>
              <a:rPr lang="nn-NO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009999"/>
                </a:solidFill>
                <a:latin typeface="Courier New" panose="02070309020205020404" pitchFamily="49" charset="0"/>
              </a:rPr>
              <a:t>Jar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sz="2400" dirty="0">
                <a:solidFill>
                  <a:srgbClr val="FF0000"/>
                </a:solidFill>
                <a:latin typeface="Courier New" panose="02070309020205020404" pitchFamily="49" charset="0"/>
              </a:rPr>
              <a:t>"Jelly"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fluff.open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2400" dirty="0">
                <a:solidFill>
                  <a:srgbClr val="009999"/>
                </a:solidFill>
                <a:latin typeface="Courier New" panose="02070309020205020404" pitchFamily="49" charset="0"/>
              </a:rPr>
              <a:t>Jar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skippy = </a:t>
            </a:r>
            <a:r>
              <a:rPr lang="nn-NO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009999"/>
                </a:solidFill>
                <a:latin typeface="Courier New" panose="02070309020205020404" pitchFamily="49" charset="0"/>
              </a:rPr>
              <a:t>Jar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sz="2400" dirty="0">
                <a:solidFill>
                  <a:srgbClr val="FF0000"/>
                </a:solidFill>
                <a:latin typeface="Courier New" panose="02070309020205020404" pitchFamily="49" charset="0"/>
              </a:rPr>
              <a:t>"Skippy"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skippy.open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2400" dirty="0">
                <a:solidFill>
                  <a:srgbClr val="009999"/>
                </a:solidFill>
                <a:latin typeface="Courier New" panose="02070309020205020404" pitchFamily="49" charset="0"/>
              </a:rPr>
              <a:t>Knife 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knife = </a:t>
            </a:r>
            <a:r>
              <a:rPr lang="nn-NO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009999"/>
                </a:solidFill>
                <a:latin typeface="Courier New" panose="02070309020205020404" pitchFamily="49" charset="0"/>
              </a:rPr>
              <a:t>Knife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sz="2400" dirty="0">
                <a:solidFill>
                  <a:srgbClr val="FF0000"/>
                </a:solidFill>
                <a:latin typeface="Courier New" panose="02070309020205020404" pitchFamily="49" charset="0"/>
              </a:rPr>
              <a:t>"Ginsu"</a:t>
            </a: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3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Computers don’t understand English</a:t>
            </a:r>
          </a:p>
          <a:p>
            <a:pPr lvl="1"/>
            <a:r>
              <a:rPr lang="en-US" dirty="0"/>
              <a:t>English is too ambiguous! Even a little is too much.</a:t>
            </a:r>
          </a:p>
          <a:p>
            <a:r>
              <a:rPr lang="en-US" dirty="0"/>
              <a:t>We write our programs in Java (or other languages)</a:t>
            </a:r>
          </a:p>
          <a:p>
            <a:pPr lvl="1"/>
            <a:r>
              <a:rPr lang="en-US" dirty="0"/>
              <a:t>Computer languages are </a:t>
            </a:r>
            <a:r>
              <a:rPr lang="en-US" i="1" dirty="0"/>
              <a:t>completely</a:t>
            </a:r>
            <a:r>
              <a:rPr lang="en-US" dirty="0"/>
              <a:t> unambiguous.</a:t>
            </a:r>
          </a:p>
          <a:p>
            <a:r>
              <a:rPr lang="en-US" dirty="0"/>
              <a:t>But computers don’t understand Java either</a:t>
            </a:r>
          </a:p>
          <a:p>
            <a:r>
              <a:rPr lang="en-US" dirty="0"/>
              <a:t>The compiler translates Java into even simpler instructions that the computer does understand natively.</a:t>
            </a:r>
          </a:p>
          <a:p>
            <a:r>
              <a:rPr lang="en-US" dirty="0"/>
              <a:t>Historical context: </a:t>
            </a:r>
          </a:p>
          <a:p>
            <a:pPr lvl="1"/>
            <a:r>
              <a:rPr lang="en-US" dirty="0"/>
              <a:t>Early programs were written directly in the native language(s) of the computer.</a:t>
            </a:r>
          </a:p>
          <a:p>
            <a:pPr lvl="1"/>
            <a:r>
              <a:rPr lang="en-US" dirty="0"/>
              <a:t>This is very tedious and time-consuming because each native instruction does very little.</a:t>
            </a:r>
          </a:p>
          <a:p>
            <a:pPr lvl="1"/>
            <a:r>
              <a:rPr lang="en-US" dirty="0"/>
              <a:t>“Higher level” languages have continuously evolved to make programming complex tasks easier for the human, while still being translatable to machine language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9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0D6A93-68D1-41D8-994E-866F6959A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a9a44-513e-4f2d-b129-a84042c2e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7C6963-3CF9-4E73-B740-83BDCA0718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921AEC-301B-4797-862D-3762BFC53B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1227</Words>
  <Application>Microsoft Office PowerPoint</Application>
  <PresentationFormat>Widescreen</PresentationFormat>
  <Paragraphs>177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Upcoming Assignments</vt:lpstr>
      <vt:lpstr>1.1 Programs</vt:lpstr>
      <vt:lpstr>What Is An Algorithm?</vt:lpstr>
      <vt:lpstr>What Is A Computer?</vt:lpstr>
      <vt:lpstr>What Is A Program?</vt:lpstr>
      <vt:lpstr>Where Do Programs Come From?</vt:lpstr>
      <vt:lpstr>In English</vt:lpstr>
      <vt:lpstr>In Source Code</vt:lpstr>
      <vt:lpstr>What Is A Compiler?</vt:lpstr>
      <vt:lpstr>What Is A Compiler?</vt:lpstr>
      <vt:lpstr>Binary Math</vt:lpstr>
      <vt:lpstr>Time To Write Some Source Code</vt:lpstr>
      <vt:lpstr>Tools Of The Trade</vt:lpstr>
      <vt:lpstr>Microsoft App-V</vt:lpstr>
      <vt:lpstr>Start Eclipse</vt:lpstr>
      <vt:lpstr>Create A Class Within Your Project</vt:lpstr>
      <vt:lpstr>Replace Source Code So It Looks Like This</vt:lpstr>
      <vt:lpstr>Compile And Run Your Program</vt:lpstr>
      <vt:lpstr>Turning In Your Program</vt:lpstr>
      <vt:lpstr>Transferring Files To From School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724</cp:revision>
  <dcterms:created xsi:type="dcterms:W3CDTF">2013-09-15T04:52:01Z</dcterms:created>
  <dcterms:modified xsi:type="dcterms:W3CDTF">2022-09-09T15:06:23Z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