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44" r:id="rId5"/>
    <p:sldId id="376" r:id="rId6"/>
    <p:sldId id="378" r:id="rId7"/>
    <p:sldId id="379" r:id="rId8"/>
    <p:sldId id="381" r:id="rId9"/>
    <p:sldId id="382" r:id="rId10"/>
    <p:sldId id="393" r:id="rId11"/>
    <p:sldId id="384" r:id="rId12"/>
    <p:sldId id="385" r:id="rId13"/>
    <p:sldId id="389" r:id="rId14"/>
    <p:sldId id="388" r:id="rId15"/>
    <p:sldId id="391" r:id="rId16"/>
    <p:sldId id="377" r:id="rId17"/>
    <p:sldId id="394" r:id="rId18"/>
    <p:sldId id="396" r:id="rId19"/>
    <p:sldId id="395" r:id="rId20"/>
    <p:sldId id="397" r:id="rId21"/>
    <p:sldId id="398" r:id="rId22"/>
    <p:sldId id="399" r:id="rId23"/>
    <p:sldId id="400" r:id="rId24"/>
    <p:sldId id="401" r:id="rId25"/>
    <p:sldId id="402" r:id="rId26"/>
    <p:sldId id="408" r:id="rId27"/>
    <p:sldId id="4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 Zachwieja (XBOX)" initials="ZZ(" lastIdx="1" clrIdx="0">
    <p:extLst>
      <p:ext uri="{19B8F6BF-5375-455C-9EA6-DF929625EA0E}">
        <p15:presenceInfo xmlns:p15="http://schemas.microsoft.com/office/powerpoint/2012/main" userId="S-1-5-21-2127521184-1604012920-1887927527-50100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a:srgbClr val="0099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BEB8F6-835F-4437-B9DD-8E1EC824998E}" v="2" dt="2022-10-02T22:08:09.245"/>
    <p1510:client id="{FB4347B0-400C-4F71-A6FF-8E718D138D81}" v="1" dt="2022-09-08T15:26:37.7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81" autoAdjust="0"/>
    <p:restoredTop sz="90276" autoAdjust="0"/>
  </p:normalViewPr>
  <p:slideViewPr>
    <p:cSldViewPr snapToGrid="0">
      <p:cViewPr varScale="1">
        <p:scale>
          <a:sx n="103" d="100"/>
          <a:sy n="103" d="100"/>
        </p:scale>
        <p:origin x="282"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lla, Dheeraj  (Student)" userId="S::s-nallad@bsd405.org::3b95ff57-1408-4938-ad7f-d7e18c6c8132" providerId="AD" clId="Web-{FB4347B0-400C-4F71-A6FF-8E718D138D81}"/>
    <pc:docChg chg="sldOrd">
      <pc:chgData name="Nalla, Dheeraj  (Student)" userId="S::s-nallad@bsd405.org::3b95ff57-1408-4938-ad7f-d7e18c6c8132" providerId="AD" clId="Web-{FB4347B0-400C-4F71-A6FF-8E718D138D81}" dt="2022-09-08T15:26:37.720" v="0"/>
      <pc:docMkLst>
        <pc:docMk/>
      </pc:docMkLst>
      <pc:sldChg chg="ord">
        <pc:chgData name="Nalla, Dheeraj  (Student)" userId="S::s-nallad@bsd405.org::3b95ff57-1408-4938-ad7f-d7e18c6c8132" providerId="AD" clId="Web-{FB4347B0-400C-4F71-A6FF-8E718D138D81}" dt="2022-09-08T15:26:37.720" v="0"/>
        <pc:sldMkLst>
          <pc:docMk/>
          <pc:sldMk cId="251997674" sldId="408"/>
        </pc:sldMkLst>
      </pc:sldChg>
    </pc:docChg>
  </pc:docChgLst>
  <pc:docChgLst>
    <pc:chgData name="Singh, Yuvtajvir (Student)" userId="S::s-singhy@bsd405.org::0d24b77b-25c8-4a5a-967d-b16f5096ae84" providerId="AD" clId="Web-{AABEB8F6-835F-4437-B9DD-8E1EC824998E}"/>
    <pc:docChg chg="modSld">
      <pc:chgData name="Singh, Yuvtajvir (Student)" userId="S::s-singhy@bsd405.org::0d24b77b-25c8-4a5a-967d-b16f5096ae84" providerId="AD" clId="Web-{AABEB8F6-835F-4437-B9DD-8E1EC824998E}" dt="2022-10-02T22:08:09.245" v="1" actId="1076"/>
      <pc:docMkLst>
        <pc:docMk/>
      </pc:docMkLst>
      <pc:sldChg chg="modSp">
        <pc:chgData name="Singh, Yuvtajvir (Student)" userId="S::s-singhy@bsd405.org::0d24b77b-25c8-4a5a-967d-b16f5096ae84" providerId="AD" clId="Web-{AABEB8F6-835F-4437-B9DD-8E1EC824998E}" dt="2022-10-02T22:08:09.245" v="1" actId="1076"/>
        <pc:sldMkLst>
          <pc:docMk/>
          <pc:sldMk cId="4072616396" sldId="382"/>
        </pc:sldMkLst>
        <pc:spChg chg="mod">
          <ac:chgData name="Singh, Yuvtajvir (Student)" userId="S::s-singhy@bsd405.org::0d24b77b-25c8-4a5a-967d-b16f5096ae84" providerId="AD" clId="Web-{AABEB8F6-835F-4437-B9DD-8E1EC824998E}" dt="2022-10-02T22:08:09.245" v="1" actId="1076"/>
          <ac:spMkLst>
            <pc:docMk/>
            <pc:sldMk cId="4072616396" sldId="38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9475D-68A2-42D5-8792-5328DE467EE4}"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42524-4F98-4EE5-8867-2EE5CDE3C846}" type="slidenum">
              <a:rPr lang="en-US" smtClean="0"/>
              <a:t>‹#›</a:t>
            </a:fld>
            <a:endParaRPr lang="en-US"/>
          </a:p>
        </p:txBody>
      </p:sp>
    </p:spTree>
    <p:extLst>
      <p:ext uri="{BB962C8B-B14F-4D97-AF65-F5344CB8AC3E}">
        <p14:creationId xmlns:p14="http://schemas.microsoft.com/office/powerpoint/2010/main" val="3442352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42524-4F98-4EE5-8867-2EE5CDE3C846}" type="slidenum">
              <a:rPr lang="en-US" smtClean="0"/>
              <a:t>13</a:t>
            </a:fld>
            <a:endParaRPr lang="en-US"/>
          </a:p>
        </p:txBody>
      </p:sp>
    </p:spTree>
    <p:extLst>
      <p:ext uri="{BB962C8B-B14F-4D97-AF65-F5344CB8AC3E}">
        <p14:creationId xmlns:p14="http://schemas.microsoft.com/office/powerpoint/2010/main" val="290729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675525" y="2514848"/>
            <a:ext cx="777777" cy="1015663"/>
          </a:xfrm>
          <a:prstGeom prst="rect">
            <a:avLst/>
          </a:prstGeom>
          <a:noFill/>
        </p:spPr>
        <p:txBody>
          <a:bodyPr wrap="none" rtlCol="0">
            <a:spAutoFit/>
          </a:bodyPr>
          <a:lstStyle/>
          <a:p>
            <a:r>
              <a:rPr lang="en-US" sz="6000" b="0" dirty="0">
                <a:solidFill>
                  <a:srgbClr val="008000"/>
                </a:solidFill>
              </a:rPr>
              <a:t>//</a:t>
            </a:r>
          </a:p>
        </p:txBody>
      </p:sp>
      <p:sp>
        <p:nvSpPr>
          <p:cNvPr id="2" name="Title 1"/>
          <p:cNvSpPr>
            <a:spLocks noGrp="1"/>
          </p:cNvSpPr>
          <p:nvPr>
            <p:ph type="ctrTitle"/>
          </p:nvPr>
        </p:nvSpPr>
        <p:spPr>
          <a:xfrm>
            <a:off x="1453301" y="1122363"/>
            <a:ext cx="10205297" cy="2387600"/>
          </a:xfrm>
        </p:spPr>
        <p:txBody>
          <a:bodyPr anchor="b"/>
          <a:lstStyle>
            <a:lvl1pPr algn="l">
              <a:defRPr sz="6000"/>
            </a:lvl1pPr>
          </a:lstStyle>
          <a:p>
            <a:r>
              <a:rPr lang="en-US" dirty="0"/>
              <a:t>Click to edit Master title style</a:t>
            </a:r>
          </a:p>
        </p:txBody>
      </p:sp>
      <p:sp>
        <p:nvSpPr>
          <p:cNvPr id="4" name="Date Placeholder 3"/>
          <p:cNvSpPr>
            <a:spLocks noGrp="1"/>
          </p:cNvSpPr>
          <p:nvPr>
            <p:ph type="dt" sz="half" idx="10"/>
          </p:nvPr>
        </p:nvSpPr>
        <p:spPr/>
        <p:txBody>
          <a:bodyPr/>
          <a:lstStyle/>
          <a:p>
            <a:fld id="{870C50E7-A9E5-4A1C-A0B0-0C3027D146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F2097-ECDF-4E38-9F19-96008E8B4F4A}" type="slidenum">
              <a:rPr lang="en-US" smtClean="0"/>
              <a:t>‹#›</a:t>
            </a:fld>
            <a:endParaRPr lang="en-US"/>
          </a:p>
        </p:txBody>
      </p:sp>
      <p:sp>
        <p:nvSpPr>
          <p:cNvPr id="9" name="TextBox 8"/>
          <p:cNvSpPr txBox="1"/>
          <p:nvPr userDrawn="1"/>
        </p:nvSpPr>
        <p:spPr>
          <a:xfrm flipH="1">
            <a:off x="675525" y="3667873"/>
            <a:ext cx="10972799" cy="954107"/>
          </a:xfrm>
          <a:prstGeom prst="rect">
            <a:avLst/>
          </a:prstGeom>
          <a:noFill/>
        </p:spPr>
        <p:txBody>
          <a:bodyPr wrap="square" rtlCol="0">
            <a:spAutoFit/>
          </a:bodyPr>
          <a:lstStyle/>
          <a:p>
            <a:pPr algn="l"/>
            <a:r>
              <a:rPr lang="en-US" sz="2800" cap="small" dirty="0">
                <a:solidFill>
                  <a:schemeClr val="bg1">
                    <a:lumMod val="75000"/>
                  </a:schemeClr>
                </a:solidFill>
              </a:rPr>
              <a:t>Interlake High School</a:t>
            </a:r>
          </a:p>
          <a:p>
            <a:pPr algn="l"/>
            <a:r>
              <a:rPr lang="en-US" sz="2800" cap="small" dirty="0">
                <a:solidFill>
                  <a:schemeClr val="bg1">
                    <a:lumMod val="75000"/>
                  </a:schemeClr>
                </a:solidFill>
              </a:rPr>
              <a:t>AP Computer Science</a:t>
            </a:r>
          </a:p>
        </p:txBody>
      </p:sp>
    </p:spTree>
    <p:extLst>
      <p:ext uri="{BB962C8B-B14F-4D97-AF65-F5344CB8AC3E}">
        <p14:creationId xmlns:p14="http://schemas.microsoft.com/office/powerpoint/2010/main" val="281571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84270" y="365124"/>
            <a:ext cx="10374330" cy="91440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85800" y="1371600"/>
            <a:ext cx="109728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0C50E7-A9E5-4A1C-A0B0-0C3027D146ED}"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F2097-ECDF-4E38-9F19-96008E8B4F4A}" type="slidenum">
              <a:rPr lang="en-US" smtClean="0"/>
              <a:t>‹#›</a:t>
            </a:fld>
            <a:endParaRPr lang="en-US"/>
          </a:p>
        </p:txBody>
      </p:sp>
      <p:sp>
        <p:nvSpPr>
          <p:cNvPr id="7" name="Title 1"/>
          <p:cNvSpPr txBox="1">
            <a:spLocks/>
          </p:cNvSpPr>
          <p:nvPr userDrawn="1"/>
        </p:nvSpPr>
        <p:spPr>
          <a:xfrm>
            <a:off x="684090" y="373688"/>
            <a:ext cx="60018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000"/>
                </a:solidFill>
                <a:latin typeface="+mj-lt"/>
                <a:ea typeface="+mj-ea"/>
                <a:cs typeface="+mj-cs"/>
              </a:defRPr>
            </a:lvl1pPr>
          </a:lstStyle>
          <a:p>
            <a:r>
              <a:rPr lang="en-US" dirty="0"/>
              <a:t>//</a:t>
            </a:r>
          </a:p>
        </p:txBody>
      </p:sp>
    </p:spTree>
    <p:extLst>
      <p:ext uri="{BB962C8B-B14F-4D97-AF65-F5344CB8AC3E}">
        <p14:creationId xmlns:p14="http://schemas.microsoft.com/office/powerpoint/2010/main" val="389463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84270" y="365124"/>
            <a:ext cx="10374330" cy="914400"/>
          </a:xfrm>
        </p:spPr>
        <p:txBody>
          <a:bodyPr/>
          <a:lstStyle/>
          <a:p>
            <a:r>
              <a:rPr lang="en-US"/>
              <a:t>Click to edit Master title style</a:t>
            </a:r>
          </a:p>
        </p:txBody>
      </p:sp>
      <p:sp>
        <p:nvSpPr>
          <p:cNvPr id="3" name="Content Placeholder 2"/>
          <p:cNvSpPr>
            <a:spLocks noGrp="1"/>
          </p:cNvSpPr>
          <p:nvPr>
            <p:ph sz="half" idx="1"/>
          </p:nvPr>
        </p:nvSpPr>
        <p:spPr>
          <a:xfrm>
            <a:off x="685800" y="1371600"/>
            <a:ext cx="5257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371600"/>
            <a:ext cx="5257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0C50E7-A9E5-4A1C-A0B0-0C3027D146ED}"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F2097-ECDF-4E38-9F19-96008E8B4F4A}" type="slidenum">
              <a:rPr lang="en-US" smtClean="0"/>
              <a:t>‹#›</a:t>
            </a:fld>
            <a:endParaRPr lang="en-US"/>
          </a:p>
        </p:txBody>
      </p:sp>
      <p:sp>
        <p:nvSpPr>
          <p:cNvPr id="8" name="Title 1"/>
          <p:cNvSpPr txBox="1">
            <a:spLocks/>
          </p:cNvSpPr>
          <p:nvPr userDrawn="1"/>
        </p:nvSpPr>
        <p:spPr>
          <a:xfrm>
            <a:off x="684090" y="373688"/>
            <a:ext cx="60018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000"/>
                </a:solidFill>
                <a:latin typeface="+mj-lt"/>
                <a:ea typeface="+mj-ea"/>
                <a:cs typeface="+mj-cs"/>
              </a:defRPr>
            </a:lvl1pPr>
          </a:lstStyle>
          <a:p>
            <a:r>
              <a:rPr lang="en-US" dirty="0"/>
              <a:t>//</a:t>
            </a:r>
          </a:p>
        </p:txBody>
      </p:sp>
    </p:spTree>
    <p:extLst>
      <p:ext uri="{BB962C8B-B14F-4D97-AF65-F5344CB8AC3E}">
        <p14:creationId xmlns:p14="http://schemas.microsoft.com/office/powerpoint/2010/main" val="644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84270" y="365124"/>
            <a:ext cx="10374330" cy="914400"/>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870C50E7-A9E5-4A1C-A0B0-0C3027D146ED}"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F2097-ECDF-4E38-9F19-96008E8B4F4A}" type="slidenum">
              <a:rPr lang="en-US" smtClean="0"/>
              <a:t>‹#›</a:t>
            </a:fld>
            <a:endParaRPr lang="en-US"/>
          </a:p>
        </p:txBody>
      </p:sp>
      <p:sp>
        <p:nvSpPr>
          <p:cNvPr id="6" name="Title 1"/>
          <p:cNvSpPr txBox="1">
            <a:spLocks/>
          </p:cNvSpPr>
          <p:nvPr userDrawn="1"/>
        </p:nvSpPr>
        <p:spPr>
          <a:xfrm>
            <a:off x="684090" y="373688"/>
            <a:ext cx="60018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000"/>
                </a:solidFill>
                <a:latin typeface="+mj-lt"/>
                <a:ea typeface="+mj-ea"/>
                <a:cs typeface="+mj-cs"/>
              </a:defRPr>
            </a:lvl1pPr>
          </a:lstStyle>
          <a:p>
            <a:r>
              <a:rPr lang="en-US" dirty="0"/>
              <a:t>//</a:t>
            </a:r>
          </a:p>
        </p:txBody>
      </p:sp>
    </p:spTree>
    <p:extLst>
      <p:ext uri="{BB962C8B-B14F-4D97-AF65-F5344CB8AC3E}">
        <p14:creationId xmlns:p14="http://schemas.microsoft.com/office/powerpoint/2010/main" val="615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C50E7-A9E5-4A1C-A0B0-0C3027D146ED}"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F2097-ECDF-4E38-9F19-96008E8B4F4A}" type="slidenum">
              <a:rPr lang="en-US" smtClean="0"/>
              <a:t>‹#›</a:t>
            </a:fld>
            <a:endParaRPr lang="en-US"/>
          </a:p>
        </p:txBody>
      </p:sp>
    </p:spTree>
    <p:extLst>
      <p:ext uri="{BB962C8B-B14F-4D97-AF65-F5344CB8AC3E}">
        <p14:creationId xmlns:p14="http://schemas.microsoft.com/office/powerpoint/2010/main" val="1590936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5124"/>
            <a:ext cx="10972800" cy="914400"/>
          </a:xfrm>
          <a:prstGeom prst="rect">
            <a:avLst/>
          </a:prstGeom>
        </p:spPr>
        <p:txBody>
          <a:bodyPr vert="horz" lIns="91440" tIns="45720" rIns="91440" bIns="45720" rtlCol="0" anchor="ctr">
            <a:normAutofit/>
          </a:bodyPr>
          <a:lstStyle/>
          <a:p>
            <a:r>
              <a:rPr lang="en-US" dirty="0"/>
              <a:t>// Click to edit Master title style</a:t>
            </a:r>
          </a:p>
        </p:txBody>
      </p:sp>
      <p:sp>
        <p:nvSpPr>
          <p:cNvPr id="3" name="Text Placeholder 2"/>
          <p:cNvSpPr>
            <a:spLocks noGrp="1"/>
          </p:cNvSpPr>
          <p:nvPr>
            <p:ph type="body" idx="1"/>
          </p:nvPr>
        </p:nvSpPr>
        <p:spPr>
          <a:xfrm>
            <a:off x="685800" y="1371600"/>
            <a:ext cx="109728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34576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C50E7-A9E5-4A1C-A0B0-0C3027D146ED}" type="datetimeFigureOut">
              <a:rPr lang="en-US" smtClean="0"/>
              <a:t>10/2/2022</a:t>
            </a:fld>
            <a:endParaRPr lang="en-US"/>
          </a:p>
        </p:txBody>
      </p:sp>
      <p:sp>
        <p:nvSpPr>
          <p:cNvPr id="5" name="Footer Placeholder 4"/>
          <p:cNvSpPr>
            <a:spLocks noGrp="1"/>
          </p:cNvSpPr>
          <p:nvPr>
            <p:ph type="ftr" sz="quarter" idx="3"/>
          </p:nvPr>
        </p:nvSpPr>
        <p:spPr>
          <a:xfrm>
            <a:off x="3595512" y="6345766"/>
            <a:ext cx="516466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915400" y="634576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F2097-ECDF-4E38-9F19-96008E8B4F4A}" type="slidenum">
              <a:rPr lang="en-US" smtClean="0"/>
              <a:t>‹#›</a:t>
            </a:fld>
            <a:endParaRPr lang="en-US"/>
          </a:p>
        </p:txBody>
      </p:sp>
      <p:sp>
        <p:nvSpPr>
          <p:cNvPr id="16" name="Rectangle 15"/>
          <p:cNvSpPr/>
          <p:nvPr userDrawn="1"/>
        </p:nvSpPr>
        <p:spPr>
          <a:xfrm>
            <a:off x="-15474" y="-3170"/>
            <a:ext cx="205483" cy="70172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152399" y="-3170"/>
            <a:ext cx="366889" cy="7340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200" dirty="0">
                <a:solidFill>
                  <a:schemeClr val="bg1">
                    <a:lumMod val="75000"/>
                  </a:schemeClr>
                </a:solidFill>
              </a:rPr>
              <a:t>1</a:t>
            </a:r>
          </a:p>
          <a:p>
            <a:pPr algn="r"/>
            <a:r>
              <a:rPr lang="en-US" sz="1200" dirty="0">
                <a:solidFill>
                  <a:schemeClr val="bg1">
                    <a:lumMod val="75000"/>
                  </a:schemeClr>
                </a:solidFill>
              </a:rPr>
              <a:t>2</a:t>
            </a:r>
          </a:p>
          <a:p>
            <a:pPr algn="r"/>
            <a:r>
              <a:rPr lang="en-US" sz="1200" dirty="0">
                <a:solidFill>
                  <a:schemeClr val="bg1">
                    <a:lumMod val="75000"/>
                  </a:schemeClr>
                </a:solidFill>
              </a:rPr>
              <a:t>3</a:t>
            </a:r>
          </a:p>
          <a:p>
            <a:pPr algn="r"/>
            <a:r>
              <a:rPr lang="en-US" sz="1200" dirty="0">
                <a:solidFill>
                  <a:schemeClr val="bg1">
                    <a:lumMod val="75000"/>
                  </a:schemeClr>
                </a:solidFill>
              </a:rPr>
              <a:t>4</a:t>
            </a:r>
          </a:p>
          <a:p>
            <a:pPr algn="r"/>
            <a:r>
              <a:rPr lang="en-US" sz="1200" dirty="0">
                <a:solidFill>
                  <a:schemeClr val="bg1">
                    <a:lumMod val="75000"/>
                  </a:schemeClr>
                </a:solidFill>
              </a:rPr>
              <a:t>5</a:t>
            </a:r>
          </a:p>
          <a:p>
            <a:pPr algn="r"/>
            <a:r>
              <a:rPr lang="en-US" sz="1200" dirty="0">
                <a:solidFill>
                  <a:schemeClr val="bg1">
                    <a:lumMod val="75000"/>
                  </a:schemeClr>
                </a:solidFill>
              </a:rPr>
              <a:t>6</a:t>
            </a:r>
          </a:p>
          <a:p>
            <a:pPr algn="r"/>
            <a:r>
              <a:rPr lang="en-US" sz="1200" dirty="0">
                <a:solidFill>
                  <a:schemeClr val="bg1">
                    <a:lumMod val="75000"/>
                  </a:schemeClr>
                </a:solidFill>
              </a:rPr>
              <a:t>7</a:t>
            </a:r>
          </a:p>
          <a:p>
            <a:pPr algn="r"/>
            <a:r>
              <a:rPr lang="en-US" sz="1200" dirty="0">
                <a:solidFill>
                  <a:schemeClr val="bg1">
                    <a:lumMod val="75000"/>
                  </a:schemeClr>
                </a:solidFill>
              </a:rPr>
              <a:t>8</a:t>
            </a:r>
          </a:p>
          <a:p>
            <a:pPr algn="r"/>
            <a:r>
              <a:rPr lang="en-US" sz="1200" dirty="0">
                <a:solidFill>
                  <a:schemeClr val="bg1">
                    <a:lumMod val="75000"/>
                  </a:schemeClr>
                </a:solidFill>
              </a:rPr>
              <a:t>9</a:t>
            </a:r>
          </a:p>
          <a:p>
            <a:pPr algn="r"/>
            <a:r>
              <a:rPr lang="en-US" sz="1200" dirty="0">
                <a:solidFill>
                  <a:schemeClr val="bg1">
                    <a:lumMod val="75000"/>
                  </a:schemeClr>
                </a:solidFill>
              </a:rPr>
              <a:t>10</a:t>
            </a:r>
          </a:p>
          <a:p>
            <a:pPr algn="r"/>
            <a:r>
              <a:rPr lang="en-US" sz="1200" dirty="0">
                <a:solidFill>
                  <a:schemeClr val="bg1">
                    <a:lumMod val="75000"/>
                  </a:schemeClr>
                </a:solidFill>
              </a:rPr>
              <a:t>11</a:t>
            </a:r>
          </a:p>
          <a:p>
            <a:pPr algn="r"/>
            <a:r>
              <a:rPr lang="en-US" sz="1200" dirty="0">
                <a:solidFill>
                  <a:schemeClr val="bg1">
                    <a:lumMod val="75000"/>
                  </a:schemeClr>
                </a:solidFill>
              </a:rPr>
              <a:t>12</a:t>
            </a:r>
          </a:p>
          <a:p>
            <a:pPr algn="r"/>
            <a:r>
              <a:rPr lang="en-US" sz="1200" dirty="0">
                <a:solidFill>
                  <a:schemeClr val="bg1">
                    <a:lumMod val="75000"/>
                  </a:schemeClr>
                </a:solidFill>
              </a:rPr>
              <a:t>13</a:t>
            </a:r>
          </a:p>
          <a:p>
            <a:pPr algn="r"/>
            <a:r>
              <a:rPr lang="en-US" sz="1200" dirty="0">
                <a:solidFill>
                  <a:schemeClr val="bg1">
                    <a:lumMod val="75000"/>
                  </a:schemeClr>
                </a:solidFill>
              </a:rPr>
              <a:t>14</a:t>
            </a:r>
          </a:p>
          <a:p>
            <a:pPr algn="r"/>
            <a:r>
              <a:rPr lang="en-US" sz="1200" dirty="0">
                <a:solidFill>
                  <a:schemeClr val="bg1">
                    <a:lumMod val="75000"/>
                  </a:schemeClr>
                </a:solidFill>
              </a:rPr>
              <a:t>15</a:t>
            </a:r>
          </a:p>
          <a:p>
            <a:pPr algn="r"/>
            <a:r>
              <a:rPr lang="en-US" sz="1200" dirty="0">
                <a:solidFill>
                  <a:schemeClr val="bg1">
                    <a:lumMod val="75000"/>
                  </a:schemeClr>
                </a:solidFill>
              </a:rPr>
              <a:t>16</a:t>
            </a:r>
          </a:p>
          <a:p>
            <a:pPr algn="r"/>
            <a:r>
              <a:rPr lang="en-US" sz="1200" dirty="0">
                <a:solidFill>
                  <a:schemeClr val="bg1">
                    <a:lumMod val="75000"/>
                  </a:schemeClr>
                </a:solidFill>
              </a:rPr>
              <a:t>17</a:t>
            </a:r>
          </a:p>
          <a:p>
            <a:pPr algn="r"/>
            <a:r>
              <a:rPr lang="en-US" sz="1200" dirty="0">
                <a:solidFill>
                  <a:schemeClr val="bg1">
                    <a:lumMod val="75000"/>
                  </a:schemeClr>
                </a:solidFill>
              </a:rPr>
              <a:t>18</a:t>
            </a:r>
          </a:p>
          <a:p>
            <a:pPr algn="r"/>
            <a:r>
              <a:rPr lang="en-US" sz="1200" dirty="0">
                <a:solidFill>
                  <a:schemeClr val="bg1">
                    <a:lumMod val="75000"/>
                  </a:schemeClr>
                </a:solidFill>
              </a:rPr>
              <a:t>19</a:t>
            </a:r>
          </a:p>
          <a:p>
            <a:pPr algn="r"/>
            <a:r>
              <a:rPr lang="en-US" sz="1200" dirty="0">
                <a:solidFill>
                  <a:schemeClr val="bg1">
                    <a:lumMod val="75000"/>
                  </a:schemeClr>
                </a:solidFill>
              </a:rPr>
              <a:t>20</a:t>
            </a:r>
          </a:p>
          <a:p>
            <a:pPr algn="r"/>
            <a:r>
              <a:rPr lang="en-US" sz="1200" dirty="0">
                <a:solidFill>
                  <a:schemeClr val="bg1">
                    <a:lumMod val="75000"/>
                  </a:schemeClr>
                </a:solidFill>
              </a:rPr>
              <a:t>21</a:t>
            </a:r>
          </a:p>
          <a:p>
            <a:pPr algn="r"/>
            <a:r>
              <a:rPr lang="en-US" sz="1200" dirty="0">
                <a:solidFill>
                  <a:schemeClr val="bg1">
                    <a:lumMod val="75000"/>
                  </a:schemeClr>
                </a:solidFill>
              </a:rPr>
              <a:t>22</a:t>
            </a:r>
          </a:p>
          <a:p>
            <a:pPr algn="r"/>
            <a:r>
              <a:rPr lang="en-US" sz="1200" dirty="0">
                <a:solidFill>
                  <a:schemeClr val="bg1">
                    <a:lumMod val="75000"/>
                  </a:schemeClr>
                </a:solidFill>
              </a:rPr>
              <a:t>23</a:t>
            </a:r>
          </a:p>
          <a:p>
            <a:pPr algn="r"/>
            <a:r>
              <a:rPr lang="en-US" sz="1200" dirty="0">
                <a:solidFill>
                  <a:schemeClr val="bg1">
                    <a:lumMod val="75000"/>
                  </a:schemeClr>
                </a:solidFill>
              </a:rPr>
              <a:t>24</a:t>
            </a:r>
          </a:p>
          <a:p>
            <a:pPr algn="r"/>
            <a:r>
              <a:rPr lang="en-US" sz="1200" dirty="0">
                <a:solidFill>
                  <a:schemeClr val="bg1">
                    <a:lumMod val="75000"/>
                  </a:schemeClr>
                </a:solidFill>
              </a:rPr>
              <a:t>25</a:t>
            </a:r>
          </a:p>
          <a:p>
            <a:pPr algn="r"/>
            <a:r>
              <a:rPr lang="en-US" sz="1200" dirty="0">
                <a:solidFill>
                  <a:schemeClr val="bg1">
                    <a:lumMod val="75000"/>
                  </a:schemeClr>
                </a:solidFill>
              </a:rPr>
              <a:t>26</a:t>
            </a:r>
          </a:p>
          <a:p>
            <a:pPr algn="r"/>
            <a:r>
              <a:rPr lang="en-US" sz="1200" dirty="0">
                <a:solidFill>
                  <a:schemeClr val="bg1">
                    <a:lumMod val="75000"/>
                  </a:schemeClr>
                </a:solidFill>
              </a:rPr>
              <a:t>27</a:t>
            </a:r>
          </a:p>
          <a:p>
            <a:pPr algn="r"/>
            <a:r>
              <a:rPr lang="en-US" sz="1200" dirty="0">
                <a:solidFill>
                  <a:schemeClr val="bg1">
                    <a:lumMod val="75000"/>
                  </a:schemeClr>
                </a:solidFill>
              </a:rPr>
              <a:t>28</a:t>
            </a:r>
          </a:p>
          <a:p>
            <a:pPr algn="r"/>
            <a:r>
              <a:rPr lang="en-US" sz="1200" dirty="0">
                <a:solidFill>
                  <a:schemeClr val="bg1">
                    <a:lumMod val="75000"/>
                  </a:schemeClr>
                </a:solidFill>
              </a:rPr>
              <a:t>29</a:t>
            </a:r>
          </a:p>
          <a:p>
            <a:pPr algn="r"/>
            <a:r>
              <a:rPr lang="en-US" sz="1200" dirty="0">
                <a:solidFill>
                  <a:schemeClr val="bg1">
                    <a:lumMod val="75000"/>
                  </a:schemeClr>
                </a:solidFill>
              </a:rPr>
              <a:t>30</a:t>
            </a:r>
          </a:p>
          <a:p>
            <a:pPr algn="r"/>
            <a:r>
              <a:rPr lang="en-US" sz="1200" dirty="0">
                <a:solidFill>
                  <a:schemeClr val="bg1">
                    <a:lumMod val="75000"/>
                  </a:schemeClr>
                </a:solidFill>
              </a:rPr>
              <a:t>31</a:t>
            </a:r>
          </a:p>
          <a:p>
            <a:pPr algn="r"/>
            <a:r>
              <a:rPr lang="en-US" sz="1200" dirty="0">
                <a:solidFill>
                  <a:schemeClr val="bg1">
                    <a:lumMod val="75000"/>
                  </a:schemeClr>
                </a:solidFill>
              </a:rPr>
              <a:t>32</a:t>
            </a:r>
          </a:p>
          <a:p>
            <a:pPr algn="r"/>
            <a:r>
              <a:rPr lang="en-US" sz="1200" dirty="0">
                <a:solidFill>
                  <a:schemeClr val="bg1">
                    <a:lumMod val="75000"/>
                  </a:schemeClr>
                </a:solidFill>
              </a:rPr>
              <a:t>33</a:t>
            </a:r>
          </a:p>
          <a:p>
            <a:pPr algn="r"/>
            <a:r>
              <a:rPr lang="en-US" sz="1200" dirty="0">
                <a:solidFill>
                  <a:schemeClr val="bg1">
                    <a:lumMod val="75000"/>
                  </a:schemeClr>
                </a:solidFill>
              </a:rPr>
              <a:t>34</a:t>
            </a:r>
          </a:p>
          <a:p>
            <a:pPr algn="r"/>
            <a:r>
              <a:rPr lang="en-US" sz="1200" dirty="0">
                <a:solidFill>
                  <a:schemeClr val="bg1">
                    <a:lumMod val="75000"/>
                  </a:schemeClr>
                </a:solidFill>
              </a:rPr>
              <a:t>35</a:t>
            </a:r>
          </a:p>
          <a:p>
            <a:pPr algn="r"/>
            <a:r>
              <a:rPr lang="en-US" sz="1200" dirty="0">
                <a:solidFill>
                  <a:schemeClr val="bg1">
                    <a:lumMod val="75000"/>
                  </a:schemeClr>
                </a:solidFill>
              </a:rPr>
              <a:t>36</a:t>
            </a:r>
          </a:p>
          <a:p>
            <a:pPr algn="r"/>
            <a:r>
              <a:rPr lang="en-US" sz="1200" dirty="0">
                <a:solidFill>
                  <a:schemeClr val="bg1">
                    <a:lumMod val="75000"/>
                  </a:schemeClr>
                </a:solidFill>
              </a:rPr>
              <a:t>37</a:t>
            </a:r>
          </a:p>
          <a:p>
            <a:pPr algn="r"/>
            <a:r>
              <a:rPr lang="en-US" sz="1200" dirty="0">
                <a:solidFill>
                  <a:schemeClr val="bg1">
                    <a:lumMod val="75000"/>
                  </a:schemeClr>
                </a:solidFill>
              </a:rPr>
              <a:t>38</a:t>
            </a:r>
          </a:p>
          <a:p>
            <a:pPr algn="r"/>
            <a:endParaRPr lang="en-US" sz="1200" dirty="0">
              <a:solidFill>
                <a:schemeClr val="bg1">
                  <a:lumMod val="75000"/>
                </a:schemeClr>
              </a:solidFill>
            </a:endParaRPr>
          </a:p>
          <a:p>
            <a:pPr algn="r"/>
            <a:endParaRPr lang="en-US" dirty="0"/>
          </a:p>
        </p:txBody>
      </p:sp>
      <p:cxnSp>
        <p:nvCxnSpPr>
          <p:cNvPr id="19" name="Straight Connector 18"/>
          <p:cNvCxnSpPr/>
          <p:nvPr userDrawn="1"/>
        </p:nvCxnSpPr>
        <p:spPr>
          <a:xfrm>
            <a:off x="502356" y="-248356"/>
            <a:ext cx="0" cy="776675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107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rgbClr val="008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Assignments</a:t>
            </a:r>
          </a:p>
        </p:txBody>
      </p:sp>
      <p:sp>
        <p:nvSpPr>
          <p:cNvPr id="3" name="Content Placeholder 2"/>
          <p:cNvSpPr>
            <a:spLocks noGrp="1"/>
          </p:cNvSpPr>
          <p:nvPr>
            <p:ph idx="1"/>
          </p:nvPr>
        </p:nvSpPr>
        <p:spPr>
          <a:xfrm>
            <a:off x="685800" y="1371600"/>
            <a:ext cx="11125200" cy="4800600"/>
          </a:xfrm>
        </p:spPr>
        <p:txBody>
          <a:bodyPr>
            <a:normAutofit/>
          </a:bodyPr>
          <a:lstStyle/>
          <a:p>
            <a:pPr lvl="1" indent="-182880"/>
            <a:r>
              <a:rPr lang="en-US" dirty="0"/>
              <a:t>9/6 </a:t>
            </a:r>
            <a:r>
              <a:rPr lang="en-US" dirty="0" err="1"/>
              <a:t>sc</a:t>
            </a:r>
            <a:r>
              <a:rPr lang="en-US" dirty="0"/>
              <a:t> 1.1-7</a:t>
            </a:r>
          </a:p>
          <a:p>
            <a:pPr lvl="1" indent="-182880"/>
            <a:r>
              <a:rPr lang="en-US" dirty="0"/>
              <a:t>9/7 Self-Checks 8-15</a:t>
            </a:r>
          </a:p>
          <a:p>
            <a:pPr lvl="1" indent="-182880"/>
            <a:r>
              <a:rPr lang="en-US" dirty="0"/>
              <a:t>Ex 2, 5, 9, 10, 13, 16</a:t>
            </a:r>
          </a:p>
          <a:p>
            <a:pPr lvl="1" indent="-182880"/>
            <a:endParaRPr lang="en-US" dirty="0"/>
          </a:p>
          <a:p>
            <a:pPr marL="502920" lvl="1" indent="0">
              <a:buNone/>
            </a:pPr>
            <a:endParaRPr lang="en-US" dirty="0"/>
          </a:p>
          <a:p>
            <a:pPr indent="-182880"/>
            <a:endParaRPr lang="en-US" dirty="0"/>
          </a:p>
        </p:txBody>
      </p:sp>
    </p:spTree>
    <p:extLst>
      <p:ext uri="{BB962C8B-B14F-4D97-AF65-F5344CB8AC3E}">
        <p14:creationId xmlns:p14="http://schemas.microsoft.com/office/powerpoint/2010/main" val="267370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Names</a:t>
            </a:r>
          </a:p>
        </p:txBody>
      </p:sp>
      <p:sp>
        <p:nvSpPr>
          <p:cNvPr id="3" name="Content Placeholder 2"/>
          <p:cNvSpPr>
            <a:spLocks noGrp="1"/>
          </p:cNvSpPr>
          <p:nvPr>
            <p:ph idx="1"/>
          </p:nvPr>
        </p:nvSpPr>
        <p:spPr/>
        <p:txBody>
          <a:bodyPr>
            <a:normAutofit/>
          </a:bodyPr>
          <a:lstStyle/>
          <a:p>
            <a:r>
              <a:rPr lang="en-US" dirty="0"/>
              <a:t>Methods names immediately follow </a:t>
            </a:r>
            <a:r>
              <a:rPr lang="en-US" b="1" dirty="0">
                <a:solidFill>
                  <a:srgbClr val="7030A0"/>
                </a:solidFill>
                <a:latin typeface="Courier New" panose="02070309020205020404" pitchFamily="49" charset="0"/>
                <a:cs typeface="Courier New" panose="02070309020205020404" pitchFamily="49" charset="0"/>
              </a:rPr>
              <a:t>public static void</a:t>
            </a:r>
          </a:p>
          <a:p>
            <a:r>
              <a:rPr lang="en-US" dirty="0">
                <a:cs typeface="Courier New" panose="02070309020205020404" pitchFamily="49" charset="0"/>
              </a:rPr>
              <a:t>And come immediately before the (parameters, …)</a:t>
            </a:r>
            <a:endParaRPr lang="en-US" i="1" dirty="0"/>
          </a:p>
          <a:p>
            <a:endParaRPr lang="en-US" i="1" dirty="0"/>
          </a:p>
          <a:p>
            <a:pPr marL="0" indent="0">
              <a:buNone/>
            </a:pPr>
            <a:r>
              <a:rPr lang="en-US" sz="2400" b="1" dirty="0">
                <a:solidFill>
                  <a:srgbClr val="7030A0"/>
                </a:solidFill>
                <a:latin typeface="Courier New" panose="02070309020205020404" pitchFamily="49" charset="0"/>
                <a:cs typeface="Courier New" panose="02070309020205020404" pitchFamily="49" charset="0"/>
              </a:rPr>
              <a:t>public class </a:t>
            </a:r>
            <a:r>
              <a:rPr lang="en-US" sz="2400" dirty="0" err="1">
                <a:solidFill>
                  <a:srgbClr val="009999"/>
                </a:solidFill>
                <a:latin typeface="Courier New" panose="02070309020205020404" pitchFamily="49" charset="0"/>
                <a:cs typeface="Courier New" panose="02070309020205020404" pitchFamily="49" charset="0"/>
              </a:rPr>
              <a:t>HelloInterlake</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a:latin typeface="Courier New" panose="02070309020205020404" pitchFamily="49" charset="0"/>
                <a:cs typeface="Courier New" panose="02070309020205020404" pitchFamily="49" charset="0"/>
              </a:rPr>
              <a:t>main(</a:t>
            </a:r>
            <a:r>
              <a:rPr lang="en-US" sz="2400" dirty="0">
                <a:solidFill>
                  <a:srgbClr val="009999"/>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dirty="0" err="1">
                <a:solidFill>
                  <a:srgbClr val="0000FF"/>
                </a:solidFill>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"Hello Interlake!!!"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a:t>
            </a:r>
          </a:p>
          <a:p>
            <a:endParaRPr lang="en-US" dirty="0"/>
          </a:p>
          <a:p>
            <a:r>
              <a:rPr lang="en-US" dirty="0"/>
              <a:t>What is the method name in the above example?</a:t>
            </a:r>
          </a:p>
        </p:txBody>
      </p:sp>
      <p:sp>
        <p:nvSpPr>
          <p:cNvPr id="4" name="Rounded Rectangle 3"/>
          <p:cNvSpPr/>
          <p:nvPr/>
        </p:nvSpPr>
        <p:spPr>
          <a:xfrm>
            <a:off x="4929388" y="3307980"/>
            <a:ext cx="809675"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 the following code</a:t>
            </a:r>
          </a:p>
          <a:p>
            <a:pPr lvl="1"/>
            <a:r>
              <a:rPr lang="en-US" dirty="0"/>
              <a:t>What is the class name?</a:t>
            </a:r>
          </a:p>
          <a:p>
            <a:pPr lvl="1"/>
            <a:r>
              <a:rPr lang="en-US" dirty="0"/>
              <a:t>What is the method name?</a:t>
            </a:r>
          </a:p>
          <a:p>
            <a:endParaRPr lang="en-US" dirty="0"/>
          </a:p>
        </p:txBody>
      </p:sp>
      <p:sp>
        <p:nvSpPr>
          <p:cNvPr id="4" name="TextBox 3"/>
          <p:cNvSpPr txBox="1"/>
          <p:nvPr/>
        </p:nvSpPr>
        <p:spPr>
          <a:xfrm>
            <a:off x="685801" y="3013207"/>
            <a:ext cx="7327232" cy="1977464"/>
          </a:xfrm>
          <a:prstGeom prst="rect">
            <a:avLst/>
          </a:prstGeom>
          <a:noFill/>
        </p:spPr>
        <p:txBody>
          <a:bodyPr wrap="square" rtlCol="0">
            <a:spAutoFit/>
          </a:bodyPr>
          <a:lstStyle/>
          <a:p>
            <a:pPr>
              <a:spcAft>
                <a:spcPts val="900"/>
              </a:spcAft>
            </a:pPr>
            <a:r>
              <a:rPr lang="en-US" sz="2000" b="1" dirty="0">
                <a:solidFill>
                  <a:srgbClr val="7030A0"/>
                </a:solidFill>
                <a:latin typeface="Courier New" panose="02070309020205020404" pitchFamily="49" charset="0"/>
                <a:cs typeface="Courier New" panose="02070309020205020404" pitchFamily="49" charset="0"/>
              </a:rPr>
              <a:t>public class</a:t>
            </a:r>
            <a:r>
              <a:rPr lang="en-US" sz="2000" dirty="0">
                <a:latin typeface="Courier New" panose="02070309020205020404" pitchFamily="49" charset="0"/>
                <a:cs typeface="Courier New" panose="02070309020205020404" pitchFamily="49" charset="0"/>
              </a:rPr>
              <a:t> </a:t>
            </a:r>
            <a:r>
              <a:rPr lang="en-US" sz="2000" dirty="0">
                <a:solidFill>
                  <a:srgbClr val="009999"/>
                </a:solidFill>
                <a:latin typeface="Courier New" panose="02070309020205020404" pitchFamily="49" charset="0"/>
                <a:cs typeface="Courier New" panose="02070309020205020404" pitchFamily="49" charset="0"/>
              </a:rPr>
              <a:t>Teachers</a:t>
            </a:r>
            <a:r>
              <a:rPr lang="en-US" sz="2000" dirty="0">
                <a:latin typeface="Courier New" panose="02070309020205020404" pitchFamily="49" charset="0"/>
                <a:cs typeface="Courier New" panose="02070309020205020404" pitchFamily="49" charset="0"/>
              </a:rPr>
              <a:t> {</a:t>
            </a:r>
          </a:p>
          <a:p>
            <a:pPr>
              <a:spcAft>
                <a:spcPts val="900"/>
              </a:spcAft>
            </a:pPr>
            <a:r>
              <a:rPr lang="en-US" sz="2000" dirty="0">
                <a:latin typeface="Courier New" panose="02070309020205020404" pitchFamily="49" charset="0"/>
                <a:cs typeface="Courier New" panose="02070309020205020404" pitchFamily="49" charset="0"/>
              </a:rPr>
              <a:t>    </a:t>
            </a:r>
            <a:r>
              <a:rPr lang="en-US" sz="2000" b="1" dirty="0">
                <a:solidFill>
                  <a:srgbClr val="7030A0"/>
                </a:solidFill>
                <a:latin typeface="Courier New" panose="02070309020205020404" pitchFamily="49" charset="0"/>
                <a:cs typeface="Courier New" panose="02070309020205020404" pitchFamily="49" charset="0"/>
              </a:rPr>
              <a:t>public static void </a:t>
            </a:r>
            <a:r>
              <a:rPr lang="en-US" sz="2000" dirty="0" err="1">
                <a:latin typeface="Courier New" panose="02070309020205020404" pitchFamily="49" charset="0"/>
                <a:cs typeface="Courier New" panose="02070309020205020404" pitchFamily="49" charset="0"/>
              </a:rPr>
              <a:t>bestEver</a:t>
            </a:r>
            <a:r>
              <a:rPr lang="en-US" sz="2000" dirty="0">
                <a:latin typeface="Courier New" panose="02070309020205020404" pitchFamily="49" charset="0"/>
                <a:cs typeface="Courier New" panose="02070309020205020404" pitchFamily="49" charset="0"/>
              </a:rPr>
              <a:t>() {</a:t>
            </a:r>
          </a:p>
          <a:p>
            <a:pPr>
              <a:spcAft>
                <a:spcPts val="900"/>
              </a:spcAft>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a:t>
            </a:r>
            <a:r>
              <a:rPr lang="en-US" sz="2000" dirty="0" err="1">
                <a:solidFill>
                  <a:srgbClr val="0000FF"/>
                </a:solidFill>
                <a:latin typeface="Courier New" panose="02070309020205020404" pitchFamily="49" charset="0"/>
                <a:cs typeface="Courier New" panose="02070309020205020404" pitchFamily="49" charset="0"/>
              </a:rPr>
              <a:t>out</a:t>
            </a:r>
            <a:r>
              <a:rPr lang="en-US" sz="2000" dirty="0" err="1">
                <a:latin typeface="Courier New" panose="02070309020205020404" pitchFamily="49" charset="0"/>
                <a:cs typeface="Courier New" panose="02070309020205020404" pitchFamily="49" charset="0"/>
              </a:rPr>
              <a:t>.println</a:t>
            </a:r>
            <a:r>
              <a:rPr lang="en-US" sz="2000" dirty="0">
                <a:latin typeface="Courier New" panose="02070309020205020404" pitchFamily="49" charset="0"/>
                <a:cs typeface="Courier New" panose="02070309020205020404" pitchFamily="49" charset="0"/>
              </a:rPr>
              <a:t>(</a:t>
            </a:r>
            <a:r>
              <a:rPr lang="en-US" sz="2000" dirty="0">
                <a:solidFill>
                  <a:srgbClr val="FF0000"/>
                </a:solidFill>
                <a:latin typeface="Courier New" panose="02070309020205020404" pitchFamily="49" charset="0"/>
                <a:cs typeface="Courier New" panose="02070309020205020404" pitchFamily="49" charset="0"/>
              </a:rPr>
              <a:t>“Silverman"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p:txBody>
      </p:sp>
      <p:sp>
        <p:nvSpPr>
          <p:cNvPr id="5" name="Rounded Rectangle 4"/>
          <p:cNvSpPr/>
          <p:nvPr/>
        </p:nvSpPr>
        <p:spPr>
          <a:xfrm>
            <a:off x="4243590" y="3410247"/>
            <a:ext cx="1603758"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0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We Missed</a:t>
            </a:r>
          </a:p>
        </p:txBody>
      </p:sp>
      <p:sp>
        <p:nvSpPr>
          <p:cNvPr id="3" name="Content Placeholder 2"/>
          <p:cNvSpPr>
            <a:spLocks noGrp="1"/>
          </p:cNvSpPr>
          <p:nvPr>
            <p:ph idx="1"/>
          </p:nvPr>
        </p:nvSpPr>
        <p:spPr/>
        <p:txBody>
          <a:bodyPr>
            <a:normAutofit lnSpcReduction="10000"/>
          </a:bodyPr>
          <a:lstStyle/>
          <a:p>
            <a:r>
              <a:rPr lang="en-US" dirty="0"/>
              <a:t>In the Java source code below there is an element we missed</a:t>
            </a:r>
          </a:p>
          <a:p>
            <a:r>
              <a:rPr lang="en-US" dirty="0"/>
              <a:t>What is it?</a:t>
            </a:r>
          </a:p>
          <a:p>
            <a:endParaRPr lang="en-US" sz="800" i="1" dirty="0"/>
          </a:p>
          <a:p>
            <a:pPr marL="0" indent="0">
              <a:buNone/>
            </a:pPr>
            <a:r>
              <a:rPr lang="en-US" sz="2400" b="1" dirty="0">
                <a:solidFill>
                  <a:srgbClr val="7030A0"/>
                </a:solidFill>
                <a:latin typeface="Courier New" panose="02070309020205020404" pitchFamily="49" charset="0"/>
                <a:cs typeface="Courier New" panose="02070309020205020404" pitchFamily="49" charset="0"/>
              </a:rPr>
              <a:t>public class </a:t>
            </a:r>
            <a:r>
              <a:rPr lang="en-US" sz="2400" dirty="0" err="1">
                <a:solidFill>
                  <a:srgbClr val="009999"/>
                </a:solidFill>
                <a:latin typeface="Courier New" panose="02070309020205020404" pitchFamily="49" charset="0"/>
                <a:cs typeface="Courier New" panose="02070309020205020404" pitchFamily="49" charset="0"/>
              </a:rPr>
              <a:t>HelloInterlake</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a:latin typeface="Courier New" panose="02070309020205020404" pitchFamily="49" charset="0"/>
                <a:cs typeface="Courier New" panose="02070309020205020404" pitchFamily="49" charset="0"/>
              </a:rPr>
              <a:t>main(</a:t>
            </a:r>
            <a:r>
              <a:rPr lang="en-US" sz="2400" dirty="0">
                <a:solidFill>
                  <a:srgbClr val="009999"/>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dirty="0" err="1">
                <a:solidFill>
                  <a:srgbClr val="0000FF"/>
                </a:solidFill>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"Hello Interlake!!!"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800" dirty="0"/>
          </a:p>
          <a:p>
            <a:pPr marL="0" indent="0">
              <a:buNone/>
            </a:pPr>
            <a:r>
              <a:rPr lang="en-US" sz="2400" dirty="0"/>
              <a:t>The characters in quotes are typically referred to as a “string”.</a:t>
            </a:r>
          </a:p>
          <a:p>
            <a:pPr marL="0" indent="0">
              <a:buNone/>
            </a:pPr>
            <a:r>
              <a:rPr lang="en-US" sz="2400" dirty="0"/>
              <a:t>More formally it is called a </a:t>
            </a:r>
            <a:r>
              <a:rPr lang="en-US" sz="2400" i="1" dirty="0"/>
              <a:t>string literal.</a:t>
            </a:r>
          </a:p>
          <a:p>
            <a:pPr marL="0" indent="0">
              <a:buNone/>
            </a:pPr>
            <a:r>
              <a:rPr lang="en-US" sz="2400" dirty="0"/>
              <a:t>“Literals” are actual (i.e. fixed, unchanging) values.  We’ll explain more later.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endParaRPr lang="en-US" dirty="0"/>
          </a:p>
          <a:p>
            <a:endParaRPr lang="en-US" dirty="0"/>
          </a:p>
        </p:txBody>
      </p:sp>
      <p:sp>
        <p:nvSpPr>
          <p:cNvPr id="10" name="Rounded Rectangle 9"/>
          <p:cNvSpPr/>
          <p:nvPr/>
        </p:nvSpPr>
        <p:spPr>
          <a:xfrm>
            <a:off x="5676055" y="3326557"/>
            <a:ext cx="3684513"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4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3240911"/>
            <a:ext cx="9256853" cy="2222340"/>
          </a:xfrm>
          <a:prstGeom prst="roundRect">
            <a:avLst>
              <a:gd name="adj" fmla="val 3646"/>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365813" y="3703899"/>
            <a:ext cx="8576840" cy="1284790"/>
          </a:xfrm>
          <a:prstGeom prst="roundRect">
            <a:avLst>
              <a:gd name="adj" fmla="val 81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83444" y="4178461"/>
            <a:ext cx="7859210" cy="567159"/>
          </a:xfrm>
          <a:prstGeom prst="roundRect">
            <a:avLst>
              <a:gd name="adj" fmla="val 1589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r>
              <a:rPr lang="en-US" dirty="0"/>
              <a:t>Class</a:t>
            </a:r>
          </a:p>
          <a:p>
            <a:r>
              <a:rPr lang="en-US" dirty="0"/>
              <a:t>Method</a:t>
            </a:r>
          </a:p>
          <a:p>
            <a:r>
              <a:rPr lang="en-US" dirty="0"/>
              <a:t>Statement</a:t>
            </a:r>
          </a:p>
          <a:p>
            <a:endParaRPr lang="en-US" dirty="0"/>
          </a:p>
          <a:p>
            <a:pPr marL="0" indent="0">
              <a:spcBef>
                <a:spcPts val="0"/>
              </a:spcBef>
              <a:spcAft>
                <a:spcPts val="900"/>
              </a:spcAft>
              <a:buNone/>
            </a:pPr>
            <a:r>
              <a:rPr lang="en-US" sz="2400" b="1" dirty="0">
                <a:solidFill>
                  <a:srgbClr val="7030A0"/>
                </a:solidFill>
                <a:latin typeface="Courier New" panose="02070309020205020404" pitchFamily="49" charset="0"/>
                <a:cs typeface="Courier New" panose="02070309020205020404" pitchFamily="49" charset="0"/>
              </a:rPr>
              <a:t>public class</a:t>
            </a:r>
            <a:r>
              <a:rPr lang="en-US" sz="2400" dirty="0">
                <a:latin typeface="Courier New" panose="02070309020205020404" pitchFamily="49" charset="0"/>
                <a:cs typeface="Courier New" panose="02070309020205020404" pitchFamily="49" charset="0"/>
              </a:rPr>
              <a:t> </a:t>
            </a:r>
            <a:r>
              <a:rPr lang="en-US" sz="2400" dirty="0">
                <a:solidFill>
                  <a:srgbClr val="009999"/>
                </a:solidFill>
                <a:latin typeface="Courier New" panose="02070309020205020404" pitchFamily="49" charset="0"/>
                <a:cs typeface="Courier New" panose="02070309020205020404" pitchFamily="49" charset="0"/>
              </a:rPr>
              <a:t>Program</a:t>
            </a:r>
            <a:r>
              <a:rPr lang="en-US" sz="2400" dirty="0">
                <a:latin typeface="Courier New" panose="02070309020205020404" pitchFamily="49" charset="0"/>
                <a:cs typeface="Courier New" panose="02070309020205020404" pitchFamily="49" charset="0"/>
              </a:rPr>
              <a:t> {</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a:latin typeface="Courier New" panose="02070309020205020404" pitchFamily="49" charset="0"/>
                <a:cs typeface="Courier New" panose="02070309020205020404" pitchFamily="49" charset="0"/>
              </a:rPr>
              <a:t>main(</a:t>
            </a:r>
            <a:r>
              <a:rPr lang="en-US" sz="2400" dirty="0">
                <a:solidFill>
                  <a:srgbClr val="009999"/>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dirty="0" err="1">
                <a:solidFill>
                  <a:srgbClr val="0000FF"/>
                </a:solidFill>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"Hello Interlake!!!"</a:t>
            </a:r>
            <a:r>
              <a:rPr lang="en-US" sz="2400" dirty="0">
                <a:latin typeface="Courier New" panose="02070309020205020404" pitchFamily="49" charset="0"/>
                <a:cs typeface="Courier New" panose="02070309020205020404" pitchFamily="49" charset="0"/>
              </a:rPr>
              <a:t>);</a:t>
            </a:r>
          </a:p>
          <a:p>
            <a:pPr marL="0" indent="0">
              <a:spcBef>
                <a:spcPts val="0"/>
              </a:spcBef>
              <a:buNone/>
            </a:pPr>
            <a:r>
              <a:rPr lang="en-US" sz="2400" dirty="0">
                <a:latin typeface="Courier New" panose="02070309020205020404" pitchFamily="49" charset="0"/>
                <a:cs typeface="Courier New" panose="02070309020205020404" pitchFamily="49" charset="0"/>
              </a:rPr>
              <a:t>    }</a:t>
            </a:r>
          </a:p>
          <a:p>
            <a:pPr marL="0" indent="0">
              <a:spcBef>
                <a:spcPts val="0"/>
              </a:spcBef>
              <a:buNone/>
            </a:pPr>
            <a:r>
              <a:rPr lang="en-US" sz="2400" dirty="0">
                <a:latin typeface="Courier New" panose="02070309020205020404" pitchFamily="49" charset="0"/>
                <a:cs typeface="Courier New" panose="02070309020205020404" pitchFamily="49" charset="0"/>
              </a:rPr>
              <a:t>}</a:t>
            </a:r>
          </a:p>
          <a:p>
            <a:endParaRPr lang="en-US" dirty="0"/>
          </a:p>
        </p:txBody>
      </p:sp>
      <p:sp>
        <p:nvSpPr>
          <p:cNvPr id="2" name="Title 1"/>
          <p:cNvSpPr>
            <a:spLocks noGrp="1"/>
          </p:cNvSpPr>
          <p:nvPr>
            <p:ph type="title"/>
          </p:nvPr>
        </p:nvSpPr>
        <p:spPr/>
        <p:txBody>
          <a:bodyPr/>
          <a:lstStyle/>
          <a:p>
            <a:r>
              <a:rPr lang="en-US" dirty="0"/>
              <a:t>Parts Of A Program</a:t>
            </a:r>
          </a:p>
        </p:txBody>
      </p:sp>
    </p:spTree>
    <p:extLst>
      <p:ext uri="{BB962C8B-B14F-4D97-AF65-F5344CB8AC3E}">
        <p14:creationId xmlns:p14="http://schemas.microsoft.com/office/powerpoint/2010/main" val="5986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Class – Multiple Methods</a:t>
            </a:r>
          </a:p>
        </p:txBody>
      </p:sp>
      <p:sp>
        <p:nvSpPr>
          <p:cNvPr id="3" name="Content Placeholder 2"/>
          <p:cNvSpPr>
            <a:spLocks noGrp="1"/>
          </p:cNvSpPr>
          <p:nvPr>
            <p:ph idx="1"/>
          </p:nvPr>
        </p:nvSpPr>
        <p:spPr/>
        <p:txBody>
          <a:bodyPr>
            <a:normAutofit/>
          </a:bodyPr>
          <a:lstStyle/>
          <a:p>
            <a:pPr marL="0" indent="0">
              <a:spcBef>
                <a:spcPts val="0"/>
              </a:spcBef>
              <a:spcAft>
                <a:spcPts val="900"/>
              </a:spcAft>
              <a:buNone/>
            </a:pPr>
            <a:r>
              <a:rPr lang="en-US" sz="2400" b="1" dirty="0">
                <a:solidFill>
                  <a:srgbClr val="7030A0"/>
                </a:solidFill>
                <a:latin typeface="Courier New" panose="02070309020205020404" pitchFamily="49" charset="0"/>
                <a:cs typeface="Courier New" panose="02070309020205020404" pitchFamily="49" charset="0"/>
              </a:rPr>
              <a:t>public class</a:t>
            </a:r>
            <a:r>
              <a:rPr lang="en-US" sz="2400" dirty="0">
                <a:latin typeface="Courier New" panose="02070309020205020404" pitchFamily="49" charset="0"/>
                <a:cs typeface="Courier New" panose="02070309020205020404" pitchFamily="49" charset="0"/>
              </a:rPr>
              <a:t> </a:t>
            </a:r>
            <a:r>
              <a:rPr lang="en-US" sz="2400" dirty="0">
                <a:solidFill>
                  <a:srgbClr val="009999"/>
                </a:solidFill>
                <a:latin typeface="Courier New" panose="02070309020205020404" pitchFamily="49" charset="0"/>
                <a:cs typeface="Courier New" panose="02070309020205020404" pitchFamily="49" charset="0"/>
              </a:rPr>
              <a:t>Program</a:t>
            </a:r>
            <a:r>
              <a:rPr lang="en-US" sz="2400" dirty="0">
                <a:latin typeface="Courier New" panose="02070309020205020404" pitchFamily="49" charset="0"/>
                <a:cs typeface="Courier New" panose="02070309020205020404" pitchFamily="49" charset="0"/>
              </a:rPr>
              <a:t> {</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a:latin typeface="Courier New" panose="02070309020205020404" pitchFamily="49" charset="0"/>
                <a:cs typeface="Courier New" panose="02070309020205020404" pitchFamily="49" charset="0"/>
              </a:rPr>
              <a:t>main(</a:t>
            </a:r>
            <a:r>
              <a:rPr lang="en-US" sz="2400" dirty="0">
                <a:solidFill>
                  <a:srgbClr val="009999"/>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helloInterlake</a:t>
            </a:r>
            <a:r>
              <a:rPr lang="en-US" sz="2400" dirty="0">
                <a:latin typeface="Courier New" panose="02070309020205020404" pitchFamily="49" charset="0"/>
                <a:cs typeface="Courier New" panose="02070309020205020404" pitchFamily="49" charset="0"/>
              </a:rPr>
              <a:t>();</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p>
          <a:p>
            <a:pPr marL="0" indent="0">
              <a:spcBef>
                <a:spcPts val="0"/>
              </a:spcBef>
              <a:buNone/>
            </a:pPr>
            <a:endParaRPr lang="en-US" sz="2400" dirty="0">
              <a:latin typeface="Courier New" panose="02070309020205020404" pitchFamily="49" charset="0"/>
              <a:cs typeface="Courier New" panose="02070309020205020404" pitchFamily="49" charset="0"/>
            </a:endParaRP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err="1">
                <a:latin typeface="Courier New" panose="02070309020205020404" pitchFamily="49" charset="0"/>
                <a:cs typeface="Courier New" panose="02070309020205020404" pitchFamily="49" charset="0"/>
              </a:rPr>
              <a:t>helloInterlake</a:t>
            </a:r>
            <a:r>
              <a:rPr lang="en-US" sz="2400" dirty="0">
                <a:latin typeface="Courier New" panose="02070309020205020404" pitchFamily="49" charset="0"/>
                <a:cs typeface="Courier New" panose="02070309020205020404" pitchFamily="49" charset="0"/>
              </a:rPr>
              <a:t>() {</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dirty="0" err="1">
                <a:solidFill>
                  <a:srgbClr val="0000FF"/>
                </a:solidFill>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"Hello Interlake!!!"</a:t>
            </a:r>
            <a:r>
              <a:rPr lang="en-US" sz="2400" dirty="0">
                <a:latin typeface="Courier New" panose="02070309020205020404" pitchFamily="49" charset="0"/>
                <a:cs typeface="Courier New" panose="02070309020205020404" pitchFamily="49" charset="0"/>
              </a:rPr>
              <a:t>);</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endParaRPr lang="en-US" sz="2400" dirty="0"/>
          </a:p>
          <a:p>
            <a:pPr marL="0" indent="0">
              <a:buNone/>
            </a:pPr>
            <a:r>
              <a:rPr lang="en-US" sz="2400" dirty="0">
                <a:latin typeface="Courier New" panose="02070309020205020404" pitchFamily="49" charset="0"/>
                <a:cs typeface="Courier New" panose="02070309020205020404" pitchFamily="49" charset="0"/>
              </a:rPr>
              <a:t>}</a:t>
            </a:r>
            <a:endParaRPr lang="en-US" sz="2400" dirty="0"/>
          </a:p>
        </p:txBody>
      </p:sp>
    </p:spTree>
    <p:extLst>
      <p:ext uri="{BB962C8B-B14F-4D97-AF65-F5344CB8AC3E}">
        <p14:creationId xmlns:p14="http://schemas.microsoft.com/office/powerpoint/2010/main" val="381278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Many Statements?</a:t>
            </a:r>
          </a:p>
        </p:txBody>
      </p:sp>
      <p:sp>
        <p:nvSpPr>
          <p:cNvPr id="3" name="Content Placeholder 2"/>
          <p:cNvSpPr>
            <a:spLocks noGrp="1"/>
          </p:cNvSpPr>
          <p:nvPr>
            <p:ph idx="1"/>
          </p:nvPr>
        </p:nvSpPr>
        <p:spPr/>
        <p:txBody>
          <a:bodyPr>
            <a:normAutofit/>
          </a:bodyPr>
          <a:lstStyle/>
          <a:p>
            <a:pPr marL="0" indent="0">
              <a:spcBef>
                <a:spcPts val="0"/>
              </a:spcBef>
              <a:spcAft>
                <a:spcPts val="900"/>
              </a:spcAft>
              <a:buNone/>
            </a:pPr>
            <a:r>
              <a:rPr lang="en-US" sz="2400" b="1" dirty="0">
                <a:solidFill>
                  <a:srgbClr val="7030A0"/>
                </a:solidFill>
                <a:latin typeface="Courier New" panose="02070309020205020404" pitchFamily="49" charset="0"/>
                <a:cs typeface="Courier New" panose="02070309020205020404" pitchFamily="49" charset="0"/>
              </a:rPr>
              <a:t>public class</a:t>
            </a:r>
            <a:r>
              <a:rPr lang="en-US" sz="2400" dirty="0">
                <a:latin typeface="Courier New" panose="02070309020205020404" pitchFamily="49" charset="0"/>
                <a:cs typeface="Courier New" panose="02070309020205020404" pitchFamily="49" charset="0"/>
              </a:rPr>
              <a:t> </a:t>
            </a:r>
            <a:r>
              <a:rPr lang="en-US" sz="2400" dirty="0">
                <a:solidFill>
                  <a:srgbClr val="009999"/>
                </a:solidFill>
                <a:latin typeface="Courier New" panose="02070309020205020404" pitchFamily="49" charset="0"/>
                <a:cs typeface="Courier New" panose="02070309020205020404" pitchFamily="49" charset="0"/>
              </a:rPr>
              <a:t>Program</a:t>
            </a:r>
            <a:r>
              <a:rPr lang="en-US" sz="2400" dirty="0">
                <a:latin typeface="Courier New" panose="02070309020205020404" pitchFamily="49" charset="0"/>
                <a:cs typeface="Courier New" panose="02070309020205020404" pitchFamily="49" charset="0"/>
              </a:rPr>
              <a:t> {</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a:latin typeface="Courier New" panose="02070309020205020404" pitchFamily="49" charset="0"/>
                <a:cs typeface="Courier New" panose="02070309020205020404" pitchFamily="49" charset="0"/>
              </a:rPr>
              <a:t>main(</a:t>
            </a:r>
            <a:r>
              <a:rPr lang="en-US" sz="2400" dirty="0">
                <a:solidFill>
                  <a:srgbClr val="009999"/>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dirty="0" err="1">
                <a:solidFill>
                  <a:srgbClr val="0000FF"/>
                </a:solidFill>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p>
          <a:p>
            <a:pPr marL="0" indent="0">
              <a:spcBef>
                <a:spcPts val="0"/>
              </a:spcBef>
              <a:spcAft>
                <a:spcPts val="900"/>
              </a:spcAft>
              <a:buNone/>
            </a:pPr>
            <a:r>
              <a:rPr lang="en-US" sz="2400" dirty="0">
                <a:solidFill>
                  <a:srgbClr val="FF0000"/>
                </a:solidFill>
                <a:latin typeface="Courier New" panose="02070309020205020404" pitchFamily="49" charset="0"/>
                <a:cs typeface="Courier New" panose="02070309020205020404" pitchFamily="49" charset="0"/>
              </a:rPr>
              <a:t>            "Hello Interlake!!!"</a:t>
            </a:r>
          </a:p>
          <a:p>
            <a:pPr marL="0" indent="0">
              <a:spcBef>
                <a:spcPts val="0"/>
              </a:spcBef>
              <a:spcAft>
                <a:spcPts val="900"/>
              </a:spcAft>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p>
          <a:p>
            <a:pPr marL="0" indent="0">
              <a:spcBef>
                <a:spcPts val="0"/>
              </a:spcBef>
              <a:spcAft>
                <a:spcPts val="900"/>
              </a:spcAft>
              <a:buNone/>
            </a:pPr>
            <a:r>
              <a:rPr lang="en-US" sz="2400" dirty="0">
                <a:latin typeface="Courier New" panose="02070309020205020404" pitchFamily="49" charset="0"/>
                <a:cs typeface="Courier New" panose="02070309020205020404" pitchFamily="49" charset="0"/>
              </a:rPr>
              <a:t>    }</a:t>
            </a:r>
            <a:endParaRPr lang="en-US" sz="2400" dirty="0"/>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r>
              <a:rPr lang="en-US" dirty="0">
                <a:latin typeface="Calibri" panose="020F0502020204030204" pitchFamily="34" charset="0"/>
                <a:cs typeface="Courier New" panose="02070309020205020404" pitchFamily="49" charset="0"/>
              </a:rPr>
              <a:t>Each statement is terminated by a semi-colon</a:t>
            </a:r>
          </a:p>
          <a:p>
            <a:r>
              <a:rPr lang="en-US" dirty="0">
                <a:latin typeface="Calibri" panose="020F0502020204030204" pitchFamily="34" charset="0"/>
                <a:cs typeface="Courier New" panose="02070309020205020404" pitchFamily="49" charset="0"/>
              </a:rPr>
              <a:t>One semi-colon here,  so just one statement</a:t>
            </a:r>
            <a:endParaRPr lang="en-US" dirty="0">
              <a:latin typeface="Calibri" panose="020F0502020204030204" pitchFamily="34" charset="0"/>
            </a:endParaRPr>
          </a:p>
        </p:txBody>
      </p:sp>
    </p:spTree>
    <p:extLst>
      <p:ext uri="{BB962C8B-B14F-4D97-AF65-F5344CB8AC3E}">
        <p14:creationId xmlns:p14="http://schemas.microsoft.com/office/powerpoint/2010/main" val="5646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Literals</a:t>
            </a:r>
          </a:p>
        </p:txBody>
      </p:sp>
      <p:sp>
        <p:nvSpPr>
          <p:cNvPr id="3" name="Content Placeholder 2"/>
          <p:cNvSpPr>
            <a:spLocks noGrp="1"/>
          </p:cNvSpPr>
          <p:nvPr>
            <p:ph idx="1"/>
          </p:nvPr>
        </p:nvSpPr>
        <p:spPr/>
        <p:txBody>
          <a:bodyPr>
            <a:normAutofit/>
          </a:bodyPr>
          <a:lstStyle/>
          <a:p>
            <a:pPr marL="0" indent="0">
              <a:buNone/>
            </a:pP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String literals are surrounded by quotes</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Quoted strings literals</a:t>
            </a:r>
          </a:p>
          <a:p>
            <a:pPr marL="0" indent="0">
              <a:buNone/>
            </a:pPr>
            <a:r>
              <a:rPr lang="en-US" sz="2400" dirty="0">
                <a:solidFill>
                  <a:srgbClr val="FF0000"/>
                </a:solidFill>
                <a:latin typeface="Courier New" panose="02070309020205020404" pitchFamily="49" charset="0"/>
                <a:cs typeface="Courier New" panose="02070309020205020404" pitchFamily="49" charset="0"/>
              </a:rPr>
              <a:t>                 cannot span lines</a:t>
            </a:r>
            <a:r>
              <a:rPr lang="en-US" sz="2400" dirty="0">
                <a:latin typeface="Courier New" panose="02070309020205020404" pitchFamily="49" charset="0"/>
                <a:cs typeface="Courier New" panose="02070309020205020404" pitchFamily="49" charset="0"/>
              </a:rPr>
              <a:t>"</a:t>
            </a:r>
          </a:p>
          <a:p>
            <a:endParaRPr lang="en-US" dirty="0"/>
          </a:p>
          <a:p>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Double quotes</a:t>
            </a:r>
            <a:r>
              <a:rPr lang="en-US" dirty="0">
                <a:latin typeface="Courier New" panose="02070309020205020404" pitchFamily="49" charset="0"/>
                <a:cs typeface="Courier New" panose="02070309020205020404" pitchFamily="49" charset="0"/>
              </a:rPr>
              <a:t>"</a:t>
            </a:r>
            <a:r>
              <a:rPr lang="en-US" dirty="0"/>
              <a:t>, not 'single quotes'</a:t>
            </a:r>
          </a:p>
          <a:p>
            <a:r>
              <a:rPr lang="en-US" dirty="0"/>
              <a:t>Note the angle of the quotes. </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this</a:t>
            </a:r>
            <a:r>
              <a:rPr lang="en-US" dirty="0">
                <a:latin typeface="Courier New" panose="02070309020205020404" pitchFamily="49" charset="0"/>
                <a:cs typeface="Courier New" panose="02070309020205020404" pitchFamily="49" charset="0"/>
              </a:rPr>
              <a:t>" </a:t>
            </a:r>
            <a:r>
              <a:rPr lang="en-US" dirty="0"/>
              <a:t>is not the same as </a:t>
            </a:r>
            <a:r>
              <a:rPr lang="en-US" dirty="0">
                <a:latin typeface="Courier New" panose="02070309020205020404" pitchFamily="49" charset="0"/>
                <a:cs typeface="Courier New" panose="02070309020205020404" pitchFamily="49" charset="0"/>
              </a:rPr>
              <a:t>“this”</a:t>
            </a:r>
          </a:p>
          <a:p>
            <a:r>
              <a:rPr lang="en-US" dirty="0"/>
              <a:t>Word processors like Microsoft Word will get this wrong</a:t>
            </a:r>
          </a:p>
          <a:p>
            <a:r>
              <a:rPr lang="en-US" dirty="0"/>
              <a:t>Use a Java IDE – like Eclipse</a:t>
            </a:r>
          </a:p>
        </p:txBody>
      </p:sp>
    </p:spTree>
    <p:extLst>
      <p:ext uri="{BB962C8B-B14F-4D97-AF65-F5344CB8AC3E}">
        <p14:creationId xmlns:p14="http://schemas.microsoft.com/office/powerpoint/2010/main" val="206491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Quotes Within Quotes</a:t>
            </a:r>
          </a:p>
        </p:txBody>
      </p:sp>
      <p:sp>
        <p:nvSpPr>
          <p:cNvPr id="3" name="Content Placeholder 2"/>
          <p:cNvSpPr>
            <a:spLocks noGrp="1"/>
          </p:cNvSpPr>
          <p:nvPr>
            <p:ph idx="1"/>
          </p:nvPr>
        </p:nvSpPr>
        <p:spPr/>
        <p:txBody>
          <a:bodyPr>
            <a:normAutofit/>
          </a:bodyPr>
          <a:lstStyle/>
          <a:p>
            <a:r>
              <a:rPr lang="en-US" dirty="0"/>
              <a:t>The quote character is a </a:t>
            </a:r>
            <a:r>
              <a:rPr lang="en-US" i="1" dirty="0">
                <a:solidFill>
                  <a:srgbClr val="006600"/>
                </a:solidFill>
              </a:rPr>
              <a:t>delimiter</a:t>
            </a:r>
          </a:p>
          <a:p>
            <a:r>
              <a:rPr lang="en-US" dirty="0"/>
              <a:t>It delimits the beginning and end of a string literal</a:t>
            </a:r>
          </a:p>
          <a:p>
            <a:r>
              <a:rPr lang="en-US" dirty="0"/>
              <a:t>Then how do you put quotes in the middle of a quoted string</a:t>
            </a:r>
          </a:p>
          <a:p>
            <a:endParaRPr lang="en-US" dirty="0"/>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She said, </a:t>
            </a:r>
            <a:r>
              <a:rPr lang="en-US" sz="2400" dirty="0">
                <a:latin typeface="Courier New" panose="02070309020205020404" pitchFamily="49" charset="0"/>
                <a:cs typeface="Courier New" panose="02070309020205020404" pitchFamily="49" charset="0"/>
              </a:rPr>
              <a:t>"This doesn't work"");</a:t>
            </a:r>
          </a:p>
          <a:p>
            <a:pPr marL="0" indent="0">
              <a:buNone/>
            </a:pPr>
            <a:endParaRPr lang="en-US" sz="24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The second quote terminates the string</a:t>
            </a:r>
          </a:p>
          <a:p>
            <a:r>
              <a:rPr lang="en-US" dirty="0">
                <a:cs typeface="Courier New" panose="02070309020205020404" pitchFamily="49" charset="0"/>
              </a:rPr>
              <a:t>The compiler gets lost starting at </a:t>
            </a:r>
            <a:r>
              <a:rPr lang="en-US" dirty="0">
                <a:latin typeface="Courier New" panose="02070309020205020404" pitchFamily="49" charset="0"/>
                <a:cs typeface="Courier New" panose="02070309020205020404" pitchFamily="49" charset="0"/>
              </a:rPr>
              <a:t>This</a:t>
            </a:r>
          </a:p>
          <a:p>
            <a:r>
              <a:rPr lang="en-US" dirty="0">
                <a:cs typeface="Courier New" panose="02070309020205020404" pitchFamily="49" charset="0"/>
              </a:rPr>
              <a:t>Need a way to say this is not a delimiting quote</a:t>
            </a:r>
          </a:p>
        </p:txBody>
      </p:sp>
    </p:spTree>
    <p:extLst>
      <p:ext uri="{BB962C8B-B14F-4D97-AF65-F5344CB8AC3E}">
        <p14:creationId xmlns:p14="http://schemas.microsoft.com/office/powerpoint/2010/main" val="262741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Sequences</a:t>
            </a:r>
          </a:p>
        </p:txBody>
      </p:sp>
      <p:sp>
        <p:nvSpPr>
          <p:cNvPr id="3" name="Content Placeholder 2"/>
          <p:cNvSpPr>
            <a:spLocks noGrp="1"/>
          </p:cNvSpPr>
          <p:nvPr>
            <p:ph idx="1"/>
          </p:nvPr>
        </p:nvSpPr>
        <p:spPr/>
        <p:txBody>
          <a:bodyPr>
            <a:normAutofit/>
          </a:bodyPr>
          <a:lstStyle/>
          <a:p>
            <a:r>
              <a:rPr lang="en-US" dirty="0"/>
              <a:t>To include a quote in a string it must be </a:t>
            </a:r>
            <a:r>
              <a:rPr lang="en-US" i="1" dirty="0">
                <a:solidFill>
                  <a:srgbClr val="006600"/>
                </a:solidFill>
              </a:rPr>
              <a:t>escaped</a:t>
            </a:r>
          </a:p>
          <a:p>
            <a:r>
              <a:rPr lang="en-US" dirty="0"/>
              <a:t>To escape the character it must be prefixed with a backslash</a:t>
            </a:r>
          </a:p>
          <a:p>
            <a:endParaRPr lang="en-US" dirty="0"/>
          </a:p>
          <a:p>
            <a:pPr marL="0" indent="0">
              <a:buNone/>
            </a:pPr>
            <a:r>
              <a:rPr lang="en-US" sz="20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She said, \"Now this works\"</a:t>
            </a:r>
            <a:r>
              <a:rPr lang="en-US" sz="24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r>
              <a:rPr lang="en-US" dirty="0"/>
              <a:t>The backslash character is the escape character</a:t>
            </a:r>
          </a:p>
          <a:p>
            <a:r>
              <a:rPr lang="en-US" dirty="0"/>
              <a:t>Then how do you include a backslash in a string?</a:t>
            </a:r>
          </a:p>
          <a:p>
            <a:r>
              <a:rPr lang="en-US" dirty="0"/>
              <a:t>The same way.   Escape the backslash with another backslash</a:t>
            </a:r>
          </a:p>
          <a:p>
            <a:endParaRPr lang="en-US" sz="800" dirty="0"/>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 In the groove /</a:t>
            </a:r>
            <a:r>
              <a:rPr lang="en-US" sz="24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464458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 Characters</a:t>
            </a:r>
          </a:p>
        </p:txBody>
      </p:sp>
      <p:sp>
        <p:nvSpPr>
          <p:cNvPr id="3" name="Content Placeholder 2"/>
          <p:cNvSpPr>
            <a:spLocks noGrp="1"/>
          </p:cNvSpPr>
          <p:nvPr>
            <p:ph idx="1"/>
          </p:nvPr>
        </p:nvSpPr>
        <p:spPr/>
        <p:txBody>
          <a:bodyPr>
            <a:normAutofit/>
          </a:bodyPr>
          <a:lstStyle/>
          <a:p>
            <a:r>
              <a:rPr lang="en-US" dirty="0"/>
              <a:t>Another useful escape sequence is the tab character, </a:t>
            </a:r>
            <a:r>
              <a:rPr lang="en-US" dirty="0">
                <a:latin typeface="Courier New" panose="02070309020205020404" pitchFamily="49" charset="0"/>
                <a:cs typeface="Courier New" panose="02070309020205020404" pitchFamily="49" charset="0"/>
              </a:rPr>
              <a:t>\t</a:t>
            </a:r>
          </a:p>
          <a:p>
            <a:r>
              <a:rPr lang="en-US" dirty="0"/>
              <a:t>Adds enough space to get to the next tab stop (every 8 characters)</a:t>
            </a:r>
          </a:p>
          <a:p>
            <a:endParaRPr lang="en-US" sz="8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Pohle</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tBattacharya</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Le\</a:t>
            </a:r>
            <a:r>
              <a:rPr lang="en-US" sz="2400" dirty="0" err="1">
                <a:solidFill>
                  <a:srgbClr val="FF0000"/>
                </a:solidFill>
                <a:latin typeface="Courier New" panose="02070309020205020404" pitchFamily="49" charset="0"/>
                <a:cs typeface="Courier New" panose="02070309020205020404" pitchFamily="49" charset="0"/>
              </a:rPr>
              <a:t>tZhou</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Silverman\</a:t>
            </a:r>
            <a:r>
              <a:rPr lang="en-US" sz="2400" dirty="0" err="1">
                <a:solidFill>
                  <a:srgbClr val="FF0000"/>
                </a:solidFill>
                <a:latin typeface="Courier New" panose="02070309020205020404" pitchFamily="49" charset="0"/>
                <a:cs typeface="Courier New" panose="02070309020205020404" pitchFamily="49" charset="0"/>
              </a:rPr>
              <a:t>tZachwieja</a:t>
            </a:r>
            <a:r>
              <a:rPr lang="en-US" sz="2400" dirty="0">
                <a:latin typeface="Courier New" panose="02070309020205020404" pitchFamily="49" charset="0"/>
                <a:cs typeface="Courier New" panose="02070309020205020404" pitchFamily="49" charset="0"/>
              </a:rPr>
              <a:t>");</a:t>
            </a:r>
          </a:p>
          <a:p>
            <a:endParaRPr lang="en-US" sz="800" dirty="0"/>
          </a:p>
          <a:p>
            <a:r>
              <a:rPr lang="en-US" dirty="0"/>
              <a:t>Outputs the following</a:t>
            </a:r>
          </a:p>
          <a:p>
            <a:endParaRPr lang="en-US" sz="900" dirty="0"/>
          </a:p>
          <a:p>
            <a:pPr marL="0" indent="0">
              <a:buNone/>
            </a:pPr>
            <a:r>
              <a:rPr lang="en-US" sz="2000" dirty="0" err="1">
                <a:latin typeface="Courier New" panose="02070309020205020404" pitchFamily="49" charset="0"/>
                <a:cs typeface="Courier New" panose="02070309020205020404" pitchFamily="49" charset="0"/>
              </a:rPr>
              <a:t>Pohle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Battacharya</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Le      Zhou</a:t>
            </a:r>
          </a:p>
          <a:p>
            <a:pPr marL="0" indent="0">
              <a:buNone/>
            </a:pPr>
            <a:r>
              <a:rPr lang="en-US" sz="2000" dirty="0">
                <a:latin typeface="Courier New" panose="02070309020205020404" pitchFamily="49" charset="0"/>
                <a:cs typeface="Courier New" panose="02070309020205020404" pitchFamily="49" charset="0"/>
              </a:rPr>
              <a:t>Silverman       Zachwieja</a:t>
            </a:r>
          </a:p>
          <a:p>
            <a:endParaRPr lang="en-US" dirty="0"/>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grpSp>
        <p:nvGrpSpPr>
          <p:cNvPr id="52" name="Group 51"/>
          <p:cNvGrpSpPr/>
          <p:nvPr/>
        </p:nvGrpSpPr>
        <p:grpSpPr>
          <a:xfrm>
            <a:off x="974430" y="4977621"/>
            <a:ext cx="2353337" cy="1208270"/>
            <a:chOff x="974430" y="4814585"/>
            <a:chExt cx="2353337" cy="1208270"/>
          </a:xfrm>
        </p:grpSpPr>
        <p:grpSp>
          <p:nvGrpSpPr>
            <p:cNvPr id="6" name="Group 5"/>
            <p:cNvGrpSpPr/>
            <p:nvPr/>
          </p:nvGrpSpPr>
          <p:grpSpPr>
            <a:xfrm>
              <a:off x="1446962" y="4817314"/>
              <a:ext cx="338554" cy="400110"/>
              <a:chOff x="5744308" y="6264276"/>
              <a:chExt cx="338554" cy="400110"/>
            </a:xfrm>
          </p:grpSpPr>
          <p:sp>
            <p:nvSpPr>
              <p:cNvPr id="4" name="TextBox 3"/>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5" name="TextBox 4"/>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7" name="Group 6"/>
            <p:cNvGrpSpPr/>
            <p:nvPr/>
          </p:nvGrpSpPr>
          <p:grpSpPr>
            <a:xfrm>
              <a:off x="1616239" y="4817314"/>
              <a:ext cx="338554" cy="400110"/>
              <a:chOff x="5744308" y="6264276"/>
              <a:chExt cx="338554" cy="400110"/>
            </a:xfrm>
          </p:grpSpPr>
          <p:sp>
            <p:nvSpPr>
              <p:cNvPr id="8" name="TextBox 7"/>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9" name="TextBox 8"/>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10" name="Group 9"/>
            <p:cNvGrpSpPr/>
            <p:nvPr/>
          </p:nvGrpSpPr>
          <p:grpSpPr>
            <a:xfrm>
              <a:off x="1770444" y="4814585"/>
              <a:ext cx="338554" cy="400110"/>
              <a:chOff x="5744308" y="6264276"/>
              <a:chExt cx="338554" cy="400110"/>
            </a:xfrm>
          </p:grpSpPr>
          <p:sp>
            <p:nvSpPr>
              <p:cNvPr id="11" name="TextBox 10"/>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12" name="TextBox 11"/>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13" name="Group 12"/>
            <p:cNvGrpSpPr/>
            <p:nvPr/>
          </p:nvGrpSpPr>
          <p:grpSpPr>
            <a:xfrm>
              <a:off x="974430" y="5216370"/>
              <a:ext cx="338554" cy="400110"/>
              <a:chOff x="5744308" y="6264276"/>
              <a:chExt cx="338554" cy="400110"/>
            </a:xfrm>
          </p:grpSpPr>
          <p:sp>
            <p:nvSpPr>
              <p:cNvPr id="14" name="TextBox 13"/>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15" name="TextBox 14"/>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16" name="Group 15"/>
            <p:cNvGrpSpPr/>
            <p:nvPr/>
          </p:nvGrpSpPr>
          <p:grpSpPr>
            <a:xfrm>
              <a:off x="1143707" y="5216370"/>
              <a:ext cx="338554" cy="400110"/>
              <a:chOff x="5744308" y="6264276"/>
              <a:chExt cx="338554" cy="400110"/>
            </a:xfrm>
          </p:grpSpPr>
          <p:sp>
            <p:nvSpPr>
              <p:cNvPr id="17" name="TextBox 16"/>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18" name="TextBox 17"/>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19" name="Group 18"/>
            <p:cNvGrpSpPr/>
            <p:nvPr/>
          </p:nvGrpSpPr>
          <p:grpSpPr>
            <a:xfrm>
              <a:off x="1297912" y="5208617"/>
              <a:ext cx="338554" cy="400110"/>
              <a:chOff x="5744308" y="6264276"/>
              <a:chExt cx="338554" cy="400110"/>
            </a:xfrm>
          </p:grpSpPr>
          <p:sp>
            <p:nvSpPr>
              <p:cNvPr id="20" name="TextBox 19"/>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21" name="TextBox 20"/>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22" name="Group 21"/>
            <p:cNvGrpSpPr/>
            <p:nvPr/>
          </p:nvGrpSpPr>
          <p:grpSpPr>
            <a:xfrm>
              <a:off x="1453985" y="5210602"/>
              <a:ext cx="338554" cy="400110"/>
              <a:chOff x="5744308" y="6264276"/>
              <a:chExt cx="338554" cy="400110"/>
            </a:xfrm>
          </p:grpSpPr>
          <p:sp>
            <p:nvSpPr>
              <p:cNvPr id="23" name="TextBox 22"/>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24" name="TextBox 23"/>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25" name="Group 24"/>
            <p:cNvGrpSpPr/>
            <p:nvPr/>
          </p:nvGrpSpPr>
          <p:grpSpPr>
            <a:xfrm>
              <a:off x="1623262" y="5210602"/>
              <a:ext cx="338554" cy="400110"/>
              <a:chOff x="5744308" y="6264276"/>
              <a:chExt cx="338554" cy="400110"/>
            </a:xfrm>
          </p:grpSpPr>
          <p:sp>
            <p:nvSpPr>
              <p:cNvPr id="26" name="TextBox 25"/>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27" name="TextBox 26"/>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28" name="Group 27"/>
            <p:cNvGrpSpPr/>
            <p:nvPr/>
          </p:nvGrpSpPr>
          <p:grpSpPr>
            <a:xfrm>
              <a:off x="1772443" y="5207873"/>
              <a:ext cx="338554" cy="400110"/>
              <a:chOff x="5744308" y="6264276"/>
              <a:chExt cx="338554" cy="400110"/>
            </a:xfrm>
          </p:grpSpPr>
          <p:sp>
            <p:nvSpPr>
              <p:cNvPr id="29" name="TextBox 28"/>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30" name="TextBox 29"/>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31" name="Group 30"/>
            <p:cNvGrpSpPr/>
            <p:nvPr/>
          </p:nvGrpSpPr>
          <p:grpSpPr>
            <a:xfrm>
              <a:off x="2055223" y="5622745"/>
              <a:ext cx="338554" cy="400110"/>
              <a:chOff x="5744308" y="6264276"/>
              <a:chExt cx="338554" cy="400110"/>
            </a:xfrm>
          </p:grpSpPr>
          <p:sp>
            <p:nvSpPr>
              <p:cNvPr id="32" name="TextBox 31"/>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33" name="TextBox 32"/>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34" name="Group 33"/>
            <p:cNvGrpSpPr/>
            <p:nvPr/>
          </p:nvGrpSpPr>
          <p:grpSpPr>
            <a:xfrm>
              <a:off x="2224500" y="5622745"/>
              <a:ext cx="338554" cy="400110"/>
              <a:chOff x="5744308" y="6264276"/>
              <a:chExt cx="338554" cy="400110"/>
            </a:xfrm>
          </p:grpSpPr>
          <p:sp>
            <p:nvSpPr>
              <p:cNvPr id="35" name="TextBox 34"/>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36" name="TextBox 35"/>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37" name="Group 36"/>
            <p:cNvGrpSpPr/>
            <p:nvPr/>
          </p:nvGrpSpPr>
          <p:grpSpPr>
            <a:xfrm>
              <a:off x="2383729" y="5620016"/>
              <a:ext cx="338554" cy="400110"/>
              <a:chOff x="5744308" y="6264276"/>
              <a:chExt cx="338554" cy="400110"/>
            </a:xfrm>
          </p:grpSpPr>
          <p:sp>
            <p:nvSpPr>
              <p:cNvPr id="38" name="TextBox 37"/>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39" name="TextBox 38"/>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40" name="Group 39"/>
            <p:cNvGrpSpPr/>
            <p:nvPr/>
          </p:nvGrpSpPr>
          <p:grpSpPr>
            <a:xfrm>
              <a:off x="2539802" y="5622001"/>
              <a:ext cx="338554" cy="400110"/>
              <a:chOff x="5744308" y="6264276"/>
              <a:chExt cx="338554" cy="400110"/>
            </a:xfrm>
          </p:grpSpPr>
          <p:sp>
            <p:nvSpPr>
              <p:cNvPr id="41" name="TextBox 40"/>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42" name="TextBox 41"/>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43" name="Group 42"/>
            <p:cNvGrpSpPr/>
            <p:nvPr/>
          </p:nvGrpSpPr>
          <p:grpSpPr>
            <a:xfrm>
              <a:off x="2699031" y="5616977"/>
              <a:ext cx="338554" cy="400110"/>
              <a:chOff x="5744308" y="6264276"/>
              <a:chExt cx="338554" cy="400110"/>
            </a:xfrm>
          </p:grpSpPr>
          <p:sp>
            <p:nvSpPr>
              <p:cNvPr id="44" name="TextBox 43"/>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45" name="TextBox 44"/>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46" name="Group 45"/>
            <p:cNvGrpSpPr/>
            <p:nvPr/>
          </p:nvGrpSpPr>
          <p:grpSpPr>
            <a:xfrm>
              <a:off x="2843188" y="5614248"/>
              <a:ext cx="338554" cy="400110"/>
              <a:chOff x="5744308" y="6264276"/>
              <a:chExt cx="338554" cy="400110"/>
            </a:xfrm>
          </p:grpSpPr>
          <p:sp>
            <p:nvSpPr>
              <p:cNvPr id="47" name="TextBox 46"/>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48" name="TextBox 47"/>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nvGrpSpPr>
            <p:cNvPr id="49" name="Group 48"/>
            <p:cNvGrpSpPr/>
            <p:nvPr/>
          </p:nvGrpSpPr>
          <p:grpSpPr>
            <a:xfrm>
              <a:off x="2989213" y="5618031"/>
              <a:ext cx="338554" cy="400110"/>
              <a:chOff x="5744308" y="6264276"/>
              <a:chExt cx="338554" cy="400110"/>
            </a:xfrm>
          </p:grpSpPr>
          <p:sp>
            <p:nvSpPr>
              <p:cNvPr id="50" name="TextBox 49"/>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b</a:t>
                </a:r>
              </a:p>
            </p:txBody>
          </p:sp>
          <p:sp>
            <p:nvSpPr>
              <p:cNvPr id="51" name="TextBox 50"/>
              <p:cNvSpPr txBox="1"/>
              <p:nvPr/>
            </p:nvSpPr>
            <p:spPr>
              <a:xfrm>
                <a:off x="5744308" y="6264276"/>
                <a:ext cx="338554" cy="400110"/>
              </a:xfrm>
              <a:prstGeom prst="rect">
                <a:avLst/>
              </a:prstGeom>
              <a:noFill/>
            </p:spPr>
            <p:txBody>
              <a:bodyPr wrap="none" rtlCol="0">
                <a:spAutoFit/>
              </a:bodyPr>
              <a:lstStyle/>
              <a:p>
                <a:r>
                  <a:rPr lang="en-US" sz="2000" dirty="0">
                    <a:solidFill>
                      <a:schemeClr val="accent1"/>
                    </a:solidFill>
                    <a:latin typeface="Courier New" panose="02070309020205020404" pitchFamily="49" charset="0"/>
                    <a:cs typeface="Courier New" panose="02070309020205020404" pitchFamily="49" charset="0"/>
                  </a:rPr>
                  <a:t>/</a:t>
                </a:r>
              </a:p>
            </p:txBody>
          </p:sp>
        </p:grpSp>
      </p:grpSp>
    </p:spTree>
    <p:extLst>
      <p:ext uri="{BB962C8B-B14F-4D97-AF65-F5344CB8AC3E}">
        <p14:creationId xmlns:p14="http://schemas.microsoft.com/office/powerpoint/2010/main" val="283047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1.2 </a:t>
            </a:r>
            <a:r>
              <a:rPr lang="en-US"/>
              <a:t>And Now Java</a:t>
            </a:r>
            <a:endParaRPr lang="en-US" dirty="0"/>
          </a:p>
        </p:txBody>
      </p:sp>
    </p:spTree>
    <p:extLst>
      <p:ext uri="{BB962C8B-B14F-4D97-AF65-F5344CB8AC3E}">
        <p14:creationId xmlns:p14="http://schemas.microsoft.com/office/powerpoint/2010/main" val="708394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Line Characters</a:t>
            </a:r>
          </a:p>
        </p:txBody>
      </p:sp>
      <p:sp>
        <p:nvSpPr>
          <p:cNvPr id="3" name="Content Placeholder 2"/>
          <p:cNvSpPr>
            <a:spLocks noGrp="1"/>
          </p:cNvSpPr>
          <p:nvPr>
            <p:ph idx="1"/>
          </p:nvPr>
        </p:nvSpPr>
        <p:spPr/>
        <p:txBody>
          <a:bodyPr>
            <a:normAutofit/>
          </a:bodyPr>
          <a:lstStyle/>
          <a:p>
            <a:r>
              <a:rPr lang="en-US" dirty="0">
                <a:cs typeface="Courier New" panose="02070309020205020404" pitchFamily="49" charset="0"/>
              </a:rPr>
              <a:t>This set of statements</a:t>
            </a:r>
          </a:p>
          <a:p>
            <a:endParaRPr lang="en-US" sz="8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This is the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same as this</a:t>
            </a:r>
            <a:r>
              <a:rPr lang="en-US" sz="24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Generates the same output as this statement</a:t>
            </a:r>
          </a:p>
          <a:p>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This is the\</a:t>
            </a:r>
            <a:r>
              <a:rPr lang="en-US" sz="2400" dirty="0" err="1">
                <a:solidFill>
                  <a:srgbClr val="FF0000"/>
                </a:solidFill>
                <a:latin typeface="Courier New" panose="02070309020205020404" pitchFamily="49" charset="0"/>
                <a:cs typeface="Courier New" panose="02070309020205020404" pitchFamily="49" charset="0"/>
              </a:rPr>
              <a:t>nsame</a:t>
            </a:r>
            <a:r>
              <a:rPr lang="en-US" sz="2400" dirty="0">
                <a:solidFill>
                  <a:srgbClr val="FF0000"/>
                </a:solidFill>
                <a:latin typeface="Courier New" panose="02070309020205020404" pitchFamily="49" charset="0"/>
                <a:cs typeface="Courier New" panose="02070309020205020404" pitchFamily="49" charset="0"/>
              </a:rPr>
              <a:t> as this</a:t>
            </a:r>
            <a:r>
              <a:rPr lang="en-US" sz="24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The newline character, </a:t>
            </a:r>
            <a:r>
              <a:rPr lang="en-US" dirty="0">
                <a:latin typeface="Courier New" panose="02070309020205020404" pitchFamily="49" charset="0"/>
                <a:cs typeface="Courier New" panose="02070309020205020404" pitchFamily="49" charset="0"/>
              </a:rPr>
              <a:t>\n</a:t>
            </a:r>
            <a:r>
              <a:rPr lang="en-US" dirty="0">
                <a:cs typeface="Courier New" panose="02070309020205020404" pitchFamily="49" charset="0"/>
              </a:rPr>
              <a:t>, inserts a carriage return and line-feed</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0627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Println</a:t>
            </a:r>
            <a:r>
              <a:rPr lang="en-US" dirty="0"/>
              <a:t> vs Print</a:t>
            </a:r>
          </a:p>
        </p:txBody>
      </p:sp>
      <p:sp>
        <p:nvSpPr>
          <p:cNvPr id="3" name="Content Placeholder 2"/>
          <p:cNvSpPr>
            <a:spLocks noGrp="1"/>
          </p:cNvSpPr>
          <p:nvPr>
            <p:ph idx="1"/>
          </p:nvPr>
        </p:nvSpPr>
        <p:spPr/>
        <p:txBody>
          <a:bodyPr>
            <a:normAutofit/>
          </a:bodyPr>
          <a:lstStyle/>
          <a:p>
            <a:r>
              <a:rPr lang="en-US" dirty="0">
                <a:cs typeface="Courier New" panose="02070309020205020404" pitchFamily="49" charset="0"/>
              </a:rPr>
              <a:t>This set of statements</a:t>
            </a:r>
          </a:p>
          <a:p>
            <a:endParaRPr lang="en-US" sz="8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This is the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same as this</a:t>
            </a:r>
            <a:r>
              <a:rPr lang="en-US" sz="2400" dirty="0">
                <a:latin typeface="Courier New" panose="02070309020205020404" pitchFamily="49" charset="0"/>
                <a:cs typeface="Courier New" panose="02070309020205020404" pitchFamily="49" charset="0"/>
              </a:rPr>
              <a:t>");</a:t>
            </a:r>
          </a:p>
          <a:p>
            <a:endParaRPr lang="en-US" sz="8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Generates the same output as this statement</a:t>
            </a:r>
          </a:p>
          <a:p>
            <a:endParaRPr lang="en-US" sz="8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This is </a:t>
            </a:r>
            <a:r>
              <a:rPr lang="en-US" sz="2400" dirty="0" err="1">
                <a:solidFill>
                  <a:srgbClr val="FF0000"/>
                </a:solidFill>
                <a:latin typeface="Courier New" panose="02070309020205020404" pitchFamily="49" charset="0"/>
                <a:cs typeface="Courier New" panose="02070309020205020404" pitchFamily="49" charset="0"/>
              </a:rPr>
              <a:t>thesame</a:t>
            </a:r>
            <a:r>
              <a:rPr lang="en-US" sz="2400" dirty="0">
                <a:solidFill>
                  <a:srgbClr val="FF0000"/>
                </a:solidFill>
                <a:latin typeface="Courier New" panose="02070309020205020404" pitchFamily="49" charset="0"/>
                <a:cs typeface="Courier New" panose="02070309020205020404" pitchFamily="49" charset="0"/>
              </a:rPr>
              <a:t> as this</a:t>
            </a:r>
            <a:r>
              <a:rPr lang="en-US" sz="24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Notice the first line says </a:t>
            </a:r>
            <a:r>
              <a:rPr lang="en-US" dirty="0">
                <a:latin typeface="Courier New" panose="02070309020205020404" pitchFamily="49" charset="0"/>
                <a:cs typeface="Courier New" panose="02070309020205020404" pitchFamily="49" charset="0"/>
              </a:rPr>
              <a:t>print</a:t>
            </a:r>
            <a:r>
              <a:rPr lang="en-US" dirty="0">
                <a:cs typeface="Courier New" panose="02070309020205020404" pitchFamily="49" charset="0"/>
              </a:rPr>
              <a:t> not </a:t>
            </a:r>
            <a:r>
              <a:rPr lang="en-US" dirty="0" err="1">
                <a:latin typeface="Courier New" panose="02070309020205020404" pitchFamily="49" charset="0"/>
                <a:cs typeface="Courier New" panose="02070309020205020404" pitchFamily="49" charset="0"/>
              </a:rPr>
              <a:t>println</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Note also the lack of space between "the" and "same"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5424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dirty="0"/>
              <a:t>Compiler ignores comments</a:t>
            </a:r>
          </a:p>
          <a:p>
            <a:endParaRPr lang="en-US" sz="900" dirty="0"/>
          </a:p>
          <a:p>
            <a:pPr marL="0" indent="0">
              <a:buNone/>
            </a:pPr>
            <a:r>
              <a:rPr lang="en-US" sz="2400" dirty="0">
                <a:solidFill>
                  <a:srgbClr val="006600"/>
                </a:solidFill>
                <a:latin typeface="Courier New" panose="02070309020205020404" pitchFamily="49" charset="0"/>
                <a:cs typeface="Courier New" panose="02070309020205020404" pitchFamily="49" charset="0"/>
              </a:rPr>
              <a:t>  // </a:t>
            </a:r>
            <a:r>
              <a:rPr lang="en-US" sz="2400" dirty="0" err="1">
                <a:solidFill>
                  <a:srgbClr val="006600"/>
                </a:solidFill>
                <a:latin typeface="Courier New" panose="02070309020205020404" pitchFamily="49" charset="0"/>
                <a:cs typeface="Courier New" panose="02070309020205020404" pitchFamily="49" charset="0"/>
              </a:rPr>
              <a:t>System.</a:t>
            </a:r>
            <a:r>
              <a:rPr lang="en-US" sz="2400" i="1" dirty="0" err="1">
                <a:solidFill>
                  <a:srgbClr val="006600"/>
                </a:solidFill>
                <a:latin typeface="Courier New" panose="02070309020205020404" pitchFamily="49" charset="0"/>
                <a:cs typeface="Courier New" panose="02070309020205020404" pitchFamily="49" charset="0"/>
              </a:rPr>
              <a:t>out</a:t>
            </a:r>
            <a:r>
              <a:rPr lang="en-US" sz="2400" dirty="0" err="1">
                <a:solidFill>
                  <a:srgbClr val="006600"/>
                </a:solidFill>
                <a:latin typeface="Courier New" panose="02070309020205020404" pitchFamily="49" charset="0"/>
                <a:cs typeface="Courier New" panose="02070309020205020404" pitchFamily="49" charset="0"/>
              </a:rPr>
              <a:t>.print</a:t>
            </a:r>
            <a:r>
              <a:rPr lang="en-US" sz="2400" dirty="0">
                <a:solidFill>
                  <a:srgbClr val="006600"/>
                </a:solidFill>
                <a:latin typeface="Courier New" panose="02070309020205020404" pitchFamily="49" charset="0"/>
                <a:cs typeface="Courier New" panose="02070309020205020404" pitchFamily="49" charset="0"/>
              </a:rPr>
              <a:t>("This is the");</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same as this</a:t>
            </a:r>
            <a:r>
              <a:rPr lang="en-US" sz="24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Generates the same output as this statement</a:t>
            </a:r>
          </a:p>
          <a:p>
            <a:endParaRPr lang="en-US" sz="8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same as this</a:t>
            </a:r>
            <a:r>
              <a:rPr lang="en-US" sz="2400" dirty="0">
                <a:latin typeface="Courier New" panose="02070309020205020404" pitchFamily="49" charset="0"/>
                <a:cs typeface="Courier New" panose="02070309020205020404" pitchFamily="49" charset="0"/>
              </a:rPr>
              <a:t>");</a:t>
            </a:r>
          </a:p>
          <a:p>
            <a:pPr marL="0" indent="0">
              <a:buNone/>
            </a:pPr>
            <a:endParaRPr lang="en-US" dirty="0">
              <a:cs typeface="Courier New" panose="02070309020205020404" pitchFamily="49" charset="0"/>
            </a:endParaRPr>
          </a:p>
          <a:p>
            <a:r>
              <a:rPr lang="en-US" dirty="0">
                <a:cs typeface="Courier New" panose="02070309020205020404" pitchFamily="49" charset="0"/>
              </a:rPr>
              <a:t>A leading // defines a single line comment</a:t>
            </a:r>
          </a:p>
          <a:p>
            <a:r>
              <a:rPr lang="en-US" dirty="0">
                <a:cs typeface="Courier New" panose="02070309020205020404" pitchFamily="49" charset="0"/>
              </a:rPr>
              <a:t>On a given line,  everything after the // is ignored</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578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Assignments</a:t>
            </a:r>
          </a:p>
        </p:txBody>
      </p:sp>
      <p:sp>
        <p:nvSpPr>
          <p:cNvPr id="3" name="Content Placeholder 2"/>
          <p:cNvSpPr>
            <a:spLocks noGrp="1"/>
          </p:cNvSpPr>
          <p:nvPr>
            <p:ph idx="1"/>
          </p:nvPr>
        </p:nvSpPr>
        <p:spPr>
          <a:xfrm>
            <a:off x="685800" y="1371600"/>
            <a:ext cx="11125200" cy="4800600"/>
          </a:xfrm>
        </p:spPr>
        <p:txBody>
          <a:bodyPr>
            <a:normAutofit/>
          </a:bodyPr>
          <a:lstStyle/>
          <a:p>
            <a:pPr lvl="1" indent="-182880"/>
            <a:r>
              <a:rPr lang="en-US" dirty="0"/>
              <a:t>Practice it</a:t>
            </a:r>
          </a:p>
          <a:p>
            <a:pPr lvl="1" indent="-182880"/>
            <a:r>
              <a:rPr lang="en-US" dirty="0"/>
              <a:t>9/6 due </a:t>
            </a:r>
            <a:r>
              <a:rPr lang="en-US" dirty="0" err="1"/>
              <a:t>sc</a:t>
            </a:r>
            <a:r>
              <a:rPr lang="en-US" dirty="0"/>
              <a:t> 1.1-7</a:t>
            </a:r>
          </a:p>
          <a:p>
            <a:pPr lvl="1" indent="-182880"/>
            <a:r>
              <a:rPr lang="en-US" dirty="0"/>
              <a:t>9/7 Self-Checks 8-15</a:t>
            </a:r>
          </a:p>
          <a:p>
            <a:pPr lvl="1" indent="-182880"/>
            <a:r>
              <a:rPr lang="en-US" dirty="0"/>
              <a:t>Ex 2, 5, 9, 10, 13, 16</a:t>
            </a:r>
          </a:p>
          <a:p>
            <a:pPr lvl="1" indent="-182880"/>
            <a:endParaRPr lang="en-US" dirty="0"/>
          </a:p>
          <a:p>
            <a:pPr marL="502920" lvl="1" indent="0">
              <a:buNone/>
            </a:pPr>
            <a:endParaRPr lang="en-US" dirty="0"/>
          </a:p>
          <a:p>
            <a:pPr indent="-182880"/>
            <a:endParaRPr lang="en-US" dirty="0"/>
          </a:p>
        </p:txBody>
      </p:sp>
    </p:spTree>
    <p:extLst>
      <p:ext uri="{BB962C8B-B14F-4D97-AF65-F5344CB8AC3E}">
        <p14:creationId xmlns:p14="http://schemas.microsoft.com/office/powerpoint/2010/main" val="251997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Comments</a:t>
            </a:r>
          </a:p>
        </p:txBody>
      </p:sp>
      <p:sp>
        <p:nvSpPr>
          <p:cNvPr id="3" name="Content Placeholder 2"/>
          <p:cNvSpPr>
            <a:spLocks noGrp="1"/>
          </p:cNvSpPr>
          <p:nvPr>
            <p:ph idx="1"/>
          </p:nvPr>
        </p:nvSpPr>
        <p:spPr/>
        <p:txBody>
          <a:bodyPr>
            <a:normAutofit/>
          </a:bodyPr>
          <a:lstStyle/>
          <a:p>
            <a:r>
              <a:rPr lang="en-US" dirty="0"/>
              <a:t>Block comments can span multiple lines</a:t>
            </a:r>
          </a:p>
          <a:p>
            <a:r>
              <a:rPr lang="en-US" dirty="0"/>
              <a:t>They are delimited using a lead </a:t>
            </a:r>
            <a:r>
              <a:rPr lang="en-US" dirty="0">
                <a:solidFill>
                  <a:srgbClr val="006600"/>
                </a:solidFill>
                <a:latin typeface="Courier New" panose="02070309020205020404" pitchFamily="49" charset="0"/>
                <a:cs typeface="Courier New" panose="02070309020205020404" pitchFamily="49" charset="0"/>
              </a:rPr>
              <a:t>/* and a trailing */</a:t>
            </a:r>
          </a:p>
          <a:p>
            <a:r>
              <a:rPr lang="en-US" dirty="0"/>
              <a:t>The following is both legal and ugly</a:t>
            </a:r>
            <a:endParaRPr lang="en-US" dirty="0">
              <a:solidFill>
                <a:srgbClr val="006600"/>
              </a:solidFill>
              <a:latin typeface="Courier New" panose="02070309020205020404" pitchFamily="49" charset="0"/>
              <a:cs typeface="Courier New" panose="02070309020205020404" pitchFamily="49" charset="0"/>
            </a:endParaRPr>
          </a:p>
          <a:p>
            <a:endParaRPr lang="en-US" sz="900" dirty="0"/>
          </a:p>
          <a:p>
            <a:pPr marL="0" indent="0">
              <a:buNone/>
            </a:pPr>
            <a:r>
              <a:rPr lang="en-US" sz="2400" dirty="0">
                <a:solidFill>
                  <a:srgbClr val="006600"/>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This is the"</a:t>
            </a:r>
            <a:r>
              <a:rPr lang="en-US" sz="2400" dirty="0">
                <a:solidFill>
                  <a:srgbClr val="006600"/>
                </a:solidFill>
                <a:latin typeface="Courier New" panose="02070309020205020404" pitchFamily="49" charset="0"/>
                <a:cs typeface="Courier New" panose="02070309020205020404" pitchFamily="49" charset="0"/>
              </a:rPr>
              <a:t> /* );</a:t>
            </a:r>
          </a:p>
          <a:p>
            <a:pPr marL="0" indent="0">
              <a:buNone/>
            </a:pPr>
            <a:r>
              <a:rPr lang="en-US" sz="2400" dirty="0">
                <a:solidFill>
                  <a:srgbClr val="006600"/>
                </a:solidFill>
                <a:latin typeface="Courier New" panose="02070309020205020404" pitchFamily="49" charset="0"/>
                <a:cs typeface="Courier New" panose="02070309020205020404" pitchFamily="49" charset="0"/>
              </a:rPr>
              <a:t>  </a:t>
            </a:r>
            <a:r>
              <a:rPr lang="en-US" sz="2400" dirty="0" err="1">
                <a:solidFill>
                  <a:srgbClr val="006600"/>
                </a:solidFill>
                <a:latin typeface="Courier New" panose="02070309020205020404" pitchFamily="49" charset="0"/>
                <a:cs typeface="Courier New" panose="02070309020205020404" pitchFamily="49" charset="0"/>
              </a:rPr>
              <a:t>System.</a:t>
            </a:r>
            <a:r>
              <a:rPr lang="en-US" sz="2400" i="1" dirty="0" err="1">
                <a:solidFill>
                  <a:srgbClr val="006600"/>
                </a:solidFill>
                <a:latin typeface="Courier New" panose="02070309020205020404" pitchFamily="49" charset="0"/>
                <a:cs typeface="Courier New" panose="02070309020205020404" pitchFamily="49" charset="0"/>
              </a:rPr>
              <a:t>out</a:t>
            </a:r>
            <a:r>
              <a:rPr lang="en-US" sz="2400" dirty="0" err="1">
                <a:solidFill>
                  <a:srgbClr val="006600"/>
                </a:solidFill>
                <a:latin typeface="Courier New" panose="02070309020205020404" pitchFamily="49" charset="0"/>
                <a:cs typeface="Courier New" panose="02070309020205020404" pitchFamily="49" charset="0"/>
              </a:rPr>
              <a:t>.println</a:t>
            </a:r>
            <a:r>
              <a:rPr lang="en-US" sz="2400" dirty="0">
                <a:solidFill>
                  <a:srgbClr val="006600"/>
                </a:solidFill>
                <a:latin typeface="Courier New" panose="02070309020205020404" pitchFamily="49" charset="0"/>
                <a:cs typeface="Courier New" panose="02070309020205020404" pitchFamily="49" charset="0"/>
              </a:rPr>
              <a:t>("same as this" */</a:t>
            </a:r>
            <a:r>
              <a:rPr lang="en-US" sz="24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Generates the same output as this statement</a:t>
            </a:r>
          </a:p>
          <a:p>
            <a:endParaRPr lang="en-US" sz="8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i="1" dirty="0" err="1">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This is the</a:t>
            </a:r>
            <a:r>
              <a:rPr lang="en-US" sz="2400" dirty="0">
                <a:latin typeface="Courier New" panose="02070309020205020404" pitchFamily="49" charset="0"/>
                <a:cs typeface="Courier New" panose="02070309020205020404" pitchFamily="49" charset="0"/>
              </a:rPr>
              <a:t>");</a:t>
            </a:r>
          </a:p>
          <a:p>
            <a:pPr marL="0" indent="0">
              <a:buNone/>
            </a:pPr>
            <a:endParaRPr lang="en-US" dirty="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544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Mischief Managed</a:t>
            </a:r>
          </a:p>
        </p:txBody>
      </p:sp>
      <p:sp>
        <p:nvSpPr>
          <p:cNvPr id="3" name="Content Placeholder 2"/>
          <p:cNvSpPr>
            <a:spLocks noGrp="1"/>
          </p:cNvSpPr>
          <p:nvPr>
            <p:ph idx="1"/>
          </p:nvPr>
        </p:nvSpPr>
        <p:spPr/>
        <p:txBody>
          <a:bodyPr>
            <a:normAutofit/>
          </a:bodyPr>
          <a:lstStyle/>
          <a:p>
            <a:r>
              <a:rPr lang="en-US" dirty="0"/>
              <a:t>To understand it, we will break it down into smaller parts</a:t>
            </a:r>
          </a:p>
          <a:p>
            <a:r>
              <a:rPr lang="en-US" dirty="0"/>
              <a:t>Then we can build things back up again from the parts.</a:t>
            </a:r>
          </a:p>
          <a:p>
            <a:endParaRPr lang="en-US" dirty="0"/>
          </a:p>
          <a:p>
            <a:r>
              <a:rPr lang="en-US" dirty="0"/>
              <a:t>You will do a lot of this:</a:t>
            </a:r>
          </a:p>
          <a:p>
            <a:pPr lvl="1"/>
            <a:r>
              <a:rPr lang="en-US" dirty="0"/>
              <a:t>We hand you a complicated problem</a:t>
            </a:r>
          </a:p>
          <a:p>
            <a:pPr lvl="1"/>
            <a:r>
              <a:rPr lang="en-US" dirty="0"/>
              <a:t>Your job is to break the problem down into parts small enough to solve.</a:t>
            </a:r>
          </a:p>
          <a:p>
            <a:pPr lvl="1"/>
            <a:r>
              <a:rPr lang="en-US" dirty="0"/>
              <a:t>Then put the small solved parts together to solve the bigger problems.</a:t>
            </a:r>
          </a:p>
        </p:txBody>
      </p:sp>
    </p:spTree>
    <p:extLst>
      <p:ext uri="{BB962C8B-B14F-4D97-AF65-F5344CB8AC3E}">
        <p14:creationId xmlns:p14="http://schemas.microsoft.com/office/powerpoint/2010/main" val="28661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English</a:t>
            </a:r>
          </a:p>
        </p:txBody>
      </p:sp>
      <p:sp>
        <p:nvSpPr>
          <p:cNvPr id="3" name="Content Placeholder 2"/>
          <p:cNvSpPr>
            <a:spLocks noGrp="1"/>
          </p:cNvSpPr>
          <p:nvPr>
            <p:ph idx="1"/>
          </p:nvPr>
        </p:nvSpPr>
        <p:spPr/>
        <p:txBody>
          <a:bodyPr>
            <a:normAutofit/>
          </a:bodyPr>
          <a:lstStyle/>
          <a:p>
            <a:r>
              <a:rPr lang="en-US" dirty="0"/>
              <a:t>English has words, and punctuation, and different parts of speech.</a:t>
            </a:r>
          </a:p>
          <a:p>
            <a:r>
              <a:rPr lang="en-US" dirty="0"/>
              <a:t>Programming languages have similar concepts</a:t>
            </a:r>
          </a:p>
          <a:p>
            <a:pPr lvl="1"/>
            <a:r>
              <a:rPr lang="en-US" dirty="0"/>
              <a:t>Hint: Green vocabulary in these slides is important, and testable.  We have quite a bit of new vocabulary coming at you now.</a:t>
            </a:r>
          </a:p>
          <a:p>
            <a:endParaRPr lang="en-US" i="1" dirty="0">
              <a:solidFill>
                <a:srgbClr val="008000"/>
              </a:solidFill>
            </a:endParaRPr>
          </a:p>
          <a:p>
            <a:r>
              <a:rPr lang="en-US" i="1" dirty="0">
                <a:solidFill>
                  <a:srgbClr val="008000"/>
                </a:solidFill>
              </a:rPr>
              <a:t>Identifiers</a:t>
            </a:r>
            <a:r>
              <a:rPr lang="en-US" dirty="0"/>
              <a:t> are words.  They are used to name things (like proper nouns).   Some other words are “special”, or “reserved” and define specific behaviors (like verbs).  Reserved words can’t be used for names.</a:t>
            </a:r>
          </a:p>
          <a:p>
            <a:r>
              <a:rPr lang="en-US" i="1" dirty="0">
                <a:solidFill>
                  <a:srgbClr val="008000"/>
                </a:solidFill>
              </a:rPr>
              <a:t>Delimiters</a:t>
            </a:r>
            <a:r>
              <a:rPr lang="en-US" dirty="0"/>
              <a:t> separate things.  They mark the beginning and or end of something, and can be used to group things together</a:t>
            </a:r>
          </a:p>
        </p:txBody>
      </p:sp>
    </p:spTree>
    <p:extLst>
      <p:ext uri="{BB962C8B-B14F-4D97-AF65-F5344CB8AC3E}">
        <p14:creationId xmlns:p14="http://schemas.microsoft.com/office/powerpoint/2010/main" val="255668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979271" y="2355629"/>
            <a:ext cx="7590588" cy="3204530"/>
            <a:chOff x="1979271" y="2355629"/>
            <a:chExt cx="7590588" cy="3204530"/>
          </a:xfrm>
        </p:grpSpPr>
        <p:sp>
          <p:nvSpPr>
            <p:cNvPr id="7" name="Rounded Rectangle 6"/>
            <p:cNvSpPr/>
            <p:nvPr/>
          </p:nvSpPr>
          <p:spPr>
            <a:xfrm>
              <a:off x="1979271" y="2357778"/>
              <a:ext cx="862403"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846146" y="2357777"/>
              <a:ext cx="809066"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979271" y="4144175"/>
              <a:ext cx="1214095"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694265" y="4645393"/>
              <a:ext cx="1302557"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198824" y="4644504"/>
              <a:ext cx="1163431"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783053" y="4671054"/>
              <a:ext cx="786806"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256671" y="4144173"/>
              <a:ext cx="1093946"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413921" y="4144173"/>
              <a:ext cx="2648062"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052669" y="4645392"/>
              <a:ext cx="1219437"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327953" y="4644506"/>
              <a:ext cx="845970"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228811" y="4644505"/>
              <a:ext cx="845970"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489158" y="5132536"/>
              <a:ext cx="1158065"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798626" y="5126988"/>
              <a:ext cx="592579"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5520549" y="5126988"/>
              <a:ext cx="1325419" cy="427623"/>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897944" y="2357776"/>
              <a:ext cx="787791"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981157" y="2357775"/>
              <a:ext cx="666840"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704859" y="2357773"/>
              <a:ext cx="248163"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738841" y="2355631"/>
              <a:ext cx="572201"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366369" y="2355630"/>
              <a:ext cx="213946"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632602" y="2355629"/>
              <a:ext cx="895771"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7609992" y="2355629"/>
              <a:ext cx="1803279" cy="512031"/>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979271" y="4144175"/>
            <a:ext cx="9217588" cy="2285241"/>
          </a:xfrm>
          <a:prstGeom prst="rect">
            <a:avLst/>
          </a:prstGeom>
          <a:noFill/>
        </p:spPr>
        <p:txBody>
          <a:bodyPr wrap="none" rtlCol="0">
            <a:spAutoFit/>
          </a:bodyPr>
          <a:lstStyle/>
          <a:p>
            <a:pPr>
              <a:spcAft>
                <a:spcPts val="900"/>
              </a:spcAft>
            </a:pPr>
            <a:r>
              <a:rPr lang="en-US" sz="2400" b="1" dirty="0">
                <a:solidFill>
                  <a:srgbClr val="7030A0"/>
                </a:solidFill>
                <a:latin typeface="Courier New" panose="02070309020205020404" pitchFamily="49" charset="0"/>
                <a:cs typeface="Courier New" panose="02070309020205020404" pitchFamily="49" charset="0"/>
              </a:rPr>
              <a:t>public class</a:t>
            </a:r>
            <a:r>
              <a:rPr lang="en-US" sz="2400" dirty="0">
                <a:latin typeface="Courier New" panose="02070309020205020404" pitchFamily="49" charset="0"/>
                <a:cs typeface="Courier New" panose="02070309020205020404" pitchFamily="49" charset="0"/>
              </a:rPr>
              <a:t> </a:t>
            </a:r>
            <a:r>
              <a:rPr lang="en-US" sz="2400" dirty="0" err="1">
                <a:solidFill>
                  <a:srgbClr val="009999"/>
                </a:solidFill>
                <a:latin typeface="Courier New" panose="02070309020205020404" pitchFamily="49" charset="0"/>
                <a:cs typeface="Courier New" panose="02070309020205020404" pitchFamily="49" charset="0"/>
              </a:rPr>
              <a:t>HelloInterlake</a:t>
            </a:r>
            <a:r>
              <a:rPr lang="en-US" sz="2400" dirty="0">
                <a:latin typeface="Courier New" panose="02070309020205020404" pitchFamily="49" charset="0"/>
                <a:cs typeface="Courier New" panose="02070309020205020404" pitchFamily="49" charset="0"/>
              </a:rPr>
              <a:t> {</a:t>
            </a:r>
          </a:p>
          <a:p>
            <a:pPr>
              <a:spcAft>
                <a:spcPts val="900"/>
              </a:spcAft>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a:latin typeface="Courier New" panose="02070309020205020404" pitchFamily="49" charset="0"/>
                <a:cs typeface="Courier New" panose="02070309020205020404" pitchFamily="49" charset="0"/>
              </a:rPr>
              <a:t>main(</a:t>
            </a:r>
            <a:r>
              <a:rPr lang="en-US" sz="2400" dirty="0">
                <a:solidFill>
                  <a:srgbClr val="009999"/>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a:spcAft>
                <a:spcPts val="900"/>
              </a:spcAft>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dirty="0" err="1">
                <a:solidFill>
                  <a:srgbClr val="0000FF"/>
                </a:solidFill>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"Hello Interlake!!!"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r>
              <a:rPr lang="en-US" dirty="0"/>
              <a:t>If you look at English you see words and punctuation</a:t>
            </a:r>
          </a:p>
          <a:p>
            <a:endParaRPr lang="en-US" dirty="0"/>
          </a:p>
          <a:p>
            <a:endParaRPr lang="en-US" dirty="0"/>
          </a:p>
          <a:p>
            <a:endParaRPr lang="en-US" dirty="0"/>
          </a:p>
          <a:p>
            <a:r>
              <a:rPr lang="en-US" dirty="0"/>
              <a:t>Java too has words and punctuation - called identifiers and delimiters</a:t>
            </a:r>
          </a:p>
        </p:txBody>
      </p:sp>
      <p:sp>
        <p:nvSpPr>
          <p:cNvPr id="4" name="TextBox 3"/>
          <p:cNvSpPr txBox="1"/>
          <p:nvPr/>
        </p:nvSpPr>
        <p:spPr>
          <a:xfrm>
            <a:off x="1979271" y="2357778"/>
            <a:ext cx="8044405" cy="800219"/>
          </a:xfrm>
          <a:prstGeom prst="rect">
            <a:avLst/>
          </a:prstGeom>
          <a:noFill/>
        </p:spPr>
        <p:txBody>
          <a:bodyPr wrap="square" rtlCol="0">
            <a:spAutoFit/>
          </a:bodyPr>
          <a:lstStyle/>
          <a:p>
            <a:r>
              <a:rPr lang="en-US" sz="2800" dirty="0"/>
              <a:t>Once upon a time,  there was a young programmer.</a:t>
            </a:r>
          </a:p>
          <a:p>
            <a:endParaRPr lang="en-US" dirty="0"/>
          </a:p>
        </p:txBody>
      </p:sp>
      <p:grpSp>
        <p:nvGrpSpPr>
          <p:cNvPr id="45" name="Group 44"/>
          <p:cNvGrpSpPr/>
          <p:nvPr/>
        </p:nvGrpSpPr>
        <p:grpSpPr>
          <a:xfrm>
            <a:off x="2073133" y="2363443"/>
            <a:ext cx="8986158" cy="4022568"/>
            <a:chOff x="2073133" y="2363443"/>
            <a:chExt cx="8986158" cy="4022568"/>
          </a:xfrm>
        </p:grpSpPr>
        <p:sp>
          <p:nvSpPr>
            <p:cNvPr id="30" name="Rounded Rectangle 29"/>
            <p:cNvSpPr/>
            <p:nvPr/>
          </p:nvSpPr>
          <p:spPr>
            <a:xfrm>
              <a:off x="9342476" y="2365551"/>
              <a:ext cx="227384" cy="492185"/>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4634692" y="2363443"/>
              <a:ext cx="227384" cy="492185"/>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132561" y="4144173"/>
              <a:ext cx="30295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9872198" y="4644504"/>
              <a:ext cx="30295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7002695" y="4644504"/>
              <a:ext cx="204221"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8296166" y="4645805"/>
              <a:ext cx="324622"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0650345" y="5151149"/>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0881215" y="5151149"/>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0436174" y="5151148"/>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7012139" y="5135041"/>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6812044" y="5135041"/>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378717" y="5123106"/>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4606700" y="5132536"/>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2808906" y="5646915"/>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073133" y="5958388"/>
              <a:ext cx="178076" cy="427623"/>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Java vs. English</a:t>
            </a:r>
          </a:p>
        </p:txBody>
      </p:sp>
    </p:spTree>
    <p:extLst>
      <p:ext uri="{BB962C8B-B14F-4D97-AF65-F5344CB8AC3E}">
        <p14:creationId xmlns:p14="http://schemas.microsoft.com/office/powerpoint/2010/main" val="394083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par>
                                <p:cTn id="13" presetID="10" presetClass="entr" presetSubtype="0" fill="hold" nodeType="withEffect">
                                  <p:stCondLst>
                                    <p:cond delay="50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p>
        </p:txBody>
      </p:sp>
      <p:sp>
        <p:nvSpPr>
          <p:cNvPr id="3" name="Content Placeholder 2"/>
          <p:cNvSpPr>
            <a:spLocks noGrp="1"/>
          </p:cNvSpPr>
          <p:nvPr>
            <p:ph idx="1"/>
          </p:nvPr>
        </p:nvSpPr>
        <p:spPr/>
        <p:txBody>
          <a:bodyPr>
            <a:normAutofit/>
          </a:bodyPr>
          <a:lstStyle/>
          <a:p>
            <a:r>
              <a:rPr lang="en-US" dirty="0"/>
              <a:t>In English, words are comprised of letters.</a:t>
            </a:r>
          </a:p>
          <a:p>
            <a:r>
              <a:rPr lang="en-US" dirty="0"/>
              <a:t>In Java, identifiers are comprised “mostly” of letters.</a:t>
            </a:r>
          </a:p>
          <a:p>
            <a:endParaRPr lang="en-US" sz="800" dirty="0"/>
          </a:p>
          <a:p>
            <a:r>
              <a:rPr lang="en-US" dirty="0"/>
              <a:t>They can also include:</a:t>
            </a:r>
          </a:p>
          <a:p>
            <a:pPr lvl="1"/>
            <a:r>
              <a:rPr lang="en-US" dirty="0"/>
              <a:t>Digits (0,1,2,3,4,5,6,7,8,9)</a:t>
            </a:r>
          </a:p>
          <a:p>
            <a:pPr lvl="1"/>
            <a:r>
              <a:rPr lang="en-US" dirty="0"/>
              <a:t>Underscore (_)</a:t>
            </a:r>
          </a:p>
          <a:p>
            <a:pPr lvl="1"/>
            <a:r>
              <a:rPr lang="en-US" dirty="0"/>
              <a:t>Dollar sign ($)</a:t>
            </a:r>
          </a:p>
          <a:p>
            <a:endParaRPr lang="en-US" sz="800" dirty="0"/>
          </a:p>
          <a:p>
            <a:r>
              <a:rPr lang="en-US" dirty="0"/>
              <a:t>An identifier can start with a letter, underscore, or dollar sign</a:t>
            </a:r>
          </a:p>
          <a:p>
            <a:r>
              <a:rPr lang="en-US" dirty="0"/>
              <a:t>Identifiers </a:t>
            </a:r>
            <a:r>
              <a:rPr lang="en-US" dirty="0">
                <a:solidFill>
                  <a:srgbClr val="008000"/>
                </a:solidFill>
              </a:rPr>
              <a:t>cannot</a:t>
            </a:r>
            <a:r>
              <a:rPr lang="en-US" dirty="0"/>
              <a:t> start with a digit</a:t>
            </a:r>
          </a:p>
          <a:p>
            <a:pPr marL="0" indent="0">
              <a:buNone/>
            </a:pPr>
            <a:endParaRPr lang="en-US" dirty="0"/>
          </a:p>
        </p:txBody>
      </p:sp>
    </p:spTree>
    <p:extLst>
      <p:ext uri="{BB962C8B-B14F-4D97-AF65-F5344CB8AC3E}">
        <p14:creationId xmlns:p14="http://schemas.microsoft.com/office/powerpoint/2010/main" val="407261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Identifiers?</a:t>
            </a:r>
          </a:p>
        </p:txBody>
      </p:sp>
      <p:sp>
        <p:nvSpPr>
          <p:cNvPr id="3" name="Content Placeholder 2"/>
          <p:cNvSpPr>
            <a:spLocks noGrp="1"/>
          </p:cNvSpPr>
          <p:nvPr>
            <p:ph sz="half" idx="1"/>
          </p:nvPr>
        </p:nvSpPr>
        <p:spPr/>
        <p:txBody>
          <a:bodyPr>
            <a:normAutofit/>
          </a:bodyPr>
          <a:lstStyle/>
          <a:p>
            <a:r>
              <a:rPr lang="en-US" dirty="0"/>
              <a:t>Interlake</a:t>
            </a:r>
          </a:p>
          <a:p>
            <a:r>
              <a:rPr lang="en-US" dirty="0"/>
              <a:t>_Interlake</a:t>
            </a:r>
          </a:p>
          <a:p>
            <a:r>
              <a:rPr lang="en-US" dirty="0"/>
              <a:t>_Interlake$</a:t>
            </a:r>
          </a:p>
          <a:p>
            <a:r>
              <a:rPr lang="en-US" dirty="0"/>
              <a:t>$Interlake		</a:t>
            </a:r>
          </a:p>
          <a:p>
            <a:r>
              <a:rPr lang="en-US" dirty="0"/>
              <a:t>123Interlake</a:t>
            </a:r>
          </a:p>
          <a:p>
            <a:r>
              <a:rPr lang="en-US" dirty="0"/>
              <a:t>Interlake123</a:t>
            </a:r>
          </a:p>
          <a:p>
            <a:r>
              <a:rPr lang="en-US" dirty="0"/>
              <a:t>I_n$t1e_r$l2a_k$e3		</a:t>
            </a:r>
          </a:p>
        </p:txBody>
      </p:sp>
      <p:sp>
        <p:nvSpPr>
          <p:cNvPr id="4" name="Content Placeholder 3"/>
          <p:cNvSpPr>
            <a:spLocks noGrp="1"/>
          </p:cNvSpPr>
          <p:nvPr>
            <p:ph sz="half" idx="2"/>
          </p:nvPr>
        </p:nvSpPr>
        <p:spPr/>
        <p:txBody>
          <a:bodyPr>
            <a:normAutofit/>
          </a:bodyPr>
          <a:lstStyle/>
          <a:p>
            <a:pPr marL="0" indent="0">
              <a:buNone/>
            </a:pPr>
            <a:r>
              <a:rPr lang="en-US" dirty="0">
                <a:solidFill>
                  <a:srgbClr val="008000"/>
                </a:solidFill>
              </a:rPr>
              <a:t>Valid</a:t>
            </a:r>
          </a:p>
          <a:p>
            <a:pPr marL="0" indent="0">
              <a:buNone/>
            </a:pPr>
            <a:r>
              <a:rPr lang="en-US" dirty="0">
                <a:solidFill>
                  <a:srgbClr val="008000"/>
                </a:solidFill>
              </a:rPr>
              <a:t>Valid</a:t>
            </a:r>
          </a:p>
          <a:p>
            <a:pPr marL="0" indent="0">
              <a:buNone/>
            </a:pPr>
            <a:r>
              <a:rPr lang="en-US" dirty="0">
                <a:solidFill>
                  <a:srgbClr val="008000"/>
                </a:solidFill>
              </a:rPr>
              <a:t>Valid</a:t>
            </a:r>
          </a:p>
          <a:p>
            <a:pPr marL="0" indent="0">
              <a:buNone/>
            </a:pPr>
            <a:r>
              <a:rPr lang="en-US" dirty="0">
                <a:solidFill>
                  <a:srgbClr val="008000"/>
                </a:solidFill>
              </a:rPr>
              <a:t>Valid</a:t>
            </a:r>
          </a:p>
          <a:p>
            <a:pPr marL="0" indent="0">
              <a:buNone/>
            </a:pPr>
            <a:r>
              <a:rPr lang="en-US" dirty="0">
                <a:solidFill>
                  <a:srgbClr val="FF0000"/>
                </a:solidFill>
              </a:rPr>
              <a:t>Invalid</a:t>
            </a:r>
          </a:p>
          <a:p>
            <a:pPr marL="0" indent="0">
              <a:buNone/>
            </a:pPr>
            <a:r>
              <a:rPr lang="en-US" dirty="0">
                <a:solidFill>
                  <a:srgbClr val="006600"/>
                </a:solidFill>
              </a:rPr>
              <a:t>Valid</a:t>
            </a:r>
          </a:p>
          <a:p>
            <a:pPr marL="0" indent="0">
              <a:buNone/>
            </a:pPr>
            <a:r>
              <a:rPr lang="en-US" dirty="0">
                <a:solidFill>
                  <a:srgbClr val="006600"/>
                </a:solidFill>
              </a:rPr>
              <a:t>Valid (but ugly)</a:t>
            </a:r>
          </a:p>
        </p:txBody>
      </p:sp>
    </p:spTree>
    <p:extLst>
      <p:ext uri="{BB962C8B-B14F-4D97-AF65-F5344CB8AC3E}">
        <p14:creationId xmlns:p14="http://schemas.microsoft.com/office/powerpoint/2010/main" val="188804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4270" y="3205712"/>
            <a:ext cx="9217588" cy="2285241"/>
          </a:xfrm>
          <a:prstGeom prst="rect">
            <a:avLst/>
          </a:prstGeom>
          <a:noFill/>
        </p:spPr>
        <p:txBody>
          <a:bodyPr wrap="none" rtlCol="0">
            <a:spAutoFit/>
          </a:bodyPr>
          <a:lstStyle/>
          <a:p>
            <a:pPr>
              <a:spcAft>
                <a:spcPts val="900"/>
              </a:spcAft>
            </a:pPr>
            <a:r>
              <a:rPr lang="en-US" sz="2400" b="1" dirty="0">
                <a:solidFill>
                  <a:srgbClr val="7030A0"/>
                </a:solidFill>
                <a:latin typeface="Courier New" panose="02070309020205020404" pitchFamily="49" charset="0"/>
                <a:cs typeface="Courier New" panose="02070309020205020404" pitchFamily="49" charset="0"/>
              </a:rPr>
              <a:t>public class</a:t>
            </a:r>
            <a:r>
              <a:rPr lang="en-US" sz="2400" dirty="0">
                <a:latin typeface="Courier New" panose="02070309020205020404" pitchFamily="49" charset="0"/>
                <a:cs typeface="Courier New" panose="02070309020205020404" pitchFamily="49" charset="0"/>
              </a:rPr>
              <a:t> </a:t>
            </a:r>
            <a:r>
              <a:rPr lang="en-US" sz="2400" dirty="0" err="1">
                <a:solidFill>
                  <a:srgbClr val="009999"/>
                </a:solidFill>
                <a:latin typeface="Courier New" panose="02070309020205020404" pitchFamily="49" charset="0"/>
                <a:cs typeface="Courier New" panose="02070309020205020404" pitchFamily="49" charset="0"/>
              </a:rPr>
              <a:t>HelloInterlake</a:t>
            </a:r>
            <a:r>
              <a:rPr lang="en-US" sz="2400" dirty="0">
                <a:latin typeface="Courier New" panose="02070309020205020404" pitchFamily="49" charset="0"/>
                <a:cs typeface="Courier New" panose="02070309020205020404" pitchFamily="49" charset="0"/>
              </a:rPr>
              <a:t> {</a:t>
            </a:r>
          </a:p>
          <a:p>
            <a:pPr>
              <a:spcAft>
                <a:spcPts val="900"/>
              </a:spcAft>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a:latin typeface="Courier New" panose="02070309020205020404" pitchFamily="49" charset="0"/>
                <a:cs typeface="Courier New" panose="02070309020205020404" pitchFamily="49" charset="0"/>
              </a:rPr>
              <a:t>main(</a:t>
            </a:r>
            <a:r>
              <a:rPr lang="en-US" sz="2400" dirty="0">
                <a:solidFill>
                  <a:srgbClr val="009999"/>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a:spcAft>
                <a:spcPts val="900"/>
              </a:spcAft>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dirty="0" err="1">
                <a:solidFill>
                  <a:srgbClr val="0000FF"/>
                </a:solidFill>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"Hello Interlake!!!"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p>
        </p:txBody>
      </p:sp>
      <p:sp>
        <p:nvSpPr>
          <p:cNvPr id="5" name="Rounded Rectangle 4"/>
          <p:cNvSpPr/>
          <p:nvPr/>
        </p:nvSpPr>
        <p:spPr>
          <a:xfrm>
            <a:off x="1284270" y="3157584"/>
            <a:ext cx="1242362"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idx="1"/>
          </p:nvPr>
        </p:nvSpPr>
        <p:spPr/>
        <p:txBody>
          <a:bodyPr/>
          <a:lstStyle/>
          <a:p>
            <a:r>
              <a:rPr lang="en-US" dirty="0"/>
              <a:t>Keywords are special identifiers that have special meaning.</a:t>
            </a:r>
          </a:p>
          <a:p>
            <a:r>
              <a:rPr lang="en-US" dirty="0"/>
              <a:t>We have seen a few of these already including:</a:t>
            </a:r>
          </a:p>
        </p:txBody>
      </p:sp>
      <p:sp>
        <p:nvSpPr>
          <p:cNvPr id="6" name="Rounded Rectangle 5"/>
          <p:cNvSpPr/>
          <p:nvPr/>
        </p:nvSpPr>
        <p:spPr>
          <a:xfrm>
            <a:off x="2615765" y="3157584"/>
            <a:ext cx="981677"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994584" y="3677487"/>
            <a:ext cx="1242362"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326079" y="3675130"/>
            <a:ext cx="1209826"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20126" y="3675130"/>
            <a:ext cx="866274"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28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Names</a:t>
            </a:r>
          </a:p>
        </p:txBody>
      </p:sp>
      <p:sp>
        <p:nvSpPr>
          <p:cNvPr id="3" name="Content Placeholder 2"/>
          <p:cNvSpPr>
            <a:spLocks noGrp="1"/>
          </p:cNvSpPr>
          <p:nvPr>
            <p:ph idx="1"/>
          </p:nvPr>
        </p:nvSpPr>
        <p:spPr/>
        <p:txBody>
          <a:bodyPr>
            <a:normAutofit/>
          </a:bodyPr>
          <a:lstStyle/>
          <a:p>
            <a:r>
              <a:rPr lang="en-US" dirty="0"/>
              <a:t>Class names immediately follow the</a:t>
            </a:r>
            <a:r>
              <a:rPr lang="en-US" i="1" dirty="0"/>
              <a:t> </a:t>
            </a:r>
            <a:r>
              <a:rPr lang="en-US" dirty="0"/>
              <a:t>keyword </a:t>
            </a:r>
            <a:r>
              <a:rPr lang="en-US" i="1" dirty="0"/>
              <a:t>class</a:t>
            </a:r>
          </a:p>
          <a:p>
            <a:endParaRPr lang="en-US" i="1" dirty="0"/>
          </a:p>
          <a:p>
            <a:pPr marL="0" indent="0">
              <a:buNone/>
            </a:pPr>
            <a:r>
              <a:rPr lang="en-US" sz="2400" b="1" dirty="0">
                <a:solidFill>
                  <a:srgbClr val="7030A0"/>
                </a:solidFill>
                <a:latin typeface="Courier New" panose="02070309020205020404" pitchFamily="49" charset="0"/>
                <a:cs typeface="Courier New" panose="02070309020205020404" pitchFamily="49" charset="0"/>
              </a:rPr>
              <a:t>public class </a:t>
            </a:r>
            <a:r>
              <a:rPr lang="en-US" sz="2400" dirty="0" err="1">
                <a:solidFill>
                  <a:srgbClr val="009999"/>
                </a:solidFill>
                <a:latin typeface="Courier New" panose="02070309020205020404" pitchFamily="49" charset="0"/>
                <a:cs typeface="Courier New" panose="02070309020205020404" pitchFamily="49" charset="0"/>
              </a:rPr>
              <a:t>HelloInterlake</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public static void </a:t>
            </a:r>
            <a:r>
              <a:rPr lang="en-US" sz="2400" dirty="0">
                <a:latin typeface="Courier New" panose="02070309020205020404" pitchFamily="49" charset="0"/>
                <a:cs typeface="Courier New" panose="02070309020205020404" pitchFamily="49" charset="0"/>
              </a:rPr>
              <a:t>main(</a:t>
            </a:r>
            <a:r>
              <a:rPr lang="en-US" sz="2400" dirty="0">
                <a:solidFill>
                  <a:srgbClr val="009999"/>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args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a:t>
            </a:r>
            <a:r>
              <a:rPr lang="en-US" sz="2400" dirty="0" err="1">
                <a:solidFill>
                  <a:srgbClr val="0000FF"/>
                </a:solidFill>
                <a:latin typeface="Courier New" panose="02070309020205020404" pitchFamily="49" charset="0"/>
                <a:cs typeface="Courier New" panose="02070309020205020404" pitchFamily="49" charset="0"/>
              </a:rPr>
              <a:t>out</a:t>
            </a:r>
            <a:r>
              <a:rPr lang="en-US" sz="2400" dirty="0" err="1">
                <a:latin typeface="Courier New" panose="02070309020205020404" pitchFamily="49" charset="0"/>
                <a:cs typeface="Courier New" panose="02070309020205020404" pitchFamily="49" charset="0"/>
              </a:rPr>
              <a:t>.println</a:t>
            </a:r>
            <a:r>
              <a:rPr lang="en-US" sz="2400" dirty="0">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"Hello Interlake!!!"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a:t>
            </a:r>
          </a:p>
          <a:p>
            <a:endParaRPr lang="en-US" dirty="0"/>
          </a:p>
          <a:p>
            <a:r>
              <a:rPr lang="en-US" dirty="0"/>
              <a:t>What is the class name in the above example?</a:t>
            </a:r>
          </a:p>
        </p:txBody>
      </p:sp>
      <p:sp>
        <p:nvSpPr>
          <p:cNvPr id="10" name="Rounded Rectangle 9"/>
          <p:cNvSpPr/>
          <p:nvPr/>
        </p:nvSpPr>
        <p:spPr>
          <a:xfrm>
            <a:off x="3052462" y="2363500"/>
            <a:ext cx="2722695" cy="46392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33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F68416B298A94CBE31BAA10D18C781" ma:contentTypeVersion="2" ma:contentTypeDescription="Create a new document." ma:contentTypeScope="" ma:versionID="9c11fef408aeb0ad5b2c34d905d392e0">
  <xsd:schema xmlns:xsd="http://www.w3.org/2001/XMLSchema" xmlns:xs="http://www.w3.org/2001/XMLSchema" xmlns:p="http://schemas.microsoft.com/office/2006/metadata/properties" xmlns:ns2="22ea9a44-513e-4f2d-b129-a84042c2e25d" targetNamespace="http://schemas.microsoft.com/office/2006/metadata/properties" ma:root="true" ma:fieldsID="8925d3653422e1350f54ea9b891e14cf" ns2:_="">
    <xsd:import namespace="22ea9a44-513e-4f2d-b129-a84042c2e25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a9a44-513e-4f2d-b129-a84042c2e2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14EFBE-B85C-4AF7-AEA8-4B38CBEF6F20}">
  <ds:schemaRefs>
    <ds:schemaRef ds:uri="http://schemas.microsoft.com/sharepoint/v3/contenttype/forms"/>
  </ds:schemaRefs>
</ds:datastoreItem>
</file>

<file path=customXml/itemProps2.xml><?xml version="1.0" encoding="utf-8"?>
<ds:datastoreItem xmlns:ds="http://schemas.openxmlformats.org/officeDocument/2006/customXml" ds:itemID="{4BEE2862-4107-4F94-ACB9-07076AB5952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C44F73-FDC1-4A7E-A879-D02244B1F0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a9a44-513e-4f2d-b129-a84042c2e2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14580</TotalTime>
  <Words>1379</Words>
  <Application>Microsoft Office PowerPoint</Application>
  <PresentationFormat>Widescreen</PresentationFormat>
  <Paragraphs>272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Upcoming Assignments</vt:lpstr>
      <vt:lpstr>1.2 And Now Java</vt:lpstr>
      <vt:lpstr>Mischief Managed</vt:lpstr>
      <vt:lpstr>Java vs. English</vt:lpstr>
      <vt:lpstr>Java vs. English</vt:lpstr>
      <vt:lpstr>Identifiers</vt:lpstr>
      <vt:lpstr>Valid Identifiers?</vt:lpstr>
      <vt:lpstr>Keywords</vt:lpstr>
      <vt:lpstr>Class Names</vt:lpstr>
      <vt:lpstr>Method Names</vt:lpstr>
      <vt:lpstr>PowerPoint Presentation</vt:lpstr>
      <vt:lpstr>Things We Missed</vt:lpstr>
      <vt:lpstr>Parts Of A Program</vt:lpstr>
      <vt:lpstr>One Class – Multiple Methods</vt:lpstr>
      <vt:lpstr>How Many Statements?</vt:lpstr>
      <vt:lpstr>String Literals</vt:lpstr>
      <vt:lpstr>Quotes Within Quotes</vt:lpstr>
      <vt:lpstr>Escape Sequences</vt:lpstr>
      <vt:lpstr>Tab Characters</vt:lpstr>
      <vt:lpstr>New Line Characters</vt:lpstr>
      <vt:lpstr>Println vs Print</vt:lpstr>
      <vt:lpstr>Comments</vt:lpstr>
      <vt:lpstr>Upcoming Assignments</vt:lpstr>
      <vt:lpstr>Block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Zachwieja (XBOX)</dc:creator>
  <cp:lastModifiedBy>Peterson, Dan (Daniel J)</cp:lastModifiedBy>
  <cp:revision>789</cp:revision>
  <dcterms:created xsi:type="dcterms:W3CDTF">2013-09-15T04:52:01Z</dcterms:created>
  <dcterms:modified xsi:type="dcterms:W3CDTF">2022-10-02T22:08:17Z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0x0101007DF68416B298A94CBE31BAA10D18C781</vt:lpwstr>
  </property>
</Properties>
</file>