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D77F8-29DB-4E0C-8A2E-F461BF781DAF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AED33-A293-4916-8CEE-FD43E678F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7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BB13-6DC6-46B1-B3BB-EDB129AFA7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3E2C-81A8-48A2-A4EE-D48214306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5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BB13-6DC6-46B1-B3BB-EDB129AFA7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3E2C-81A8-48A2-A4EE-D48214306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BB13-6DC6-46B1-B3BB-EDB129AFA7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3E2C-81A8-48A2-A4EE-D48214306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2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BB13-6DC6-46B1-B3BB-EDB129AFA7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3E2C-81A8-48A2-A4EE-D48214306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3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BB13-6DC6-46B1-B3BB-EDB129AFA7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3E2C-81A8-48A2-A4EE-D48214306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8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BB13-6DC6-46B1-B3BB-EDB129AFA7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3E2C-81A8-48A2-A4EE-D48214306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BB13-6DC6-46B1-B3BB-EDB129AFA7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3E2C-81A8-48A2-A4EE-D48214306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8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BB13-6DC6-46B1-B3BB-EDB129AFA7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3E2C-81A8-48A2-A4EE-D48214306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BB13-6DC6-46B1-B3BB-EDB129AFA7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3E2C-81A8-48A2-A4EE-D48214306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BB13-6DC6-46B1-B3BB-EDB129AFA7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3E2C-81A8-48A2-A4EE-D48214306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2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BB13-6DC6-46B1-B3BB-EDB129AFA7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C3E2C-81A8-48A2-A4EE-D48214306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9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9BB13-6DC6-46B1-B3BB-EDB129AFA773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C3E2C-81A8-48A2-A4EE-D48214306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7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Recursive Backtracking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08584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solution</a:t>
            </a: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public static boolean hasChain(List&lt;Domino&gt; dominoes, int start, int end)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Stack&lt;Domino&gt; chosen = new Stack&lt;Domino&gt;();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return </a:t>
            </a:r>
            <a:r>
              <a:rPr lang="en-US" altLang="en-US" sz="1400" b="1">
                <a:latin typeface="Courier New" panose="02070309020205020404" pitchFamily="49" charset="0"/>
              </a:rPr>
              <a:t>hasChain(dominoes, chosen, start, end)</a:t>
            </a:r>
            <a:r>
              <a:rPr lang="en-US" altLang="en-US" sz="140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private</a:t>
            </a:r>
            <a:r>
              <a:rPr lang="en-US" altLang="en-US" sz="1400">
                <a:latin typeface="Courier New" panose="02070309020205020404" pitchFamily="49" charset="0"/>
              </a:rPr>
              <a:t> static boolean hasChain(List&lt;Domino&gt; dominoes,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                 </a:t>
            </a:r>
            <a:r>
              <a:rPr lang="en-US" altLang="en-US" sz="1400" b="1">
                <a:latin typeface="Courier New" panose="02070309020205020404" pitchFamily="49" charset="0"/>
              </a:rPr>
              <a:t>Stack&lt;Domino&gt; chosen</a:t>
            </a:r>
            <a:r>
              <a:rPr lang="en-US" altLang="en-US" sz="1400">
                <a:latin typeface="Courier New" panose="02070309020205020404" pitchFamily="49" charset="0"/>
              </a:rPr>
              <a:t>, int start, int end)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if (start == end)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</a:t>
            </a:r>
            <a:r>
              <a:rPr lang="en-US" altLang="en-US" sz="1400" b="1">
                <a:latin typeface="Courier New" panose="02070309020205020404" pitchFamily="49" charset="0"/>
              </a:rPr>
              <a:t>System.out.println(chosen);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return true;                         </a:t>
            </a:r>
            <a:r>
              <a:rPr lang="en-US" altLang="en-US" sz="1400" b="1">
                <a:solidFill>
                  <a:srgbClr val="008000"/>
                </a:solidFill>
                <a:latin typeface="Courier New" panose="02070309020205020404" pitchFamily="49" charset="0"/>
              </a:rPr>
              <a:t>// base case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} else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for (int i = 0; i &lt; dominoes.size(); i++)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Domino d = dominoes.remove(i);   </a:t>
            </a:r>
            <a:r>
              <a:rPr lang="en-US" altLang="en-US" sz="1400" b="1">
                <a:solidFill>
                  <a:srgbClr val="008000"/>
                </a:solidFill>
                <a:latin typeface="Courier New" panose="02070309020205020404" pitchFamily="49" charset="0"/>
              </a:rPr>
              <a:t>// choose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if (d.first() == start) {        </a:t>
            </a:r>
            <a:r>
              <a:rPr lang="en-US" altLang="en-US" sz="1400" b="1">
                <a:solidFill>
                  <a:srgbClr val="008000"/>
                </a:solidFill>
                <a:latin typeface="Courier New" panose="02070309020205020404" pitchFamily="49" charset="0"/>
              </a:rPr>
              <a:t>// explore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 </a:t>
            </a:r>
            <a:r>
              <a:rPr lang="en-US" altLang="en-US" sz="1400" b="1">
                <a:latin typeface="Courier New" panose="02070309020205020404" pitchFamily="49" charset="0"/>
              </a:rPr>
              <a:t>chosen.push(d);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 if (hasChain(dominoes, chosen, d.second(), end))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     return true;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 </a:t>
            </a:r>
            <a:r>
              <a:rPr lang="en-US" altLang="en-US" sz="1400" b="1">
                <a:latin typeface="Courier New" panose="02070309020205020404" pitchFamily="49" charset="0"/>
              </a:rPr>
              <a:t>chosen.pop();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} else if (d.second() == start)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 </a:t>
            </a:r>
            <a:r>
              <a:rPr lang="en-US" altLang="en-US" sz="1400" b="1">
                <a:latin typeface="Courier New" panose="02070309020205020404" pitchFamily="49" charset="0"/>
              </a:rPr>
              <a:t>d.flip();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                chosen.push(d);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 if (hasChain(dominoes, chosen, d.second(), end))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     return true;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    </a:t>
            </a:r>
            <a:r>
              <a:rPr lang="en-US" altLang="en-US" sz="1400" b="1">
                <a:latin typeface="Courier New" panose="02070309020205020404" pitchFamily="49" charset="0"/>
              </a:rPr>
              <a:t>chosen.pop();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    dominoes.add(i, d);              </a:t>
            </a:r>
            <a:r>
              <a:rPr lang="en-US" altLang="en-US" sz="1400" b="1">
                <a:solidFill>
                  <a:srgbClr val="008000"/>
                </a:solidFill>
                <a:latin typeface="Courier New" panose="02070309020205020404" pitchFamily="49" charset="0"/>
              </a:rPr>
              <a:t>// un-choose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return false;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228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"8 Queens" problem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the problem of trying to place 8 queens on a chess board such that no queen can attack another queen.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What are the "choices"?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How do we "make" or</a:t>
            </a:r>
            <a:br>
              <a:rPr lang="en-US" altLang="en-US"/>
            </a:br>
            <a:r>
              <a:rPr lang="en-US" altLang="en-US"/>
              <a:t>"un-make" a choice?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How do we know when</a:t>
            </a:r>
            <a:br>
              <a:rPr lang="en-US" altLang="en-US"/>
            </a:br>
            <a:r>
              <a:rPr lang="en-US" altLang="en-US"/>
              <a:t>to stop?</a:t>
            </a:r>
          </a:p>
        </p:txBody>
      </p:sp>
      <p:graphicFrame>
        <p:nvGraphicFramePr>
          <p:cNvPr id="420868" name="Group 4"/>
          <p:cNvGraphicFramePr>
            <a:graphicFrameLocks noGrp="1"/>
          </p:cNvGraphicFramePr>
          <p:nvPr/>
        </p:nvGraphicFramePr>
        <p:xfrm>
          <a:off x="5791200" y="2209800"/>
          <a:ext cx="4724400" cy="42672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20951" name="Group 87"/>
          <p:cNvGrpSpPr>
            <a:grpSpLocks/>
          </p:cNvGrpSpPr>
          <p:nvPr/>
        </p:nvGrpSpPr>
        <p:grpSpPr bwMode="auto">
          <a:xfrm>
            <a:off x="6019800" y="2432050"/>
            <a:ext cx="4419600" cy="3810000"/>
            <a:chOff x="2784" y="1632"/>
            <a:chExt cx="2784" cy="2400"/>
          </a:xfrm>
        </p:grpSpPr>
        <p:sp>
          <p:nvSpPr>
            <p:cNvPr id="420952" name="Line 88"/>
            <p:cNvSpPr>
              <a:spLocks noChangeShapeType="1"/>
            </p:cNvSpPr>
            <p:nvPr/>
          </p:nvSpPr>
          <p:spPr bwMode="auto">
            <a:xfrm flipV="1">
              <a:off x="3552" y="1632"/>
              <a:ext cx="0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53" name="Line 89"/>
            <p:cNvSpPr>
              <a:spLocks noChangeShapeType="1"/>
            </p:cNvSpPr>
            <p:nvPr/>
          </p:nvSpPr>
          <p:spPr bwMode="auto">
            <a:xfrm>
              <a:off x="3552" y="2784"/>
              <a:ext cx="0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54" name="Line 90"/>
            <p:cNvSpPr>
              <a:spLocks noChangeShapeType="1"/>
            </p:cNvSpPr>
            <p:nvPr/>
          </p:nvSpPr>
          <p:spPr bwMode="auto">
            <a:xfrm flipV="1">
              <a:off x="3648" y="2688"/>
              <a:ext cx="19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55" name="Line 91"/>
            <p:cNvSpPr>
              <a:spLocks noChangeShapeType="1"/>
            </p:cNvSpPr>
            <p:nvPr/>
          </p:nvSpPr>
          <p:spPr bwMode="auto">
            <a:xfrm flipH="1" flipV="1">
              <a:off x="2784" y="2688"/>
              <a:ext cx="72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56" name="Line 92"/>
            <p:cNvSpPr>
              <a:spLocks noChangeShapeType="1"/>
            </p:cNvSpPr>
            <p:nvPr/>
          </p:nvSpPr>
          <p:spPr bwMode="auto">
            <a:xfrm flipH="1" flipV="1">
              <a:off x="2784" y="1968"/>
              <a:ext cx="672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57" name="Line 93"/>
            <p:cNvSpPr>
              <a:spLocks noChangeShapeType="1"/>
            </p:cNvSpPr>
            <p:nvPr/>
          </p:nvSpPr>
          <p:spPr bwMode="auto">
            <a:xfrm flipH="1">
              <a:off x="2784" y="2784"/>
              <a:ext cx="672" cy="6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58" name="Line 94"/>
            <p:cNvSpPr>
              <a:spLocks noChangeShapeType="1"/>
            </p:cNvSpPr>
            <p:nvPr/>
          </p:nvSpPr>
          <p:spPr bwMode="auto">
            <a:xfrm>
              <a:off x="3696" y="2784"/>
              <a:ext cx="1344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0959" name="Line 95"/>
            <p:cNvSpPr>
              <a:spLocks noChangeShapeType="1"/>
            </p:cNvSpPr>
            <p:nvPr/>
          </p:nvSpPr>
          <p:spPr bwMode="auto">
            <a:xfrm flipV="1">
              <a:off x="3696" y="1632"/>
              <a:ext cx="960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689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Naive algorithm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(each square on board):</a:t>
            </a:r>
          </a:p>
          <a:p>
            <a:pPr lvl="1"/>
            <a:r>
              <a:rPr lang="en-US" altLang="en-US"/>
              <a:t>Place a queen there.</a:t>
            </a:r>
          </a:p>
          <a:p>
            <a:pPr lvl="1"/>
            <a:r>
              <a:rPr lang="en-US" altLang="en-US"/>
              <a:t>Try to place the rest</a:t>
            </a:r>
            <a:br>
              <a:rPr lang="en-US" altLang="en-US"/>
            </a:br>
            <a:r>
              <a:rPr lang="en-US" altLang="en-US"/>
              <a:t>of the queens.</a:t>
            </a:r>
          </a:p>
          <a:p>
            <a:pPr lvl="1"/>
            <a:r>
              <a:rPr lang="en-US" altLang="en-US"/>
              <a:t>Un-place the queen.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How large is the</a:t>
            </a:r>
            <a:br>
              <a:rPr lang="en-US" altLang="en-US"/>
            </a:br>
            <a:r>
              <a:rPr lang="en-US" altLang="en-US"/>
              <a:t>solution space for</a:t>
            </a:r>
            <a:br>
              <a:rPr lang="en-US" altLang="en-US"/>
            </a:br>
            <a:r>
              <a:rPr lang="en-US" altLang="en-US"/>
              <a:t>this algorithm?</a:t>
            </a:r>
          </a:p>
          <a:p>
            <a:pPr lvl="2"/>
            <a:r>
              <a:rPr lang="en-US" altLang="en-US"/>
              <a:t>64 * 63 * 62 * ...</a:t>
            </a:r>
          </a:p>
        </p:txBody>
      </p:sp>
      <p:graphicFrame>
        <p:nvGraphicFramePr>
          <p:cNvPr id="421892" name="Group 4"/>
          <p:cNvGraphicFramePr>
            <a:graphicFrameLocks noGrp="1"/>
          </p:cNvGraphicFramePr>
          <p:nvPr/>
        </p:nvGraphicFramePr>
        <p:xfrm>
          <a:off x="5200650" y="1676400"/>
          <a:ext cx="5314950" cy="479107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28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Better algorithm idea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Observation: In a working</a:t>
            </a:r>
            <a:br>
              <a:rPr lang="en-US" altLang="en-US"/>
            </a:br>
            <a:r>
              <a:rPr lang="en-US" altLang="en-US"/>
              <a:t>solution, exactly 1 queen</a:t>
            </a:r>
            <a:br>
              <a:rPr lang="en-US" altLang="en-US"/>
            </a:br>
            <a:r>
              <a:rPr lang="en-US" altLang="en-US"/>
              <a:t>must appear in each</a:t>
            </a:r>
            <a:br>
              <a:rPr lang="en-US" altLang="en-US"/>
            </a:br>
            <a:r>
              <a:rPr lang="en-US" altLang="en-US"/>
              <a:t>row and in</a:t>
            </a:r>
            <a:br>
              <a:rPr lang="en-US" altLang="en-US"/>
            </a:br>
            <a:r>
              <a:rPr lang="en-US" altLang="en-US"/>
              <a:t>each column.</a:t>
            </a:r>
          </a:p>
          <a:p>
            <a:endParaRPr lang="en-US" altLang="en-US"/>
          </a:p>
          <a:p>
            <a:pPr lvl="1"/>
            <a:r>
              <a:rPr lang="en-US" altLang="en-US"/>
              <a:t>Redefine a "choice"</a:t>
            </a:r>
            <a:br>
              <a:rPr lang="en-US" altLang="en-US"/>
            </a:br>
            <a:r>
              <a:rPr lang="en-US" altLang="en-US"/>
              <a:t>to be valid placement</a:t>
            </a:r>
            <a:br>
              <a:rPr lang="en-US" altLang="en-US"/>
            </a:br>
            <a:r>
              <a:rPr lang="en-US" altLang="en-US"/>
              <a:t>of a queen in a</a:t>
            </a:r>
            <a:br>
              <a:rPr lang="en-US" altLang="en-US"/>
            </a:br>
            <a:r>
              <a:rPr lang="en-US" altLang="en-US"/>
              <a:t>particular column.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How large is the</a:t>
            </a:r>
            <a:br>
              <a:rPr lang="en-US" altLang="en-US"/>
            </a:br>
            <a:r>
              <a:rPr lang="en-US" altLang="en-US"/>
              <a:t>solution space now?</a:t>
            </a:r>
          </a:p>
          <a:p>
            <a:pPr lvl="2"/>
            <a:r>
              <a:rPr lang="en-US" altLang="en-US"/>
              <a:t>8 * 8 * 8 * ...</a:t>
            </a:r>
          </a:p>
        </p:txBody>
      </p:sp>
      <p:graphicFrame>
        <p:nvGraphicFramePr>
          <p:cNvPr id="422916" name="Group 4"/>
          <p:cNvGraphicFramePr>
            <a:graphicFrameLocks noGrp="1"/>
          </p:cNvGraphicFramePr>
          <p:nvPr/>
        </p:nvGraphicFramePr>
        <p:xfrm>
          <a:off x="5200650" y="1676400"/>
          <a:ext cx="5314950" cy="479107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96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Suppose we have a </a:t>
            </a:r>
            <a:r>
              <a:rPr lang="en-US" altLang="en-US">
                <a:latin typeface="Courier New" panose="02070309020205020404" pitchFamily="49" charset="0"/>
              </a:rPr>
              <a:t>Board</a:t>
            </a:r>
            <a:r>
              <a:rPr lang="en-US" altLang="en-US"/>
              <a:t> class with the following methods: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Write a method </a:t>
            </a:r>
            <a:r>
              <a:rPr lang="en-US" altLang="en-US">
                <a:latin typeface="Courier New" panose="02070309020205020404" pitchFamily="49" charset="0"/>
              </a:rPr>
              <a:t>solveQueens</a:t>
            </a:r>
            <a:r>
              <a:rPr lang="en-US" altLang="en-US"/>
              <a:t> that accepts a </a:t>
            </a:r>
            <a:r>
              <a:rPr lang="en-US" altLang="en-US">
                <a:latin typeface="Courier New" panose="02070309020205020404" pitchFamily="49" charset="0"/>
              </a:rPr>
              <a:t>Board</a:t>
            </a:r>
            <a:r>
              <a:rPr lang="en-US" altLang="en-US"/>
              <a:t> as a parameter and tries to place 8 queens on it safely.</a:t>
            </a:r>
          </a:p>
          <a:p>
            <a:pPr lvl="1"/>
            <a:r>
              <a:rPr lang="en-US" altLang="en-US"/>
              <a:t>Your method should stop exploring if it finds a solution.</a:t>
            </a:r>
          </a:p>
        </p:txBody>
      </p:sp>
      <p:graphicFrame>
        <p:nvGraphicFramePr>
          <p:cNvPr id="423940" name="Group 4"/>
          <p:cNvGraphicFramePr>
            <a:graphicFrameLocks noGrp="1"/>
          </p:cNvGraphicFramePr>
          <p:nvPr/>
        </p:nvGraphicFramePr>
        <p:xfrm>
          <a:off x="1671638" y="1971675"/>
          <a:ext cx="8890000" cy="2682240"/>
        </p:xfrm>
        <a:graphic>
          <a:graphicData uri="http://schemas.openxmlformats.org/drawingml/2006/table">
            <a:tbl>
              <a:tblPr/>
              <a:tblGrid>
                <a:gridCol w="591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346075" marR="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Method/Constructor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public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Board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(int size)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construct empty board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public boolean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isSafe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(int row, int column)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true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if queen can be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safely placed here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public void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place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(int row, int column)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place queen here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public void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remove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(int row, int column)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remove queen from here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public String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toString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text display of board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908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solution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Searches for a solution to the 8 queens problem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with this board, reporting the first result found.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static void solveQueens(Board board)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if (!explore(board, 1))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System.out.println("No solution found.");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 else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System.out.println("One solution is as follows:");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System.out.println(board);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22691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solution, cont'd.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Recursively searches for a solution to 8 queens on this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board, starting with the given column, returning true if a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solution is found and storing that solution in the board.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PRE: queens have been safely placed in columns 1 to (col-1)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static boolean explore(Board board, int col)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if (col &gt; board.size())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return true;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base case: all columns are placed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        // recursive case: place a queen in this column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for (int row = 1; row &lt;= board.size(); row++)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if (board.isSafe(row, col))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   board.</a:t>
            </a:r>
            <a:r>
              <a:rPr lang="en-US" altLang="en-US" sz="1800" b="1">
                <a:latin typeface="Courier New" panose="02070309020205020404" pitchFamily="49" charset="0"/>
              </a:rPr>
              <a:t>place</a:t>
            </a:r>
            <a:r>
              <a:rPr lang="en-US" altLang="en-US" sz="1800">
                <a:latin typeface="Courier New" panose="02070309020205020404" pitchFamily="49" charset="0"/>
              </a:rPr>
              <a:t>(row, col);        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choose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   if (</a:t>
            </a:r>
            <a:r>
              <a:rPr lang="en-US" altLang="en-US" sz="1800" b="1">
                <a:latin typeface="Courier New" panose="02070309020205020404" pitchFamily="49" charset="0"/>
              </a:rPr>
              <a:t>explore</a:t>
            </a:r>
            <a:r>
              <a:rPr lang="en-US" altLang="en-US" sz="1800">
                <a:latin typeface="Courier New" panose="02070309020205020404" pitchFamily="49" charset="0"/>
              </a:rPr>
              <a:t>(board, col + 1)) {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explore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       return true;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solution found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   b.</a:t>
            </a:r>
            <a:r>
              <a:rPr lang="en-US" altLang="en-US" sz="1800" b="1">
                <a:latin typeface="Courier New" panose="02070309020205020404" pitchFamily="49" charset="0"/>
              </a:rPr>
              <a:t>remove</a:t>
            </a:r>
            <a:r>
              <a:rPr lang="en-US" altLang="en-US" sz="1800">
                <a:latin typeface="Courier New" panose="02070309020205020404" pitchFamily="49" charset="0"/>
              </a:rPr>
              <a:t>(row, col);           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un-choose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return false;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no solution found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205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Exercise: Combinations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Write a method </a:t>
            </a:r>
            <a:r>
              <a:rPr lang="en-US" altLang="en-US">
                <a:latin typeface="Courier New" panose="02070309020205020404" pitchFamily="49" charset="0"/>
              </a:rPr>
              <a:t>combinations</a:t>
            </a:r>
            <a:r>
              <a:rPr lang="en-US" altLang="en-US"/>
              <a:t> that accepts a string </a:t>
            </a:r>
            <a:r>
              <a:rPr lang="en-US" altLang="en-US" i="1"/>
              <a:t>s </a:t>
            </a:r>
            <a:r>
              <a:rPr lang="en-US" altLang="en-US"/>
              <a:t> and an integer </a:t>
            </a:r>
            <a:r>
              <a:rPr lang="en-US" altLang="en-US" i="1"/>
              <a:t>k</a:t>
            </a:r>
            <a:r>
              <a:rPr lang="en-US" altLang="en-US"/>
              <a:t>  as parameters and outputs all possible </a:t>
            </a:r>
            <a:r>
              <a:rPr lang="en-US" altLang="en-US" i="1"/>
              <a:t>k </a:t>
            </a:r>
            <a:r>
              <a:rPr lang="en-US" altLang="en-US"/>
              <a:t>-letter words that can be formed from unique letters in that string.  The arrangements may be output in any order.</a:t>
            </a:r>
          </a:p>
          <a:p>
            <a:pPr lvl="1"/>
            <a:endParaRPr lang="en-US" altLang="en-US" sz="800"/>
          </a:p>
          <a:p>
            <a:pPr lvl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>
                <a:latin typeface="Courier New" panose="02070309020205020404" pitchFamily="49" charset="0"/>
              </a:rPr>
              <a:t>combinations("GOOGLE", 3)</a:t>
            </a:r>
            <a:br>
              <a:rPr lang="en-US" altLang="en-US"/>
            </a:br>
            <a:r>
              <a:rPr lang="en-US" altLang="en-US"/>
              <a:t>outputs the sequence of</a:t>
            </a:r>
            <a:br>
              <a:rPr lang="en-US" altLang="en-US"/>
            </a:br>
            <a:r>
              <a:rPr lang="en-US" altLang="en-US"/>
              <a:t>lines at right.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To simplify the problem, you may assume</a:t>
            </a:r>
            <a:br>
              <a:rPr lang="en-US" altLang="en-US"/>
            </a:br>
            <a:r>
              <a:rPr lang="en-US" altLang="en-US"/>
              <a:t>that the string </a:t>
            </a:r>
            <a:r>
              <a:rPr lang="en-US" altLang="en-US" i="1"/>
              <a:t>s </a:t>
            </a:r>
            <a:r>
              <a:rPr lang="en-US" altLang="en-US"/>
              <a:t> contains at least </a:t>
            </a:r>
            <a:r>
              <a:rPr lang="en-US" altLang="en-US" i="1"/>
              <a:t>k</a:t>
            </a:r>
            <a:br>
              <a:rPr lang="en-US" altLang="en-US"/>
            </a:br>
            <a:r>
              <a:rPr lang="en-US" altLang="en-US"/>
              <a:t>unique characters.</a:t>
            </a:r>
          </a:p>
          <a:p>
            <a:endParaRPr lang="en-US" altLang="en-US"/>
          </a:p>
        </p:txBody>
      </p:sp>
      <p:graphicFrame>
        <p:nvGraphicFramePr>
          <p:cNvPr id="411652" name="Group 4"/>
          <p:cNvGraphicFramePr>
            <a:graphicFrameLocks noGrp="1"/>
          </p:cNvGraphicFramePr>
          <p:nvPr/>
        </p:nvGraphicFramePr>
        <p:xfrm>
          <a:off x="8763000" y="2987675"/>
          <a:ext cx="1371600" cy="3553968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EGL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EGO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ELG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ELO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EOG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EOL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GEL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GEO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GLO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GOE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LEO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LGO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LOE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LOG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OEG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OEL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OGE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OGL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OLG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86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Initial attempt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static void combinations(String s, int length)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combinations(s, "", length);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private static void combinations(String s, String chosen, int length)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if (length == 0)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</a:t>
            </a:r>
            <a:r>
              <a:rPr lang="en-US" altLang="en-US" sz="1600" b="1">
                <a:latin typeface="Courier New" panose="02070309020205020404" pitchFamily="49" charset="0"/>
              </a:rPr>
              <a:t>System.out.println(chosen)</a:t>
            </a:r>
            <a:r>
              <a:rPr lang="en-US" altLang="en-US" sz="1600">
                <a:latin typeface="Courier New" panose="02070309020205020404" pitchFamily="49" charset="0"/>
              </a:rPr>
              <a:t>;    </a:t>
            </a:r>
            <a:r>
              <a:rPr lang="en-US" altLang="en-US" sz="1600" b="1">
                <a:solidFill>
                  <a:srgbClr val="008000"/>
                </a:solidFill>
                <a:latin typeface="Courier New" panose="02070309020205020404" pitchFamily="49" charset="0"/>
              </a:rPr>
              <a:t>// base case: no choices left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 else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for (int i = 0; i &lt; s.length(); i++)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String ch = s.substring(i, i + 1);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if (!chosen.contains(ch))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    String rest = s.substring(0, i) + s.substring(i + 1);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    </a:t>
            </a:r>
            <a:r>
              <a:rPr lang="en-US" altLang="en-US" sz="1600" b="1">
                <a:latin typeface="Courier New" panose="02070309020205020404" pitchFamily="49" charset="0"/>
              </a:rPr>
              <a:t>combinations(rest, chosen + ch, length - 1);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lvl="1"/>
            <a:r>
              <a:rPr lang="en-US" altLang="en-US" sz="2000"/>
              <a:t>Problem: Prints same string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123584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solution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public static void combinations(String s, int length)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Set&lt;String&gt; all = new TreeSet&lt;String&gt;();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combinations(s, "", </a:t>
            </a:r>
            <a:r>
              <a:rPr lang="en-US" altLang="en-US" sz="1600" b="1">
                <a:latin typeface="Courier New" panose="02070309020205020404" pitchFamily="49" charset="0"/>
              </a:rPr>
              <a:t>all</a:t>
            </a:r>
            <a:r>
              <a:rPr lang="en-US" altLang="en-US" sz="1600">
                <a:latin typeface="Courier New" panose="02070309020205020404" pitchFamily="49" charset="0"/>
              </a:rPr>
              <a:t>, length);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for (String comb : all)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    System.out.println(comb);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private static void combinations(String s, String chosen,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                     </a:t>
            </a:r>
            <a:r>
              <a:rPr lang="en-US" altLang="en-US" sz="1600" b="1">
                <a:latin typeface="Courier New" panose="02070309020205020404" pitchFamily="49" charset="0"/>
              </a:rPr>
              <a:t>Set&lt;String&gt; all</a:t>
            </a:r>
            <a:r>
              <a:rPr lang="en-US" altLang="en-US" sz="1600">
                <a:latin typeface="Courier New" panose="02070309020205020404" pitchFamily="49" charset="0"/>
              </a:rPr>
              <a:t>, int length)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if (length == 0)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</a:t>
            </a:r>
            <a:r>
              <a:rPr lang="en-US" altLang="en-US" sz="1600" b="1">
                <a:latin typeface="Courier New" panose="02070309020205020404" pitchFamily="49" charset="0"/>
              </a:rPr>
              <a:t>all.add(chosen)</a:t>
            </a:r>
            <a:r>
              <a:rPr lang="en-US" altLang="en-US" sz="1600">
                <a:latin typeface="Courier New" panose="02070309020205020404" pitchFamily="49" charset="0"/>
              </a:rPr>
              <a:t>;         </a:t>
            </a:r>
            <a:r>
              <a:rPr lang="en-US" altLang="en-US" sz="1600" b="1">
                <a:solidFill>
                  <a:srgbClr val="008000"/>
                </a:solidFill>
                <a:latin typeface="Courier New" panose="02070309020205020404" pitchFamily="49" charset="0"/>
              </a:rPr>
              <a:t>// base case: no choices left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 else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for (int i = 0; i &lt; s.length(); i++)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String ch = s.substring(i, i + 1);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if (!chosen.contains(ch))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    String rest = s.substring(0, i) + s.substring(i + 1);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    </a:t>
            </a:r>
            <a:r>
              <a:rPr lang="en-US" altLang="en-US" sz="1600" b="1">
                <a:latin typeface="Courier New" panose="02070309020205020404" pitchFamily="49" charset="0"/>
              </a:rPr>
              <a:t>combinations(rest, chosen + ch, all, length - 1);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8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Exercise: Dominoes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The game of dominoes is played with small</a:t>
            </a:r>
            <a:br>
              <a:rPr lang="en-US" altLang="en-US"/>
            </a:br>
            <a:r>
              <a:rPr lang="en-US" altLang="en-US"/>
              <a:t>black tiles, each having 2 numbers of dots</a:t>
            </a:r>
            <a:br>
              <a:rPr lang="en-US" altLang="en-US"/>
            </a:br>
            <a:r>
              <a:rPr lang="en-US" altLang="en-US"/>
              <a:t>from 0-6.  Players line up tiles to match dots.</a:t>
            </a:r>
          </a:p>
          <a:p>
            <a:pPr lvl="1"/>
            <a:endParaRPr lang="en-US" altLang="en-US"/>
          </a:p>
          <a:p>
            <a:r>
              <a:rPr lang="en-US" altLang="en-US"/>
              <a:t>Given a class </a:t>
            </a:r>
            <a:r>
              <a:rPr lang="en-US" altLang="en-US">
                <a:latin typeface="Courier New" panose="02070309020205020404" pitchFamily="49" charset="0"/>
              </a:rPr>
              <a:t>Domino</a:t>
            </a:r>
            <a:r>
              <a:rPr lang="en-US" altLang="en-US"/>
              <a:t> with the following methods:</a:t>
            </a:r>
          </a:p>
          <a:p>
            <a:pPr lvl="1"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int first()       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first dots value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int second()      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second dots value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public String toString()    </a:t>
            </a:r>
            <a:r>
              <a:rPr lang="en-US" altLang="en-US" b="1">
                <a:solidFill>
                  <a:srgbClr val="008000"/>
                </a:solidFill>
                <a:latin typeface="Courier New" panose="02070309020205020404" pitchFamily="49" charset="0"/>
              </a:rPr>
              <a:t>// e.g. "(3|5)"</a:t>
            </a:r>
          </a:p>
          <a:p>
            <a:pPr lvl="1"/>
            <a:endParaRPr lang="en-US" altLang="en-US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altLang="en-US"/>
              <a:t>Write a method </a:t>
            </a:r>
            <a:r>
              <a:rPr lang="en-US" altLang="en-US">
                <a:latin typeface="Courier New" panose="02070309020205020404" pitchFamily="49" charset="0"/>
              </a:rPr>
              <a:t>hasChain</a:t>
            </a:r>
            <a:r>
              <a:rPr lang="en-US" altLang="en-US"/>
              <a:t> that takes a </a:t>
            </a:r>
            <a:r>
              <a:rPr lang="en-US" altLang="en-US">
                <a:latin typeface="Courier New" panose="02070309020205020404" pitchFamily="49" charset="0"/>
              </a:rPr>
              <a:t>List</a:t>
            </a:r>
            <a:r>
              <a:rPr lang="en-US" altLang="en-US"/>
              <a:t> of dominoes and a starting/ending dot value, and returns whether the dominoes can be made into a chain that starts/ends with those values.</a:t>
            </a:r>
          </a:p>
          <a:p>
            <a:pPr lvl="1"/>
            <a:r>
              <a:rPr lang="en-US" altLang="en-US"/>
              <a:t>If the chain's start/end are the same, the answer is always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.</a:t>
            </a:r>
          </a:p>
        </p:txBody>
      </p:sp>
      <p:pic>
        <p:nvPicPr>
          <p:cNvPr id="414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085850"/>
            <a:ext cx="2286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879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Domino chains</a:t>
            </a:r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 we have the following dominoes: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We can link them into a chain from 1 to 3 as follows:</a:t>
            </a:r>
          </a:p>
          <a:p>
            <a:pPr lvl="1"/>
            <a:r>
              <a:rPr lang="en-US" altLang="en-US"/>
              <a:t>Notice that the 3|5 domino had to be flipped.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We can "link" one domino into a "chain" from 6 to 2 as follows: 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</p:txBody>
      </p:sp>
      <p:pic>
        <p:nvPicPr>
          <p:cNvPr id="415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t="28003" r="20918" b="64407"/>
          <a:stretch>
            <a:fillRect/>
          </a:stretch>
        </p:blipFill>
        <p:spPr bwMode="auto">
          <a:xfrm>
            <a:off x="3276601" y="1827214"/>
            <a:ext cx="5694363" cy="56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5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5" t="55927" r="34431" b="36644"/>
          <a:stretch>
            <a:fillRect/>
          </a:stretch>
        </p:blipFill>
        <p:spPr bwMode="auto">
          <a:xfrm>
            <a:off x="4502150" y="3937000"/>
            <a:ext cx="311785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5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0" t="47285" r="45044" b="45605"/>
          <a:stretch>
            <a:fillRect/>
          </a:stretch>
        </p:blipFill>
        <p:spPr bwMode="auto">
          <a:xfrm>
            <a:off x="5562600" y="5535614"/>
            <a:ext cx="10604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54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client code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import java.util.*;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for ArrayList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altLang="en-US" sz="80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SolveDominoes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static void main(String[] args)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        // [(1|4), (2|6), (4|5), (1|5), (3|5)]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List&lt;Domino&gt; dominoes = new ArrayList&lt;Domino&gt;();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dominoes.add(new Domino(1, 4));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dominoes.add(new Domino(2, 6));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dominoes.add(new Domino(4, 5));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dominoes.add(new Domino(1, 5));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dominoes.add(new Domino(3, 5));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System.out.println(</a:t>
            </a:r>
            <a:r>
              <a:rPr lang="en-US" altLang="en-US" sz="1800" b="1">
                <a:latin typeface="Courier New" panose="02070309020205020404" pitchFamily="49" charset="0"/>
              </a:rPr>
              <a:t>hasChain(dominoes, 5, 5)</a:t>
            </a:r>
            <a:r>
              <a:rPr lang="en-US" altLang="en-US" sz="1800">
                <a:latin typeface="Courier New" panose="02070309020205020404" pitchFamily="49" charset="0"/>
              </a:rPr>
              <a:t>);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true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System.out.println(</a:t>
            </a:r>
            <a:r>
              <a:rPr lang="en-US" altLang="en-US" sz="1800" b="1">
                <a:latin typeface="Courier New" panose="02070309020205020404" pitchFamily="49" charset="0"/>
              </a:rPr>
              <a:t>hasChain(dominoes, 1, 5)</a:t>
            </a:r>
            <a:r>
              <a:rPr lang="en-US" altLang="en-US" sz="1800">
                <a:latin typeface="Courier New" panose="02070309020205020404" pitchFamily="49" charset="0"/>
              </a:rPr>
              <a:t>);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true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System.out.println(</a:t>
            </a:r>
            <a:r>
              <a:rPr lang="en-US" altLang="en-US" sz="1800" b="1">
                <a:latin typeface="Courier New" panose="02070309020205020404" pitchFamily="49" charset="0"/>
              </a:rPr>
              <a:t>hasChain(dominoes, 1, 3)</a:t>
            </a:r>
            <a:r>
              <a:rPr lang="en-US" altLang="en-US" sz="1800">
                <a:latin typeface="Courier New" panose="02070309020205020404" pitchFamily="49" charset="0"/>
              </a:rPr>
              <a:t>);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true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System.out.println(</a:t>
            </a:r>
            <a:r>
              <a:rPr lang="en-US" altLang="en-US" sz="1800" b="1">
                <a:latin typeface="Courier New" panose="02070309020205020404" pitchFamily="49" charset="0"/>
              </a:rPr>
              <a:t>hasChain(dominoes, 1, 6)</a:t>
            </a:r>
            <a:r>
              <a:rPr lang="en-US" altLang="en-US" sz="1800">
                <a:latin typeface="Courier New" panose="02070309020205020404" pitchFamily="49" charset="0"/>
              </a:rPr>
              <a:t>);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false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System.out.println(</a:t>
            </a:r>
            <a:r>
              <a:rPr lang="en-US" altLang="en-US" sz="1800" b="1">
                <a:latin typeface="Courier New" panose="02070309020205020404" pitchFamily="49" charset="0"/>
              </a:rPr>
              <a:t>hasChain(dominoes, 1, 2)</a:t>
            </a:r>
            <a:r>
              <a:rPr lang="en-US" altLang="en-US" sz="1800">
                <a:latin typeface="Courier New" panose="02070309020205020404" pitchFamily="49" charset="0"/>
              </a:rPr>
              <a:t>);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false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80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public static boolean </a:t>
            </a:r>
            <a:r>
              <a:rPr lang="en-US" altLang="en-US" sz="1800" b="1">
                <a:latin typeface="Courier New" panose="02070309020205020404" pitchFamily="49" charset="0"/>
              </a:rPr>
              <a:t>hasChain</a:t>
            </a:r>
            <a:r>
              <a:rPr lang="en-US" altLang="en-US" sz="1800">
                <a:latin typeface="Courier New" panose="02070309020205020404" pitchFamily="49" charset="0"/>
              </a:rPr>
              <a:t>(List&lt;Domino&gt; dominoes,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                      int start, int end)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...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936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solution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static boolean </a:t>
            </a:r>
            <a:r>
              <a:rPr lang="en-US" altLang="en-US" sz="1800" b="1">
                <a:latin typeface="Courier New" panose="02070309020205020404" pitchFamily="49" charset="0"/>
              </a:rPr>
              <a:t>hasChain</a:t>
            </a:r>
            <a:r>
              <a:rPr lang="en-US" altLang="en-US" sz="1800">
                <a:latin typeface="Courier New" panose="02070309020205020404" pitchFamily="49" charset="0"/>
              </a:rPr>
              <a:t>(List&lt;Domino&gt; dominoes,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                  int start, int end)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if (start == end)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return true;                      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base case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 else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for (int i = 0; i &lt; dominoes.size(); i++)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Domino d = dominoes.remove(i);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choose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if (d.first() == start) {     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explore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   if (</a:t>
            </a:r>
            <a:r>
              <a:rPr lang="en-US" altLang="en-US" sz="1800" b="1">
                <a:latin typeface="Courier New" panose="02070309020205020404" pitchFamily="49" charset="0"/>
              </a:rPr>
              <a:t>hasChain(dominoes, d.second(), end)</a:t>
            </a:r>
            <a:r>
              <a:rPr lang="en-US" altLang="en-US" sz="180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       return true;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} else if (d.second() == start)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   if (</a:t>
            </a:r>
            <a:r>
              <a:rPr lang="en-US" altLang="en-US" sz="1800" b="1">
                <a:latin typeface="Courier New" panose="02070309020205020404" pitchFamily="49" charset="0"/>
              </a:rPr>
              <a:t>hasChain(dominoes, d.first(), end)</a:t>
            </a:r>
            <a:r>
              <a:rPr lang="en-US" altLang="en-US" sz="180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       return true;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dominoes.add(i, d);              </a:t>
            </a:r>
            <a:r>
              <a:rPr lang="en-US" altLang="en-US" sz="1800" b="1">
                <a:solidFill>
                  <a:srgbClr val="008000"/>
                </a:solidFill>
                <a:latin typeface="Courier New" panose="02070309020205020404" pitchFamily="49" charset="0"/>
              </a:rPr>
              <a:t>// un-choose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return false;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373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Exercise: Print chain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Write a variation of your </a:t>
            </a:r>
            <a:r>
              <a:rPr lang="en-US" altLang="en-US">
                <a:latin typeface="Courier New" panose="02070309020205020404" pitchFamily="49" charset="0"/>
              </a:rPr>
              <a:t>hasChain</a:t>
            </a:r>
            <a:r>
              <a:rPr lang="en-US" altLang="en-US"/>
              <a:t> method that also prints the chain of dominoes that it finds, if any.</a:t>
            </a:r>
          </a:p>
          <a:p>
            <a:endParaRPr lang="en-US" altLang="en-US"/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hasChain(dominoes, 1, 3);</a:t>
            </a:r>
          </a:p>
          <a:p>
            <a:pPr lvl="1"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[(1|4), (4|5), (5|3)]</a:t>
            </a:r>
          </a:p>
        </p:txBody>
      </p:sp>
    </p:spTree>
    <p:extLst>
      <p:ext uri="{BB962C8B-B14F-4D97-AF65-F5344CB8AC3E}">
        <p14:creationId xmlns:p14="http://schemas.microsoft.com/office/powerpoint/2010/main" val="2667390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93BD42-B528-4391-923E-F33A63AFE7BB}"/>
</file>

<file path=customXml/itemProps2.xml><?xml version="1.0" encoding="utf-8"?>
<ds:datastoreItem xmlns:ds="http://schemas.openxmlformats.org/officeDocument/2006/customXml" ds:itemID="{566259C6-A2A9-4454-A035-7A4E5FAEE56D}"/>
</file>

<file path=customXml/itemProps3.xml><?xml version="1.0" encoding="utf-8"?>
<ds:datastoreItem xmlns:ds="http://schemas.openxmlformats.org/officeDocument/2006/customXml" ds:itemID="{D99ADEFA-E4BA-4C33-A736-863B0799478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1928</Words>
  <Application>Microsoft Office PowerPoint</Application>
  <PresentationFormat>Widescreen</PresentationFormat>
  <Paragraphs>333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Tahoma</vt:lpstr>
      <vt:lpstr>Office Theme</vt:lpstr>
      <vt:lpstr>Recursive Backtracking</vt:lpstr>
      <vt:lpstr>Exercise: Combinations</vt:lpstr>
      <vt:lpstr>Initial attempt</vt:lpstr>
      <vt:lpstr>Exercise solution</vt:lpstr>
      <vt:lpstr>Exercise: Dominoes</vt:lpstr>
      <vt:lpstr>Domino chains</vt:lpstr>
      <vt:lpstr>Exercise client code</vt:lpstr>
      <vt:lpstr>Exercise solution</vt:lpstr>
      <vt:lpstr>Exercise: Print chain</vt:lpstr>
      <vt:lpstr>Exercise solution</vt:lpstr>
      <vt:lpstr>The "8 Queens" problem</vt:lpstr>
      <vt:lpstr>Naive algorithm</vt:lpstr>
      <vt:lpstr>Better algorithm idea</vt:lpstr>
      <vt:lpstr>Exercise</vt:lpstr>
      <vt:lpstr>Exercise solution</vt:lpstr>
      <vt:lpstr>Exercise solution, cont'd.</vt:lpstr>
    </vt:vector>
  </TitlesOfParts>
  <Company>Bellevue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Peterson, Dan (Daniel J)</dc:creator>
  <cp:lastModifiedBy>Peterson, Dan (Daniel J)</cp:lastModifiedBy>
  <cp:revision>2</cp:revision>
  <dcterms:created xsi:type="dcterms:W3CDTF">2016-02-25T14:29:52Z</dcterms:created>
  <dcterms:modified xsi:type="dcterms:W3CDTF">2022-03-22T14:52:28Z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