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345" r:id="rId2"/>
    <p:sldId id="417" r:id="rId3"/>
    <p:sldId id="418" r:id="rId4"/>
    <p:sldId id="347" r:id="rId5"/>
    <p:sldId id="412" r:id="rId6"/>
    <p:sldId id="413" r:id="rId7"/>
    <p:sldId id="409" r:id="rId8"/>
    <p:sldId id="410" r:id="rId9"/>
    <p:sldId id="403" r:id="rId10"/>
    <p:sldId id="406" r:id="rId11"/>
    <p:sldId id="405" r:id="rId12"/>
    <p:sldId id="41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8000"/>
    <a:srgbClr val="0000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2598" autoAdjust="0"/>
  </p:normalViewPr>
  <p:slideViewPr>
    <p:cSldViewPr snapToGrid="0">
      <p:cViewPr varScale="1">
        <p:scale>
          <a:sx n="79" d="100"/>
          <a:sy n="79" d="100"/>
        </p:scale>
        <p:origin x="153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//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0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175982"/>
            <a:ext cx="4004995" cy="500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6112" y="1175982"/>
            <a:ext cx="4015270" cy="500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49" y="6356351"/>
            <a:ext cx="329993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//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8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154113"/>
            <a:ext cx="665894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//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75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15092" y="2619909"/>
            <a:ext cx="7426290" cy="890053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008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0" y="3602038"/>
            <a:ext cx="8112732" cy="165576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cap="small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Interlake High School</a:t>
            </a:r>
          </a:p>
          <a:p>
            <a:r>
              <a:rPr lang="en-US" dirty="0"/>
              <a:t>AP Computer Science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28650" y="2678965"/>
            <a:ext cx="630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+mj-lt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266061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52402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076" y="211014"/>
            <a:ext cx="7539306" cy="78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1528"/>
            <a:ext cx="8112732" cy="499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49" y="6356351"/>
            <a:ext cx="3289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3982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1605" y="-3170"/>
            <a:ext cx="154112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9233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1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2" r:id="rId3"/>
    <p:sldLayoutId id="2147483663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67.blogspot.com/2012/12/how-to-create-and-initialize-list-arraylist-same-lin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Today: Self Checks: 13, 14, 15, 16, 18</a:t>
            </a:r>
          </a:p>
          <a:p>
            <a:r>
              <a:rPr lang="en-US" dirty="0"/>
              <a:t>Friday, SC 19, 20, 21, 22, 23</a:t>
            </a:r>
          </a:p>
          <a:p>
            <a:r>
              <a:rPr lang="en-US" dirty="0"/>
              <a:t>ex-1, 8, 9, 13, 15, 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417081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checked last name THEN first name</a:t>
            </a:r>
          </a:p>
          <a:p>
            <a:r>
              <a:rPr lang="en-US" dirty="0"/>
              <a:t>We consider last name to be more important</a:t>
            </a:r>
          </a:p>
          <a:p>
            <a:endParaRPr lang="en-US" dirty="0"/>
          </a:p>
          <a:p>
            <a:r>
              <a:rPr lang="en-US" dirty="0"/>
              <a:t>Can include any number of fields in any order.</a:t>
            </a:r>
          </a:p>
          <a:p>
            <a:r>
              <a:rPr lang="en-US" dirty="0"/>
              <a:t>How do we order students by grade?</a:t>
            </a:r>
          </a:p>
          <a:p>
            <a:endParaRPr lang="en-US" dirty="0"/>
          </a:p>
          <a:p>
            <a:r>
              <a:rPr lang="en-US" dirty="0"/>
              <a:t>Check the grade first</a:t>
            </a:r>
          </a:p>
          <a:p>
            <a:r>
              <a:rPr lang="en-US" dirty="0"/>
              <a:t>Then what?   What if grade is the same?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</a:t>
            </a:r>
          </a:p>
        </p:txBody>
      </p:sp>
    </p:spTree>
    <p:extLst>
      <p:ext uri="{BB962C8B-B14F-4D97-AF65-F5344CB8AC3E}">
        <p14:creationId xmlns:p14="http://schemas.microsoft.com/office/powerpoint/2010/main" val="41687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students;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students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&lt;Student&gt;();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Student(“Ethan”, ...));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Student(“Martin”, ...));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Student(“Nick”, ...));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(new Student(“Raj”, ...));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(students);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Done and Done !!!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Comparables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3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Today: Self Checks: 13, 14, 15, 16, 18</a:t>
            </a:r>
          </a:p>
          <a:p>
            <a:r>
              <a:rPr lang="en-US" dirty="0"/>
              <a:t> SC 19, 20, 21, 22, 23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/>
              <a:t> </a:t>
            </a:r>
            <a:r>
              <a:rPr lang="en-US" dirty="0"/>
              <a:t>ex-1, 8, 9, 13, 15, 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15888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D0B2A-48C8-40C1-A9E7-3740926C3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655" y="1127344"/>
            <a:ext cx="8424153" cy="5000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Sometimes you want to create </a:t>
            </a:r>
            <a:r>
              <a:rPr lang="en-US" sz="2400" b="0" i="0" u="none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</a:t>
            </a:r>
            <a:r>
              <a:rPr lang="en-US" sz="2400" b="0" i="0" u="none" strike="noStrike" dirty="0" err="1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ArrayList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with values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, just like you initialize t at the time of declaration, as shown below:</a:t>
            </a:r>
            <a:br>
              <a:rPr lang="en-US" sz="2400" dirty="0"/>
            </a:b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int[] primes = {2, 3, 5, 7, 11, 13, 17};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 unfortunately,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doesn't support such kind of declaration in Java.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D79B67-C8BE-456F-9FB8-AB0CD191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AE835C-9605-42E9-B913-667AF14E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" y="1181528"/>
            <a:ext cx="8745166" cy="499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is a code example to show you how to initialize </a:t>
            </a:r>
            <a:r>
              <a:rPr lang="en-US" dirty="0" err="1"/>
              <a:t>ArrayList</a:t>
            </a:r>
            <a:r>
              <a:rPr lang="en-US" dirty="0"/>
              <a:t> at the time of declaration: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/>
              <a:t>ArrayList</a:t>
            </a:r>
            <a:r>
              <a:rPr lang="en-US" sz="2000" dirty="0"/>
              <a:t>&lt;Integer&gt; numbers = new </a:t>
            </a:r>
            <a:r>
              <a:rPr lang="en-US" sz="2000" dirty="0" err="1"/>
              <a:t>ArrayList</a:t>
            </a:r>
            <a:r>
              <a:rPr lang="en-US" sz="2000" dirty="0"/>
              <a:t>&lt;&gt;(</a:t>
            </a:r>
            <a:r>
              <a:rPr lang="en-US" sz="2000" dirty="0" err="1"/>
              <a:t>Arrays.asList</a:t>
            </a:r>
            <a:r>
              <a:rPr lang="en-US" sz="2000" dirty="0"/>
              <a:t>(1, 2, 3, 4, 5, 6));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0" i="0" dirty="0" err="1">
                <a:effectLst/>
                <a:latin typeface="Arial" panose="020B0604020202020204" pitchFamily="34" charset="0"/>
              </a:rPr>
              <a:t>ArrayList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&lt;String&gt; cities = new 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ArrayList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&lt;&gt;( 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Arrays.asList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("London", "Tokyo", "New York"));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6CA7F6-440C-43A0-9D18-7D95394A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5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10.2 Comparable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Interlake High School</a:t>
            </a:r>
          </a:p>
          <a:p>
            <a:r>
              <a:rPr lang="en-US" dirty="0"/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1814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compareTo</a:t>
            </a:r>
            <a:r>
              <a:rPr lang="en-US" altLang="en-US"/>
              <a:t> method </a:t>
            </a:r>
            <a:r>
              <a:rPr lang="en-US" altLang="en-US" sz="2800"/>
              <a:t>(10.2)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1657350" algn="l"/>
                <a:tab pos="2286000" algn="l"/>
              </a:tabLst>
            </a:pPr>
            <a:r>
              <a:rPr lang="en-US" altLang="en-US"/>
              <a:t>The standard way for a Java class to define a comparison function for its objects is to define a </a:t>
            </a:r>
            <a:r>
              <a:rPr lang="en-US" altLang="en-US">
                <a:latin typeface="Courier New" panose="02070309020205020404" pitchFamily="49" charset="0"/>
              </a:rPr>
              <a:t>compareTo</a:t>
            </a:r>
            <a:r>
              <a:rPr lang="en-US" altLang="en-US"/>
              <a:t> method.</a:t>
            </a:r>
          </a:p>
          <a:p>
            <a:pPr lvl="1">
              <a:tabLst>
                <a:tab pos="1657350" algn="l"/>
                <a:tab pos="2286000" algn="l"/>
              </a:tabLst>
            </a:pPr>
            <a:endParaRPr lang="en-US" altLang="en-US" sz="800"/>
          </a:p>
          <a:p>
            <a:pPr lvl="1">
              <a:tabLst>
                <a:tab pos="1657350" algn="l"/>
                <a:tab pos="2286000" algn="l"/>
              </a:tabLst>
            </a:pPr>
            <a:r>
              <a:rPr lang="en-US" altLang="en-US"/>
              <a:t>Example: in the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class, there is a method:</a:t>
            </a:r>
          </a:p>
          <a:p>
            <a:pPr lvl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public int compareTo(String other)</a:t>
            </a:r>
          </a:p>
          <a:p>
            <a:pPr lvl="1">
              <a:tabLst>
                <a:tab pos="1657350" algn="l"/>
                <a:tab pos="2286000" algn="l"/>
              </a:tabLst>
            </a:pPr>
            <a:endParaRPr lang="en-US" altLang="en-US"/>
          </a:p>
          <a:p>
            <a:pPr lvl="1">
              <a:tabLst>
                <a:tab pos="1657350" algn="l"/>
                <a:tab pos="2286000" algn="l"/>
              </a:tabLst>
            </a:pPr>
            <a:endParaRPr lang="en-US" altLang="en-US"/>
          </a:p>
          <a:p>
            <a:pPr>
              <a:tabLst>
                <a:tab pos="1657350" algn="l"/>
                <a:tab pos="2286000" algn="l"/>
              </a:tabLst>
            </a:pPr>
            <a:r>
              <a:rPr lang="en-US" altLang="en-US"/>
              <a:t>A call of  </a:t>
            </a:r>
            <a:r>
              <a:rPr lang="en-US" altLang="en-US" b="1"/>
              <a:t>A</a:t>
            </a:r>
            <a:r>
              <a:rPr lang="en-US" altLang="en-US">
                <a:latin typeface="Courier New" panose="02070309020205020404" pitchFamily="49" charset="0"/>
              </a:rPr>
              <a:t>.compareTo(</a:t>
            </a:r>
            <a:r>
              <a:rPr lang="en-US" altLang="en-US" b="1"/>
              <a:t>B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  <a:r>
              <a:rPr lang="en-US" altLang="en-US"/>
              <a:t>  will return:</a:t>
            </a:r>
          </a:p>
          <a:p>
            <a:pPr lvl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/>
              <a:t>a value &lt;	0	if </a:t>
            </a:r>
            <a:r>
              <a:rPr lang="en-US" altLang="en-US" b="1"/>
              <a:t>A</a:t>
            </a:r>
            <a:r>
              <a:rPr lang="en-US" altLang="en-US"/>
              <a:t> comes "before" </a:t>
            </a:r>
            <a:r>
              <a:rPr lang="en-US" altLang="en-US" b="1"/>
              <a:t>B</a:t>
            </a:r>
            <a:r>
              <a:rPr lang="en-US" altLang="en-US"/>
              <a:t> in the ordering,</a:t>
            </a:r>
          </a:p>
          <a:p>
            <a:pPr lvl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/>
              <a:t>a value &gt;	0	if </a:t>
            </a:r>
            <a:r>
              <a:rPr lang="en-US" altLang="en-US" b="1"/>
              <a:t>A</a:t>
            </a:r>
            <a:r>
              <a:rPr lang="en-US" altLang="en-US"/>
              <a:t> comes "after" </a:t>
            </a:r>
            <a:r>
              <a:rPr lang="en-US" altLang="en-US" b="1"/>
              <a:t>B</a:t>
            </a:r>
            <a:r>
              <a:rPr lang="en-US" altLang="en-US"/>
              <a:t> in the ordering,</a:t>
            </a:r>
          </a:p>
          <a:p>
            <a:pPr lvl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/>
              <a:t>or		0	if </a:t>
            </a:r>
            <a:r>
              <a:rPr lang="en-US" altLang="en-US" b="1"/>
              <a:t>A</a:t>
            </a:r>
            <a:r>
              <a:rPr lang="en-US" altLang="en-US"/>
              <a:t> and </a:t>
            </a:r>
            <a:r>
              <a:rPr lang="en-US" altLang="en-US" b="1"/>
              <a:t>B</a:t>
            </a:r>
            <a:r>
              <a:rPr lang="en-US" altLang="en-US"/>
              <a:t> are considered "equal" in the ordering.</a:t>
            </a:r>
          </a:p>
        </p:txBody>
      </p:sp>
    </p:spTree>
    <p:extLst>
      <p:ext uri="{BB962C8B-B14F-4D97-AF65-F5344CB8AC3E}">
        <p14:creationId xmlns:p14="http://schemas.microsoft.com/office/powerpoint/2010/main" val="61960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>
                <a:latin typeface="Courier New" panose="02070309020205020404" pitchFamily="49" charset="0"/>
              </a:rPr>
              <a:t>compareTo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compareTo</a:t>
            </a:r>
            <a:r>
              <a:rPr lang="en-US" altLang="en-US"/>
              <a:t> can be used as a test in an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String a = "alice";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String b = "bob";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if (</a:t>
            </a:r>
            <a:r>
              <a:rPr lang="en-US" altLang="en-US" b="1">
                <a:solidFill>
                  <a:schemeClr val="accent2"/>
                </a:solidFill>
                <a:latin typeface="Courier New" panose="02070309020205020404" pitchFamily="49" charset="0"/>
              </a:rPr>
              <a:t>a.compareTo(b) &lt; 0</a:t>
            </a:r>
            <a:r>
              <a:rPr lang="en-US" altLang="en-US">
                <a:latin typeface="Courier New" panose="02070309020205020404" pitchFamily="49" charset="0"/>
              </a:rPr>
              <a:t>) {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2212" name="Group 4"/>
          <p:cNvGraphicFramePr>
            <a:graphicFrameLocks noGrp="1"/>
          </p:cNvGraphicFramePr>
          <p:nvPr/>
        </p:nvGraphicFramePr>
        <p:xfrm>
          <a:off x="533400" y="3709988"/>
          <a:ext cx="8153400" cy="277368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Primitives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Objects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&lt; b) { 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&lt; 0) { 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&lt;= b) { 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&lt;= 0) { 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== b) { 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== 0) { 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!= b) { 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!= 0) { 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&gt;= b) { 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&gt;= 0) { 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&gt; b) { 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&gt; 0) { 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79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81528"/>
            <a:ext cx="8289572" cy="4995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Comparable&lt;Student&gt; {</a:t>
            </a:r>
          </a:p>
          <a:p>
            <a:pPr marL="0" indent="0">
              <a:buNone/>
            </a:pP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other methods / fields omitted ...</a:t>
            </a:r>
          </a:p>
          <a:p>
            <a:pPr marL="0" indent="0">
              <a:buNone/>
            </a:pP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 s)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s.grade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s.grade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0;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Integers</a:t>
            </a:r>
          </a:p>
        </p:txBody>
      </p:sp>
    </p:spTree>
    <p:extLst>
      <p:ext uri="{BB962C8B-B14F-4D97-AF65-F5344CB8AC3E}">
        <p14:creationId xmlns:p14="http://schemas.microsoft.com/office/powerpoint/2010/main" val="79624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81528"/>
            <a:ext cx="8289572" cy="499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Comparable&lt;Student&gt; {</a:t>
            </a:r>
          </a:p>
          <a:p>
            <a:pPr marL="0" indent="0">
              <a:buNone/>
            </a:pP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other methods / fields omitted ...</a:t>
            </a:r>
          </a:p>
          <a:p>
            <a:pPr marL="0" indent="0">
              <a:buNone/>
            </a:pP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 s)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s.grade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Doesn’t have to be -1 and 1</a:t>
            </a:r>
          </a:p>
        </p:txBody>
      </p:sp>
    </p:spTree>
    <p:extLst>
      <p:ext uri="{BB962C8B-B14F-4D97-AF65-F5344CB8AC3E}">
        <p14:creationId xmlns:p14="http://schemas.microsoft.com/office/powerpoint/2010/main" val="41126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181528"/>
            <a:ext cx="8289572" cy="499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Comparable&lt;Student&gt; {</a:t>
            </a:r>
          </a:p>
          <a:p>
            <a:pPr marL="0" indent="0">
              <a:buNone/>
            </a:pP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other methods / fields omitted ...</a:t>
            </a:r>
          </a:p>
          <a:p>
            <a:pPr marL="0" indent="0">
              <a:buNone/>
            </a:pPr>
            <a:endParaRPr lang="en-US" sz="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 s)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last.compareTo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0)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first.compareTo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Objects</a:t>
            </a:r>
          </a:p>
        </p:txBody>
      </p:sp>
    </p:spTree>
    <p:extLst>
      <p:ext uri="{BB962C8B-B14F-4D97-AF65-F5344CB8AC3E}">
        <p14:creationId xmlns:p14="http://schemas.microsoft.com/office/powerpoint/2010/main" val="228575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370134-4D88-4122-A2B2-BFAABA52E31F}"/>
</file>

<file path=customXml/itemProps2.xml><?xml version="1.0" encoding="utf-8"?>
<ds:datastoreItem xmlns:ds="http://schemas.openxmlformats.org/officeDocument/2006/customXml" ds:itemID="{AD2B3562-37DA-4F44-8CB4-5A96E88287F5}"/>
</file>

<file path=customXml/itemProps3.xml><?xml version="1.0" encoding="utf-8"?>
<ds:datastoreItem xmlns:ds="http://schemas.openxmlformats.org/officeDocument/2006/customXml" ds:itemID="{D9E73695-6A96-44D0-AEB5-F9498259EDF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11222</TotalTime>
  <Words>796</Words>
  <Application>Microsoft Office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Tahoma</vt:lpstr>
      <vt:lpstr>Office Theme</vt:lpstr>
      <vt:lpstr>Upcoming Assignments</vt:lpstr>
      <vt:lpstr>PowerPoint Presentation</vt:lpstr>
      <vt:lpstr>PowerPoint Presentation</vt:lpstr>
      <vt:lpstr>10.2 Comparable Interface</vt:lpstr>
      <vt:lpstr>The compareTo method (10.2)</vt:lpstr>
      <vt:lpstr>Using compareTo</vt:lpstr>
      <vt:lpstr>Comparing Integers</vt:lpstr>
      <vt:lpstr>Doesn’t have to be -1 and 1</vt:lpstr>
      <vt:lpstr>Comparing Objects</vt:lpstr>
      <vt:lpstr>Order Matters</vt:lpstr>
      <vt:lpstr>Sorting Comparables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887</cp:revision>
  <dcterms:created xsi:type="dcterms:W3CDTF">2013-09-15T04:52:01Z</dcterms:created>
  <dcterms:modified xsi:type="dcterms:W3CDTF">2022-03-01T20:24:44Z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