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429" r:id="rId2"/>
    <p:sldId id="347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3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2598" autoAdjust="0"/>
  </p:normalViewPr>
  <p:slideViewPr>
    <p:cSldViewPr snapToGrid="0">
      <p:cViewPr varScale="1">
        <p:scale>
          <a:sx n="82" d="100"/>
          <a:sy n="82" d="100"/>
        </p:scale>
        <p:origin x="2394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F527A-14DB-42FB-8790-9A39701FB66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42465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DD69B-0EDC-4260-A72E-4BB0134AED9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151962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175982"/>
            <a:ext cx="4004995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112" y="1175982"/>
            <a:ext cx="4015270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2999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8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15092" y="2619909"/>
            <a:ext cx="7426290" cy="89005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8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038"/>
            <a:ext cx="8112732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cap="sm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2678965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+mj-lt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60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2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528"/>
            <a:ext cx="8112732" cy="499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3289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9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233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Today:  Problems: SC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9, 10</a:t>
            </a:r>
            <a:r>
              <a:rPr lang="en-US" sz="2400" b="1" dirty="0">
                <a:cs typeface="Consolas" panose="020B0609020204030204" pitchFamily="49" charset="0"/>
              </a:rPr>
              <a:t>, 13, 14, 15</a:t>
            </a: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Thursday: </a:t>
            </a:r>
            <a:r>
              <a:rPr lang="en-US" sz="2400" b="1" dirty="0" err="1">
                <a:cs typeface="Consolas" panose="020B0609020204030204" pitchFamily="49" charset="0"/>
              </a:rPr>
              <a:t>sc</a:t>
            </a:r>
            <a:r>
              <a:rPr lang="en-US" sz="2400" b="1" dirty="0"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23, 24, 26, 28</a:t>
            </a: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Tuesday: ex 1, 3, 8, 12, 19, </a:t>
            </a:r>
          </a:p>
          <a:p>
            <a:pPr marL="0" indent="0">
              <a:buNone/>
            </a:pPr>
            <a:endParaRPr lang="en-US" sz="2400" dirty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</p:spTree>
    <p:extLst>
      <p:ext uri="{BB962C8B-B14F-4D97-AF65-F5344CB8AC3E}">
        <p14:creationId xmlns:p14="http://schemas.microsoft.com/office/powerpoint/2010/main" val="109020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181528"/>
            <a:ext cx="8402461" cy="52644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Outputs all permutations of the given string.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public static void permute(String s)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permute(s, "");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Outputs all strings starting with chosen and ending with a permutation of s.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private static void permute(String s, String chosen)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if (</a:t>
            </a:r>
            <a:r>
              <a:rPr lang="en-US" altLang="en-US" sz="1900" dirty="0" err="1">
                <a:latin typeface="Courier New" panose="02070309020205020404" pitchFamily="49" charset="0"/>
              </a:rPr>
              <a:t>s.length</a:t>
            </a:r>
            <a:r>
              <a:rPr lang="en-US" altLang="en-US" sz="1900" dirty="0">
                <a:latin typeface="Courier New" panose="02070309020205020404" pitchFamily="49" charset="0"/>
              </a:rPr>
              <a:t>() ==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case: no choices left to be made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(chosen);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choose each possible next letter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for (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= 0;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&lt; </a:t>
            </a:r>
            <a:r>
              <a:rPr lang="en-US" altLang="en-US" sz="1900" dirty="0" err="1">
                <a:latin typeface="Courier New" panose="02070309020205020404" pitchFamily="49" charset="0"/>
              </a:rPr>
              <a:t>s.length</a:t>
            </a:r>
            <a:r>
              <a:rPr lang="en-US" altLang="en-US" sz="1900" dirty="0">
                <a:latin typeface="Courier New" panose="02070309020205020404" pitchFamily="49" charset="0"/>
              </a:rPr>
              <a:t>();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char c = </a:t>
            </a:r>
            <a:r>
              <a:rPr lang="en-US" altLang="en-US" sz="1900" dirty="0" err="1">
                <a:latin typeface="Courier New" panose="02070309020205020404" pitchFamily="49" charset="0"/>
              </a:rPr>
              <a:t>s.charAt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);        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s =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(0,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) +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+ 1);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remove from s</a:t>
            </a:r>
          </a:p>
          <a:p>
            <a:pPr>
              <a:lnSpc>
                <a:spcPct val="7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chosen += c;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adding to chosen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</a:t>
            </a:r>
            <a:r>
              <a:rPr lang="en-US" altLang="en-US" sz="1900" b="1" dirty="0">
                <a:latin typeface="Courier New" panose="02070309020205020404" pitchFamily="49" charset="0"/>
              </a:rPr>
              <a:t>permute(s, chosen);</a:t>
            </a:r>
            <a:r>
              <a:rPr lang="en-US" altLang="en-US" sz="1900" dirty="0">
                <a:latin typeface="Courier New" panose="02070309020205020404" pitchFamily="49" charset="0"/>
              </a:rPr>
              <a:t>          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s =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(0, i) + c +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>
                <a:latin typeface="Courier New" panose="02070309020205020404" pitchFamily="49" charset="0"/>
              </a:rPr>
              <a:t>(i);</a:t>
            </a:r>
            <a:endParaRPr lang="en-US" altLang="en-US" sz="1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chosen = </a:t>
            </a:r>
            <a:r>
              <a:rPr lang="en-US" altLang="en-US" sz="1700" dirty="0" err="1">
                <a:latin typeface="Courier New" panose="02070309020205020404" pitchFamily="49" charset="0"/>
              </a:rPr>
              <a:t>chosen.substring</a:t>
            </a:r>
            <a:r>
              <a:rPr lang="en-US" altLang="en-US" sz="1700" dirty="0">
                <a:latin typeface="Courier New" panose="02070309020205020404" pitchFamily="49" charset="0"/>
              </a:rPr>
              <a:t>(0, </a:t>
            </a:r>
            <a:r>
              <a:rPr lang="en-US" altLang="en-US" sz="1700" dirty="0" err="1">
                <a:latin typeface="Courier New" panose="02070309020205020404" pitchFamily="49" charset="0"/>
              </a:rPr>
              <a:t>chosen.length</a:t>
            </a:r>
            <a:r>
              <a:rPr lang="en-US" altLang="en-US" sz="1700" dirty="0">
                <a:latin typeface="Courier New" panose="02070309020205020404" pitchFamily="49" charset="0"/>
              </a:rPr>
              <a:t>() - 1);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}                                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  <a:endParaRPr lang="en-US" altLang="en-US" sz="1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6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 2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81528"/>
            <a:ext cx="8368594" cy="51402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Outputs all permutations of the given string.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public static void permute(String s)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permute(s, "");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Outputs all strings starting with chosen and ending with a permutation of s.</a:t>
            </a:r>
            <a:endParaRPr lang="en-US" altLang="en-US" sz="19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private static void permute(String s, String chosen)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if (</a:t>
            </a:r>
            <a:r>
              <a:rPr lang="en-US" altLang="en-US" sz="1900" dirty="0" err="1">
                <a:latin typeface="Courier New" panose="02070309020205020404" pitchFamily="49" charset="0"/>
              </a:rPr>
              <a:t>s.length</a:t>
            </a:r>
            <a:r>
              <a:rPr lang="en-US" altLang="en-US" sz="1900" dirty="0">
                <a:latin typeface="Courier New" panose="02070309020205020404" pitchFamily="49" charset="0"/>
              </a:rPr>
              <a:t>() == 0)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base case: no choices left to be made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</a:t>
            </a:r>
            <a:r>
              <a:rPr lang="en-US" altLang="en-US" sz="19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900" dirty="0">
                <a:latin typeface="Courier New" panose="02070309020205020404" pitchFamily="49" charset="0"/>
              </a:rPr>
              <a:t>(chosen);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choose each possible next letter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for (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= 0;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&lt; </a:t>
            </a:r>
            <a:r>
              <a:rPr lang="en-US" altLang="en-US" sz="1900" dirty="0" err="1">
                <a:latin typeface="Courier New" panose="02070309020205020404" pitchFamily="49" charset="0"/>
              </a:rPr>
              <a:t>s.length</a:t>
            </a:r>
            <a:r>
              <a:rPr lang="en-US" altLang="en-US" sz="1900" dirty="0">
                <a:latin typeface="Courier New" panose="02070309020205020404" pitchFamily="49" charset="0"/>
              </a:rPr>
              <a:t>();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String </a:t>
            </a:r>
            <a:r>
              <a:rPr lang="en-US" altLang="en-US" sz="1900" dirty="0" err="1">
                <a:latin typeface="Courier New" panose="02070309020205020404" pitchFamily="49" charset="0"/>
              </a:rPr>
              <a:t>ch</a:t>
            </a:r>
            <a:r>
              <a:rPr lang="en-US" altLang="en-US" sz="1900" dirty="0">
                <a:latin typeface="Courier New" panose="02070309020205020404" pitchFamily="49" charset="0"/>
              </a:rPr>
              <a:t> =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,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+ 1);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String rest =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(0, 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) +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remove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              </a:t>
            </a:r>
            <a:r>
              <a:rPr lang="en-US" altLang="en-US" sz="1900" dirty="0" err="1">
                <a:latin typeface="Courier New" panose="02070309020205020404" pitchFamily="49" charset="0"/>
              </a:rPr>
              <a:t>s.substring</a:t>
            </a:r>
            <a:r>
              <a:rPr lang="en-US" altLang="en-US" sz="1900" dirty="0">
                <a:latin typeface="Courier New" panose="02070309020205020404" pitchFamily="49" charset="0"/>
              </a:rPr>
              <a:t>(</a:t>
            </a:r>
            <a:r>
              <a:rPr lang="en-US" altLang="en-US" sz="1900" dirty="0" err="1">
                <a:latin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</a:rPr>
              <a:t> + 1);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    </a:t>
            </a:r>
            <a:r>
              <a:rPr lang="en-US" altLang="en-US" sz="1900" b="1" dirty="0">
                <a:latin typeface="Courier New" panose="02070309020205020404" pitchFamily="49" charset="0"/>
              </a:rPr>
              <a:t>permute(rest, chosen +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ch</a:t>
            </a:r>
            <a:r>
              <a:rPr lang="en-US" altLang="en-US" sz="1900" b="1" dirty="0">
                <a:latin typeface="Courier New" panose="02070309020205020404" pitchFamily="49" charset="0"/>
              </a:rPr>
              <a:t>);</a:t>
            </a:r>
            <a:r>
              <a:rPr lang="en-US" altLang="en-US" sz="1900" dirty="0">
                <a:latin typeface="Courier New" panose="02070309020205020404" pitchFamily="49" charset="0"/>
              </a:rPr>
              <a:t>  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}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(don't need to "un-choose" because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           </a:t>
            </a:r>
            <a:r>
              <a:rPr lang="en-US" altLang="en-US" sz="19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 we used temp variables)</a:t>
            </a:r>
          </a:p>
        </p:txBody>
      </p:sp>
    </p:spTree>
    <p:extLst>
      <p:ext uri="{BB962C8B-B14F-4D97-AF65-F5344CB8AC3E}">
        <p14:creationId xmlns:p14="http://schemas.microsoft.com/office/powerpoint/2010/main" val="205042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Today:  Problems: SC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9, 10</a:t>
            </a:r>
            <a:r>
              <a:rPr lang="en-US" sz="2400" b="1" dirty="0">
                <a:cs typeface="Consolas" panose="020B0609020204030204" pitchFamily="49" charset="0"/>
              </a:rPr>
              <a:t>, 13, 14, 15</a:t>
            </a: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Thursday: </a:t>
            </a:r>
            <a:r>
              <a:rPr lang="en-US" sz="2400" b="1" dirty="0" err="1">
                <a:cs typeface="Consolas" panose="020B0609020204030204" pitchFamily="49" charset="0"/>
              </a:rPr>
              <a:t>sc</a:t>
            </a:r>
            <a:r>
              <a:rPr lang="en-US" sz="2400" b="1" dirty="0"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Consolas" panose="020B0609020204030204" pitchFamily="49" charset="0"/>
              </a:rPr>
              <a:t>23, 24, 26, 28</a:t>
            </a:r>
          </a:p>
          <a:p>
            <a:pPr marL="0" indent="0">
              <a:buNone/>
            </a:pPr>
            <a:r>
              <a:rPr lang="en-US" sz="2400" b="1" dirty="0">
                <a:cs typeface="Consolas" panose="020B0609020204030204" pitchFamily="49" charset="0"/>
              </a:rPr>
              <a:t>Tuesday: ex 1, 3, 8, 12, 19</a:t>
            </a:r>
            <a:r>
              <a:rPr lang="en-US" sz="2400" b="1">
                <a:cs typeface="Consolas" panose="020B0609020204030204" pitchFamily="49" charset="0"/>
              </a:rPr>
              <a:t>, </a:t>
            </a:r>
            <a:endParaRPr lang="en-US" sz="2400" b="1" dirty="0"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</p:txBody>
      </p:sp>
    </p:spTree>
    <p:extLst>
      <p:ext uri="{BB962C8B-B14F-4D97-AF65-F5344CB8AC3E}">
        <p14:creationId xmlns:p14="http://schemas.microsoft.com/office/powerpoint/2010/main" val="29043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12.5 Backtracking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814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Permutations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we Write a method </a:t>
            </a:r>
            <a:r>
              <a:rPr lang="en-US" altLang="en-US" dirty="0">
                <a:latin typeface="Courier New" panose="02070309020205020404" pitchFamily="49" charset="0"/>
              </a:rPr>
              <a:t>permute</a:t>
            </a:r>
            <a:r>
              <a:rPr lang="en-US" altLang="en-US" dirty="0"/>
              <a:t> that accepts a string as a parameter and outputs all possible rearrangements of the letters in that string.  The arrangements may be output in any order.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permute("MARTY")</a:t>
            </a:r>
            <a:br>
              <a:rPr lang="en-US" altLang="en-US" dirty="0"/>
            </a:br>
            <a:r>
              <a:rPr lang="en-US" altLang="en-US" dirty="0"/>
              <a:t>outputs the following</a:t>
            </a:r>
            <a:br>
              <a:rPr lang="en-US" altLang="en-US" dirty="0"/>
            </a:br>
            <a:r>
              <a:rPr lang="en-US" altLang="en-US" dirty="0"/>
              <a:t>sequence of lines:</a:t>
            </a:r>
          </a:p>
        </p:txBody>
      </p:sp>
      <p:graphicFrame>
        <p:nvGraphicFramePr>
          <p:cNvPr id="400388" name="Group 4"/>
          <p:cNvGraphicFramePr>
            <a:graphicFrameLocks noGrp="1"/>
          </p:cNvGraphicFramePr>
          <p:nvPr/>
        </p:nvGraphicFramePr>
        <p:xfrm>
          <a:off x="3990975" y="2667000"/>
          <a:ext cx="4772025" cy="3968496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4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Examining the problem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Think of each permutation as a set of choices or </a:t>
            </a:r>
            <a:r>
              <a:rPr lang="en-US" altLang="en-US" b="1"/>
              <a:t>decisions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Which character do I want to place first?</a:t>
            </a:r>
          </a:p>
          <a:p>
            <a:pPr lvl="1"/>
            <a:r>
              <a:rPr lang="en-US" altLang="en-US"/>
              <a:t>Which character do I want to place second?</a:t>
            </a:r>
          </a:p>
          <a:p>
            <a:pPr lvl="1"/>
            <a:r>
              <a:rPr lang="en-US" altLang="en-US"/>
              <a:t>...</a:t>
            </a:r>
          </a:p>
          <a:p>
            <a:pPr lvl="1">
              <a:buFontTx/>
              <a:buNone/>
            </a:pPr>
            <a:endParaRPr lang="en-US" altLang="en-US" sz="800"/>
          </a:p>
          <a:p>
            <a:pPr lvl="1"/>
            <a:r>
              <a:rPr lang="en-US" altLang="en-US" b="1"/>
              <a:t>solution space</a:t>
            </a:r>
            <a:r>
              <a:rPr lang="en-US" altLang="en-US"/>
              <a:t>: set of all possible sets of decisions to explore</a:t>
            </a:r>
          </a:p>
          <a:p>
            <a:pPr lvl="1"/>
            <a:endParaRPr lang="en-US" altLang="en-US"/>
          </a:p>
          <a:p>
            <a:r>
              <a:rPr lang="en-US" altLang="en-US"/>
              <a:t>We want to generate all possible sequences of decisions.</a:t>
            </a:r>
          </a:p>
          <a:p>
            <a:pPr lvl="1">
              <a:buFontTx/>
              <a:buNone/>
            </a:pPr>
            <a:r>
              <a:rPr lang="en-US" altLang="en-US"/>
              <a:t>	for (each possible first letter):</a:t>
            </a:r>
          </a:p>
          <a:p>
            <a:pPr lvl="2">
              <a:buFontTx/>
              <a:buNone/>
            </a:pPr>
            <a:r>
              <a:rPr lang="en-US" altLang="en-US"/>
              <a:t>	for (each possible second letter):</a:t>
            </a:r>
          </a:p>
          <a:p>
            <a:pPr lvl="3">
              <a:buFontTx/>
              <a:buNone/>
            </a:pPr>
            <a:r>
              <a:rPr lang="en-US" altLang="en-US"/>
              <a:t>	for (each possible third letter):</a:t>
            </a:r>
          </a:p>
          <a:p>
            <a:pPr lvl="4">
              <a:buFontTx/>
              <a:buNone/>
            </a:pPr>
            <a:r>
              <a:rPr lang="en-US" altLang="en-US"/>
              <a:t>	...</a:t>
            </a:r>
          </a:p>
          <a:p>
            <a:pPr lvl="4">
              <a:buFontTx/>
              <a:buNone/>
            </a:pPr>
            <a:r>
              <a:rPr lang="en-US" altLang="en-US"/>
              <a:t>		print!</a:t>
            </a:r>
          </a:p>
          <a:p>
            <a:pPr lvl="4">
              <a:buFontTx/>
              <a:buNone/>
            </a:pPr>
            <a:endParaRPr lang="en-US" altLang="en-US" sz="800"/>
          </a:p>
          <a:p>
            <a:pPr lvl="1"/>
            <a:r>
              <a:rPr lang="en-US" altLang="en-US"/>
              <a:t>This is called a </a:t>
            </a:r>
            <a:r>
              <a:rPr lang="en-US" altLang="en-US" b="1"/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4659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trees</a:t>
            </a:r>
          </a:p>
        </p:txBody>
      </p:sp>
      <p:graphicFrame>
        <p:nvGraphicFramePr>
          <p:cNvPr id="403459" name="Group 3"/>
          <p:cNvGraphicFramePr>
            <a:graphicFrameLocks noGrp="1"/>
          </p:cNvGraphicFramePr>
          <p:nvPr/>
        </p:nvGraphicFramePr>
        <p:xfrm>
          <a:off x="3446463" y="1295400"/>
          <a:ext cx="2408237" cy="81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chosen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470" name="Line 14"/>
          <p:cNvSpPr>
            <a:spLocks noChangeShapeType="1"/>
          </p:cNvSpPr>
          <p:nvPr/>
        </p:nvSpPr>
        <p:spPr bwMode="auto">
          <a:xfrm flipH="1">
            <a:off x="3657600" y="2133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71" name="Group 15"/>
          <p:cNvGraphicFramePr>
            <a:graphicFrameLocks noGrp="1"/>
          </p:cNvGraphicFramePr>
          <p:nvPr/>
        </p:nvGraphicFramePr>
        <p:xfrm>
          <a:off x="2741613" y="2387600"/>
          <a:ext cx="1404937" cy="406400"/>
        </p:xfrm>
        <a:graphic>
          <a:graphicData uri="http://schemas.openxmlformats.org/drawingml/2006/table">
            <a:tbl>
              <a:tblPr/>
              <a:tblGrid>
                <a:gridCol w="37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79" name="Group 23"/>
          <p:cNvGraphicFramePr>
            <a:graphicFrameLocks noGrp="1"/>
          </p:cNvGraphicFramePr>
          <p:nvPr/>
        </p:nvGraphicFramePr>
        <p:xfrm>
          <a:off x="1598613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487" name="Line 31"/>
          <p:cNvSpPr>
            <a:spLocks noChangeShapeType="1"/>
          </p:cNvSpPr>
          <p:nvPr/>
        </p:nvSpPr>
        <p:spPr bwMode="auto">
          <a:xfrm flipH="1">
            <a:off x="2360613" y="2819400"/>
            <a:ext cx="914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88" name="Group 32"/>
          <p:cNvGraphicFramePr>
            <a:graphicFrameLocks noGrp="1"/>
          </p:cNvGraphicFramePr>
          <p:nvPr/>
        </p:nvGraphicFramePr>
        <p:xfrm>
          <a:off x="574675" y="3937000"/>
          <a:ext cx="1404938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496" name="Group 40"/>
          <p:cNvGraphicFramePr>
            <a:graphicFrameLocks noGrp="1"/>
          </p:cNvGraphicFramePr>
          <p:nvPr/>
        </p:nvGraphicFramePr>
        <p:xfrm>
          <a:off x="152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04" name="Group 48"/>
          <p:cNvGraphicFramePr>
            <a:graphicFrameLocks noGrp="1"/>
          </p:cNvGraphicFramePr>
          <p:nvPr/>
        </p:nvGraphicFramePr>
        <p:xfrm>
          <a:off x="152400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12" name="Group 56"/>
          <p:cNvGraphicFramePr>
            <a:graphicFrameLocks noGrp="1"/>
          </p:cNvGraphicFramePr>
          <p:nvPr/>
        </p:nvGraphicFramePr>
        <p:xfrm>
          <a:off x="3241675" y="3175000"/>
          <a:ext cx="1409700" cy="406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20" name="Group 64"/>
          <p:cNvGraphicFramePr>
            <a:graphicFrameLocks noGrp="1"/>
          </p:cNvGraphicFramePr>
          <p:nvPr/>
        </p:nvGraphicFramePr>
        <p:xfrm>
          <a:off x="4913313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28" name="Group 72"/>
          <p:cNvGraphicFramePr>
            <a:graphicFrameLocks noGrp="1"/>
          </p:cNvGraphicFramePr>
          <p:nvPr/>
        </p:nvGraphicFramePr>
        <p:xfrm>
          <a:off x="6594475" y="3175000"/>
          <a:ext cx="1406525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36" name="Group 80"/>
          <p:cNvGraphicFramePr>
            <a:graphicFrameLocks noGrp="1"/>
          </p:cNvGraphicFramePr>
          <p:nvPr/>
        </p:nvGraphicFramePr>
        <p:xfrm>
          <a:off x="7510463" y="2362200"/>
          <a:ext cx="1404937" cy="4064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44" name="Line 88"/>
          <p:cNvSpPr>
            <a:spLocks noChangeShapeType="1"/>
          </p:cNvSpPr>
          <p:nvPr/>
        </p:nvSpPr>
        <p:spPr bwMode="auto">
          <a:xfrm>
            <a:off x="46482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5" name="Line 89"/>
          <p:cNvSpPr>
            <a:spLocks noChangeShapeType="1"/>
          </p:cNvSpPr>
          <p:nvPr/>
        </p:nvSpPr>
        <p:spPr bwMode="auto">
          <a:xfrm>
            <a:off x="3503613" y="281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6" name="Line 90"/>
          <p:cNvSpPr>
            <a:spLocks noChangeShapeType="1"/>
          </p:cNvSpPr>
          <p:nvPr/>
        </p:nvSpPr>
        <p:spPr bwMode="auto">
          <a:xfrm>
            <a:off x="3884613" y="2819400"/>
            <a:ext cx="1295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7" name="Line 91"/>
          <p:cNvSpPr>
            <a:spLocks noChangeShapeType="1"/>
          </p:cNvSpPr>
          <p:nvPr/>
        </p:nvSpPr>
        <p:spPr bwMode="auto">
          <a:xfrm>
            <a:off x="4189413" y="2819400"/>
            <a:ext cx="2362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8" name="Line 92"/>
          <p:cNvSpPr>
            <a:spLocks noChangeShapeType="1"/>
          </p:cNvSpPr>
          <p:nvPr/>
        </p:nvSpPr>
        <p:spPr bwMode="auto">
          <a:xfrm flipH="1">
            <a:off x="1522413" y="3581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49" name="Group 93"/>
          <p:cNvGraphicFramePr>
            <a:graphicFrameLocks noGrp="1"/>
          </p:cNvGraphicFramePr>
          <p:nvPr/>
        </p:nvGraphicFramePr>
        <p:xfrm>
          <a:off x="2327275" y="3937000"/>
          <a:ext cx="1414463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57" name="Group 101"/>
          <p:cNvGraphicFramePr>
            <a:graphicFrameLocks noGrp="1"/>
          </p:cNvGraphicFramePr>
          <p:nvPr/>
        </p:nvGraphicFramePr>
        <p:xfrm>
          <a:off x="4037013" y="39370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65" name="Line 109"/>
          <p:cNvSpPr>
            <a:spLocks noChangeShapeType="1"/>
          </p:cNvSpPr>
          <p:nvPr/>
        </p:nvSpPr>
        <p:spPr bwMode="auto">
          <a:xfrm>
            <a:off x="2360613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66" name="Line 110"/>
          <p:cNvSpPr>
            <a:spLocks noChangeShapeType="1"/>
          </p:cNvSpPr>
          <p:nvPr/>
        </p:nvSpPr>
        <p:spPr bwMode="auto">
          <a:xfrm>
            <a:off x="2817813" y="3581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67" name="Group 111"/>
          <p:cNvGraphicFramePr>
            <a:graphicFrameLocks noGrp="1"/>
          </p:cNvGraphicFramePr>
          <p:nvPr/>
        </p:nvGraphicFramePr>
        <p:xfrm>
          <a:off x="1828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75" name="Line 119"/>
          <p:cNvSpPr>
            <a:spLocks noChangeShapeType="1"/>
          </p:cNvSpPr>
          <p:nvPr/>
        </p:nvSpPr>
        <p:spPr bwMode="auto">
          <a:xfrm flipH="1">
            <a:off x="838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6" name="Line 120"/>
          <p:cNvSpPr>
            <a:spLocks noChangeShapeType="1"/>
          </p:cNvSpPr>
          <p:nvPr/>
        </p:nvSpPr>
        <p:spPr bwMode="auto">
          <a:xfrm>
            <a:off x="1371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7" name="Line 121"/>
          <p:cNvSpPr>
            <a:spLocks noChangeShapeType="1"/>
          </p:cNvSpPr>
          <p:nvPr/>
        </p:nvSpPr>
        <p:spPr bwMode="auto">
          <a:xfrm>
            <a:off x="838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78" name="Group 122"/>
          <p:cNvGraphicFramePr>
            <a:graphicFrameLocks noGrp="1"/>
          </p:cNvGraphicFramePr>
          <p:nvPr/>
        </p:nvGraphicFramePr>
        <p:xfrm>
          <a:off x="1905000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586" name="Line 130"/>
          <p:cNvSpPr>
            <a:spLocks noChangeShapeType="1"/>
          </p:cNvSpPr>
          <p:nvPr/>
        </p:nvSpPr>
        <p:spPr bwMode="auto">
          <a:xfrm>
            <a:off x="2590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87" name="Group 131"/>
          <p:cNvGraphicFramePr>
            <a:graphicFrameLocks noGrp="1"/>
          </p:cNvGraphicFramePr>
          <p:nvPr/>
        </p:nvGraphicFramePr>
        <p:xfrm>
          <a:off x="3962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595" name="Group 139"/>
          <p:cNvGraphicFramePr>
            <a:graphicFrameLocks noGrp="1"/>
          </p:cNvGraphicFramePr>
          <p:nvPr/>
        </p:nvGraphicFramePr>
        <p:xfrm>
          <a:off x="3962400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3603" name="Group 147"/>
          <p:cNvGraphicFramePr>
            <a:graphicFrameLocks noGrp="1"/>
          </p:cNvGraphicFramePr>
          <p:nvPr/>
        </p:nvGraphicFramePr>
        <p:xfrm>
          <a:off x="5638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11" name="Line 155"/>
          <p:cNvSpPr>
            <a:spLocks noChangeShapeType="1"/>
          </p:cNvSpPr>
          <p:nvPr/>
        </p:nvSpPr>
        <p:spPr bwMode="auto">
          <a:xfrm flipH="1">
            <a:off x="4648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2" name="Line 156"/>
          <p:cNvSpPr>
            <a:spLocks noChangeShapeType="1"/>
          </p:cNvSpPr>
          <p:nvPr/>
        </p:nvSpPr>
        <p:spPr bwMode="auto">
          <a:xfrm>
            <a:off x="5181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3" name="Line 157"/>
          <p:cNvSpPr>
            <a:spLocks noChangeShapeType="1"/>
          </p:cNvSpPr>
          <p:nvPr/>
        </p:nvSpPr>
        <p:spPr bwMode="auto">
          <a:xfrm>
            <a:off x="4648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14" name="Group 158"/>
          <p:cNvGraphicFramePr>
            <a:graphicFrameLocks noGrp="1"/>
          </p:cNvGraphicFramePr>
          <p:nvPr/>
        </p:nvGraphicFramePr>
        <p:xfrm>
          <a:off x="5715000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22" name="Line 166"/>
          <p:cNvSpPr>
            <a:spLocks noChangeShapeType="1"/>
          </p:cNvSpPr>
          <p:nvPr/>
        </p:nvSpPr>
        <p:spPr bwMode="auto">
          <a:xfrm>
            <a:off x="6400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23" name="Group 167"/>
          <p:cNvGraphicFramePr>
            <a:graphicFrameLocks noGrp="1"/>
          </p:cNvGraphicFramePr>
          <p:nvPr/>
        </p:nvGraphicFramePr>
        <p:xfrm>
          <a:off x="6629400" y="39624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3631" name="Line 175"/>
          <p:cNvSpPr>
            <a:spLocks noChangeShapeType="1"/>
          </p:cNvSpPr>
          <p:nvPr/>
        </p:nvSpPr>
        <p:spPr bwMode="auto">
          <a:xfrm flipH="1">
            <a:off x="7196138" y="3581400"/>
            <a:ext cx="1190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2" name="Line 176"/>
          <p:cNvSpPr>
            <a:spLocks noChangeShapeType="1"/>
          </p:cNvSpPr>
          <p:nvPr/>
        </p:nvSpPr>
        <p:spPr bwMode="auto">
          <a:xfrm>
            <a:off x="80010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3" name="Text Box 177"/>
          <p:cNvSpPr txBox="1">
            <a:spLocks noChangeArrowheads="1"/>
          </p:cNvSpPr>
          <p:nvPr/>
        </p:nvSpPr>
        <p:spPr bwMode="auto">
          <a:xfrm>
            <a:off x="8610600" y="3810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4" name="Text Box 178"/>
          <p:cNvSpPr txBox="1">
            <a:spLocks noChangeArrowheads="1"/>
          </p:cNvSpPr>
          <p:nvPr/>
        </p:nvSpPr>
        <p:spPr bwMode="auto">
          <a:xfrm>
            <a:off x="568325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5" name="Text Box 179"/>
          <p:cNvSpPr txBox="1">
            <a:spLocks noChangeArrowheads="1"/>
          </p:cNvSpPr>
          <p:nvPr/>
        </p:nvSpPr>
        <p:spPr bwMode="auto">
          <a:xfrm>
            <a:off x="431165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6" name="Text Box 180"/>
          <p:cNvSpPr txBox="1">
            <a:spLocks noChangeArrowheads="1"/>
          </p:cNvSpPr>
          <p:nvPr/>
        </p:nvSpPr>
        <p:spPr bwMode="auto">
          <a:xfrm>
            <a:off x="8578850" y="2667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7" name="Text Box 181"/>
          <p:cNvSpPr txBox="1">
            <a:spLocks noChangeArrowheads="1"/>
          </p:cNvSpPr>
          <p:nvPr/>
        </p:nvSpPr>
        <p:spPr bwMode="auto">
          <a:xfrm>
            <a:off x="3048000" y="4191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8" name="Text Box 182"/>
          <p:cNvSpPr txBox="1">
            <a:spLocks noChangeArrowheads="1"/>
          </p:cNvSpPr>
          <p:nvPr/>
        </p:nvSpPr>
        <p:spPr bwMode="auto">
          <a:xfrm>
            <a:off x="7391400" y="42672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565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0" grpId="0" animBg="1"/>
      <p:bldP spid="403487" grpId="0" animBg="1"/>
      <p:bldP spid="403544" grpId="0" animBg="1"/>
      <p:bldP spid="403545" grpId="0" animBg="1"/>
      <p:bldP spid="403546" grpId="0" animBg="1"/>
      <p:bldP spid="403547" grpId="0" animBg="1"/>
      <p:bldP spid="403548" grpId="0" animBg="1"/>
      <p:bldP spid="403565" grpId="0" animBg="1"/>
      <p:bldP spid="403566" grpId="0" animBg="1"/>
      <p:bldP spid="403575" grpId="0" animBg="1"/>
      <p:bldP spid="403576" grpId="0" animBg="1"/>
      <p:bldP spid="403577" grpId="0" animBg="1"/>
      <p:bldP spid="403586" grpId="0" animBg="1"/>
      <p:bldP spid="403611" grpId="0" animBg="1"/>
      <p:bldP spid="403612" grpId="0" animBg="1"/>
      <p:bldP spid="403613" grpId="0" animBg="1"/>
      <p:bldP spid="403622" grpId="0" animBg="1"/>
      <p:bldP spid="403631" grpId="0" animBg="1"/>
      <p:bldP spid="403632" grpId="0" animBg="1"/>
      <p:bldP spid="403633" grpId="0"/>
      <p:bldP spid="403634" grpId="0"/>
      <p:bldP spid="403635" grpId="0"/>
      <p:bldP spid="403636" grpId="0"/>
      <p:bldP spid="403637" grpId="0"/>
      <p:bldP spid="4036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backtracking</a:t>
            </a:r>
            <a:r>
              <a:rPr lang="en-US" altLang="en-US"/>
              <a:t>: A general algorithm for finding solution(s) to a computational problem by trying partial solutions and then abandoning them ("backtracking") if they are not suitable.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a "brute force" algorithmic technique  (tries all paths; not clever)</a:t>
            </a:r>
          </a:p>
          <a:p>
            <a:pPr lvl="1"/>
            <a:r>
              <a:rPr lang="en-US" altLang="en-US"/>
              <a:t>often (but not always) implemented recursively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Applications:</a:t>
            </a:r>
          </a:p>
          <a:p>
            <a:pPr lvl="1"/>
            <a:r>
              <a:rPr lang="en-US" altLang="en-US"/>
              <a:t>producing all permutations of a set of values</a:t>
            </a:r>
          </a:p>
          <a:p>
            <a:pPr lvl="1"/>
            <a:r>
              <a:rPr lang="en-US" altLang="en-US"/>
              <a:t>parsing languages</a:t>
            </a:r>
          </a:p>
          <a:p>
            <a:pPr lvl="1"/>
            <a:r>
              <a:rPr lang="en-US" altLang="en-US"/>
              <a:t>games: anagrams, crosswords, word jumbles, 8 queens</a:t>
            </a:r>
          </a:p>
          <a:p>
            <a:pPr lvl="1"/>
            <a:r>
              <a:rPr lang="en-US" altLang="en-US"/>
              <a:t>combinatorics and logic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33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i="1"/>
              <a:t>A general pseudo-code algorithm for backtracking problems:</a:t>
            </a:r>
          </a:p>
          <a:p>
            <a:pPr>
              <a:buFontTx/>
              <a:buNone/>
            </a:pPr>
            <a:endParaRPr lang="en-US" altLang="en-US" i="1"/>
          </a:p>
          <a:p>
            <a:pPr>
              <a:buFontTx/>
              <a:buNone/>
            </a:pPr>
            <a:r>
              <a:rPr lang="en-US" altLang="en-US"/>
              <a:t>explore(</a:t>
            </a:r>
            <a:r>
              <a:rPr lang="en-US" altLang="en-US" b="1"/>
              <a:t>choices</a:t>
            </a:r>
            <a:r>
              <a:rPr lang="en-US" altLang="en-US"/>
              <a:t>):</a:t>
            </a:r>
          </a:p>
          <a:p>
            <a:pPr lvl="1"/>
            <a:r>
              <a:rPr lang="en-US" altLang="en-US"/>
              <a:t>if there are no more </a:t>
            </a:r>
            <a:r>
              <a:rPr lang="en-US" altLang="en-US" b="1"/>
              <a:t>choices</a:t>
            </a:r>
            <a:r>
              <a:rPr lang="en-US" altLang="en-US"/>
              <a:t> to make:  stop.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else:</a:t>
            </a:r>
          </a:p>
          <a:p>
            <a:pPr lvl="2"/>
            <a:r>
              <a:rPr lang="en-US" altLang="en-US"/>
              <a:t>Make a single choice </a:t>
            </a:r>
            <a:r>
              <a:rPr lang="en-US" altLang="en-US" b="1"/>
              <a:t>C</a:t>
            </a:r>
            <a:r>
              <a:rPr lang="en-US" altLang="en-US"/>
              <a:t> from the set of choices.</a:t>
            </a:r>
          </a:p>
          <a:p>
            <a:pPr lvl="3"/>
            <a:r>
              <a:rPr lang="en-US" altLang="en-US">
                <a:solidFill>
                  <a:schemeClr val="bg2"/>
                </a:solidFill>
              </a:rPr>
              <a:t>Remove </a:t>
            </a:r>
            <a:r>
              <a:rPr lang="en-US" altLang="en-US" b="1">
                <a:solidFill>
                  <a:schemeClr val="bg2"/>
                </a:solidFill>
              </a:rPr>
              <a:t>C</a:t>
            </a:r>
            <a:r>
              <a:rPr lang="en-US" altLang="en-US">
                <a:solidFill>
                  <a:schemeClr val="bg2"/>
                </a:solidFill>
              </a:rPr>
              <a:t> from the set of </a:t>
            </a:r>
            <a:r>
              <a:rPr lang="en-US" altLang="en-US" b="1">
                <a:solidFill>
                  <a:schemeClr val="bg2"/>
                </a:solidFill>
              </a:rPr>
              <a:t>choices</a:t>
            </a:r>
            <a:r>
              <a:rPr lang="en-US" altLang="en-US">
                <a:solidFill>
                  <a:schemeClr val="bg2"/>
                </a:solidFill>
              </a:rPr>
              <a:t>.</a:t>
            </a:r>
          </a:p>
          <a:p>
            <a:pPr lvl="3"/>
            <a:endParaRPr lang="en-US" altLang="en-US">
              <a:solidFill>
                <a:schemeClr val="bg2"/>
              </a:solidFill>
            </a:endParaRPr>
          </a:p>
          <a:p>
            <a:pPr lvl="2"/>
            <a:r>
              <a:rPr lang="en-US" altLang="en-US"/>
              <a:t>explore the remaining </a:t>
            </a:r>
            <a:r>
              <a:rPr lang="en-US" altLang="en-US" b="1"/>
              <a:t>choices</a:t>
            </a:r>
            <a:r>
              <a:rPr lang="en-US" altLang="en-US"/>
              <a:t>.</a:t>
            </a:r>
          </a:p>
          <a:p>
            <a:pPr lvl="3"/>
            <a:endParaRPr lang="en-US" altLang="en-US"/>
          </a:p>
          <a:p>
            <a:pPr lvl="2"/>
            <a:r>
              <a:rPr lang="en-US" altLang="en-US"/>
              <a:t>Un-make choice </a:t>
            </a:r>
            <a:r>
              <a:rPr lang="en-US" altLang="en-US" b="1"/>
              <a:t>C</a:t>
            </a:r>
            <a:r>
              <a:rPr lang="en-US" altLang="en-US"/>
              <a:t>.</a:t>
            </a:r>
          </a:p>
          <a:p>
            <a:pPr lvl="3"/>
            <a:r>
              <a:rPr lang="en-US" altLang="en-US">
                <a:solidFill>
                  <a:schemeClr val="bg2"/>
                </a:solidFill>
              </a:rPr>
              <a:t>Backtrack!</a:t>
            </a:r>
          </a:p>
        </p:txBody>
      </p:sp>
    </p:spTree>
    <p:extLst>
      <p:ext uri="{BB962C8B-B14F-4D97-AF65-F5344CB8AC3E}">
        <p14:creationId xmlns:p14="http://schemas.microsoft.com/office/powerpoint/2010/main" val="76396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strategies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When solving a backtracking problem, ask these questions:</a:t>
            </a:r>
          </a:p>
          <a:p>
            <a:pPr lvl="1"/>
            <a:r>
              <a:rPr lang="en-US" altLang="en-US"/>
              <a:t>What are the "choices" in this problem?</a:t>
            </a:r>
          </a:p>
          <a:p>
            <a:pPr lvl="2"/>
            <a:r>
              <a:rPr lang="en-US" altLang="en-US"/>
              <a:t>What is the "base case"?  (How do I know when I'm out of choices?)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"make" a choice?</a:t>
            </a:r>
          </a:p>
          <a:p>
            <a:pPr lvl="2"/>
            <a:r>
              <a:rPr lang="en-US" altLang="en-US"/>
              <a:t>Do I need to create additional variables to remember my choices?</a:t>
            </a:r>
          </a:p>
          <a:p>
            <a:pPr lvl="2"/>
            <a:r>
              <a:rPr lang="en-US" altLang="en-US"/>
              <a:t>Do I need to modify the values of existing variables?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explore the rest of the choices?</a:t>
            </a:r>
          </a:p>
          <a:p>
            <a:pPr lvl="2"/>
            <a:r>
              <a:rPr lang="en-US" altLang="en-US"/>
              <a:t>Do I need to remove the made choice from the list of choices?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Once I'm done exploring the rest, what should I do?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"un-make" a choice?</a:t>
            </a:r>
          </a:p>
        </p:txBody>
      </p:sp>
    </p:spTree>
    <p:extLst>
      <p:ext uri="{BB962C8B-B14F-4D97-AF65-F5344CB8AC3E}">
        <p14:creationId xmlns:p14="http://schemas.microsoft.com/office/powerpoint/2010/main" val="18899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Permutations revisited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permute</a:t>
            </a:r>
            <a:r>
              <a:rPr lang="en-US" altLang="en-US"/>
              <a:t> that accepts a string as a parameter and outputs all possible rearrangements of the letters in that string.  The arrangements may be output in any order.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permute("MARTY")</a:t>
            </a:r>
            <a:br>
              <a:rPr lang="en-US" altLang="en-US"/>
            </a:br>
            <a:r>
              <a:rPr lang="en-US" altLang="en-US"/>
              <a:t>outputs the following</a:t>
            </a:r>
            <a:br>
              <a:rPr lang="en-US" altLang="en-US"/>
            </a:br>
            <a:r>
              <a:rPr lang="en-US" altLang="en-US"/>
              <a:t>sequence of lines:</a:t>
            </a:r>
          </a:p>
        </p:txBody>
      </p:sp>
      <p:graphicFrame>
        <p:nvGraphicFramePr>
          <p:cNvPr id="407556" name="Group 4"/>
          <p:cNvGraphicFramePr>
            <a:graphicFrameLocks noGrp="1"/>
          </p:cNvGraphicFramePr>
          <p:nvPr/>
        </p:nvGraphicFramePr>
        <p:xfrm>
          <a:off x="3990975" y="2667000"/>
          <a:ext cx="4772025" cy="3968496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0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A20255-E303-4A28-90CC-E4F8E5D2A9C6}"/>
</file>

<file path=customXml/itemProps2.xml><?xml version="1.0" encoding="utf-8"?>
<ds:datastoreItem xmlns:ds="http://schemas.openxmlformats.org/officeDocument/2006/customXml" ds:itemID="{D8F08B5D-3E9D-487C-ABDF-D99065927A4A}"/>
</file>

<file path=customXml/itemProps3.xml><?xml version="1.0" encoding="utf-8"?>
<ds:datastoreItem xmlns:ds="http://schemas.openxmlformats.org/officeDocument/2006/customXml" ds:itemID="{45FDC58D-E3C1-41E1-806E-6DA2514EA49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12304</TotalTime>
  <Words>1366</Words>
  <Application>Microsoft Office PowerPoint</Application>
  <PresentationFormat>On-screen Show (4:3)</PresentationFormat>
  <Paragraphs>411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Tahoma</vt:lpstr>
      <vt:lpstr>Office Theme</vt:lpstr>
      <vt:lpstr>Homework:</vt:lpstr>
      <vt:lpstr>12.5 Backtracking</vt:lpstr>
      <vt:lpstr>Exercise: Permutations</vt:lpstr>
      <vt:lpstr>Examining the problem</vt:lpstr>
      <vt:lpstr>Decision trees</vt:lpstr>
      <vt:lpstr>Backtracking</vt:lpstr>
      <vt:lpstr>Backtracking algorithms</vt:lpstr>
      <vt:lpstr>Backtracking strategies</vt:lpstr>
      <vt:lpstr>Permutations revisited</vt:lpstr>
      <vt:lpstr>Exercise solution</vt:lpstr>
      <vt:lpstr>Exercise solution 2</vt:lpstr>
      <vt:lpstr>Homework: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(XBOX);Andrew Silverman</dc:creator>
  <cp:lastModifiedBy>Peterson, Dan (Daniel J)</cp:lastModifiedBy>
  <cp:revision>932</cp:revision>
  <cp:lastPrinted>2017-03-14T13:57:41Z</cp:lastPrinted>
  <dcterms:created xsi:type="dcterms:W3CDTF">2013-09-15T04:52:01Z</dcterms:created>
  <dcterms:modified xsi:type="dcterms:W3CDTF">2022-03-21T19:08:05Z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