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01" r:id="rId2"/>
    <p:sldId id="256" r:id="rId3"/>
    <p:sldId id="263" r:id="rId4"/>
    <p:sldId id="265" r:id="rId5"/>
    <p:sldId id="266" r:id="rId6"/>
    <p:sldId id="267" r:id="rId7"/>
    <p:sldId id="268" r:id="rId8"/>
    <p:sldId id="307" r:id="rId9"/>
    <p:sldId id="270" r:id="rId10"/>
    <p:sldId id="271" r:id="rId11"/>
    <p:sldId id="272" r:id="rId12"/>
    <p:sldId id="275" r:id="rId13"/>
    <p:sldId id="273" r:id="rId14"/>
    <p:sldId id="276" r:id="rId15"/>
    <p:sldId id="292" r:id="rId16"/>
    <p:sldId id="277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96" r:id="rId27"/>
    <p:sldId id="297" r:id="rId28"/>
    <p:sldId id="300" r:id="rId29"/>
    <p:sldId id="30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4630" autoAdjust="0"/>
  </p:normalViewPr>
  <p:slideViewPr>
    <p:cSldViewPr snapToGrid="0">
      <p:cViewPr varScale="1">
        <p:scale>
          <a:sx n="108" d="100"/>
          <a:sy n="108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475D-68A2-42D5-8792-5328DE467EE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2524-4F98-4EE5-8867-2EE5CDE3C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5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2524-4F98-4EE5-8867-2EE5CDE3C8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84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2524-4F98-4EE5-8867-2EE5CDE3C8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07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2524-4F98-4EE5-8867-2EE5CDE3C8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52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799" y="1122363"/>
            <a:ext cx="109728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// 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602038"/>
            <a:ext cx="10972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1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// 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0972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// 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3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5124"/>
            <a:ext cx="10972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// 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457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C50E7-A9E5-4A1C-A0B0-0C3027D146ED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5512" y="6345766"/>
            <a:ext cx="5164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5400" y="63457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5474" y="-3170"/>
            <a:ext cx="205483" cy="7017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52399" y="-3170"/>
            <a:ext cx="366889" cy="7340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38</a:t>
            </a:r>
          </a:p>
          <a:p>
            <a:pPr algn="r"/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02356" y="-248356"/>
            <a:ext cx="0" cy="776675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0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125200" cy="4800600"/>
          </a:xfrm>
        </p:spPr>
        <p:txBody>
          <a:bodyPr>
            <a:normAutofit/>
          </a:bodyPr>
          <a:lstStyle/>
          <a:p>
            <a:pPr indent="-182880"/>
            <a:r>
              <a:rPr lang="en-US" dirty="0"/>
              <a:t>section 2.3</a:t>
            </a:r>
          </a:p>
          <a:p>
            <a:pPr lvl="1" indent="-182880"/>
            <a:r>
              <a:rPr lang="en-US" dirty="0"/>
              <a:t> </a:t>
            </a:r>
            <a:r>
              <a:rPr lang="en-US" dirty="0" err="1"/>
              <a:t>sc</a:t>
            </a:r>
            <a:r>
              <a:rPr lang="en-US" dirty="0"/>
              <a:t> 2.1-6, 8, 12, 13</a:t>
            </a:r>
          </a:p>
          <a:p>
            <a:pPr lvl="1" indent="-182880"/>
            <a:r>
              <a:rPr lang="en-US" dirty="0"/>
              <a:t> </a:t>
            </a:r>
            <a:r>
              <a:rPr lang="en-US" dirty="0" err="1"/>
              <a:t>sc</a:t>
            </a:r>
            <a:r>
              <a:rPr lang="en-US" dirty="0"/>
              <a:t> 2.14-17, 19</a:t>
            </a:r>
          </a:p>
          <a:p>
            <a:pPr lvl="1" indent="-182880"/>
            <a:endParaRPr lang="en-US" dirty="0"/>
          </a:p>
          <a:p>
            <a:pPr lvl="1" indent="-182880"/>
            <a:endParaRPr lang="en-US" dirty="0"/>
          </a:p>
          <a:p>
            <a:pPr indent="-182880"/>
            <a:r>
              <a:rPr lang="en-US" dirty="0"/>
              <a:t>9/20 section 2.4</a:t>
            </a:r>
          </a:p>
          <a:p>
            <a:pPr lvl="1" indent="-182880"/>
            <a:r>
              <a:rPr lang="en-US" dirty="0" err="1"/>
              <a:t>sc</a:t>
            </a:r>
            <a:r>
              <a:rPr lang="en-US" dirty="0"/>
              <a:t> 21-23, 25, 28, 29, 30</a:t>
            </a:r>
          </a:p>
          <a:p>
            <a:pPr marL="45720" indent="0">
              <a:buNone/>
            </a:pPr>
            <a:r>
              <a:rPr lang="en-US" dirty="0"/>
              <a:t>later </a:t>
            </a:r>
          </a:p>
          <a:p>
            <a:pPr marL="960120" lvl="1" indent="-457200"/>
            <a:r>
              <a:rPr lang="en-US" dirty="0"/>
              <a:t>ex2, 4, 6, 7</a:t>
            </a:r>
          </a:p>
          <a:p>
            <a:pPr marL="45720" indent="0">
              <a:buNone/>
            </a:pPr>
            <a:endParaRPr lang="en-US" dirty="0"/>
          </a:p>
          <a:p>
            <a:pPr indent="-18288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59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Start with the actual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21;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&lt;test&gt;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&lt;update&gt;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statement;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statement;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…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3288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End with the actual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21;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&lt;= 48;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&lt;update&gt;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statement;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statement;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…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7377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// Update / Increment By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21;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&lt;= 48;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+= 3)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statement;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statement;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…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7514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Less is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21;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&lt;= 48;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+= 3)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System.</a:t>
            </a:r>
            <a:r>
              <a:rPr lang="en-US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.print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+ " 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6270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Flow Chart</a:t>
            </a:r>
          </a:p>
        </p:txBody>
      </p:sp>
      <p:sp>
        <p:nvSpPr>
          <p:cNvPr id="5" name="Rectangle 4"/>
          <p:cNvSpPr/>
          <p:nvPr/>
        </p:nvSpPr>
        <p:spPr>
          <a:xfrm>
            <a:off x="2077156" y="1600200"/>
            <a:ext cx="1143000" cy="576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Perform Initialization</a:t>
            </a:r>
          </a:p>
        </p:txBody>
      </p:sp>
      <p:sp>
        <p:nvSpPr>
          <p:cNvPr id="6" name="Diamond 5"/>
          <p:cNvSpPr/>
          <p:nvPr/>
        </p:nvSpPr>
        <p:spPr>
          <a:xfrm>
            <a:off x="2077156" y="2514600"/>
            <a:ext cx="1143000" cy="57607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Is Test True?</a:t>
            </a:r>
          </a:p>
        </p:txBody>
      </p:sp>
      <p:sp>
        <p:nvSpPr>
          <p:cNvPr id="7" name="Rectangle 6"/>
          <p:cNvSpPr/>
          <p:nvPr/>
        </p:nvSpPr>
        <p:spPr>
          <a:xfrm>
            <a:off x="2077154" y="3411348"/>
            <a:ext cx="1143000" cy="576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Execute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2077156" y="4343400"/>
            <a:ext cx="1143000" cy="576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Perform Update</a:t>
            </a: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2648656" y="2176272"/>
            <a:ext cx="0" cy="338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 flipH="1">
            <a:off x="2648654" y="3090672"/>
            <a:ext cx="2" cy="320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>
            <a:off x="2648654" y="3987420"/>
            <a:ext cx="2" cy="355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8" idx="1"/>
            <a:endCxn id="6" idx="1"/>
          </p:cNvCxnSpPr>
          <p:nvPr/>
        </p:nvCxnSpPr>
        <p:spPr>
          <a:xfrm rot="10800000">
            <a:off x="2077156" y="2802636"/>
            <a:ext cx="12700" cy="1828800"/>
          </a:xfrm>
          <a:prstGeom prst="bentConnector3">
            <a:avLst>
              <a:gd name="adj1" fmla="val 27886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077154" y="5257800"/>
            <a:ext cx="1143000" cy="576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Statements After For Loop</a:t>
            </a:r>
          </a:p>
        </p:txBody>
      </p:sp>
      <p:cxnSp>
        <p:nvCxnSpPr>
          <p:cNvPr id="14" name="Elbow Connector 13"/>
          <p:cNvCxnSpPr/>
          <p:nvPr/>
        </p:nvCxnSpPr>
        <p:spPr>
          <a:xfrm flipH="1">
            <a:off x="3207797" y="2802636"/>
            <a:ext cx="2" cy="2743200"/>
          </a:xfrm>
          <a:prstGeom prst="bentConnector3">
            <a:avLst>
              <a:gd name="adj1" fmla="val -1143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05167" y="3090672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72032" y="2565240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30348" y="170357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21;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63302" y="252965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48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63302" y="3474957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" ");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63302" y="434340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+= 3;</a:t>
            </a:r>
          </a:p>
        </p:txBody>
      </p:sp>
    </p:spTree>
    <p:extLst>
      <p:ext uri="{BB962C8B-B14F-4D97-AF65-F5344CB8AC3E}">
        <p14:creationId xmlns:p14="http://schemas.microsoft.com/office/powerpoint/2010/main" val="295157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And Yet Another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 = "";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21;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&lt;= 48;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+= 3)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 +=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+ " ";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System.</a:t>
            </a:r>
            <a:r>
              <a:rPr lang="en-US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.print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(s);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282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Nested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for loop</a:t>
            </a:r>
          </a:p>
          <a:p>
            <a:pPr lvl="1"/>
            <a:r>
              <a:rPr lang="en-US" dirty="0"/>
              <a:t>Do a single set of steps iteratively</a:t>
            </a:r>
          </a:p>
          <a:p>
            <a:r>
              <a:rPr lang="en-US" dirty="0"/>
              <a:t>Nested for loop</a:t>
            </a:r>
          </a:p>
          <a:p>
            <a:pPr lvl="1"/>
            <a:r>
              <a:rPr lang="en-US" dirty="0"/>
              <a:t>A loop within a loop</a:t>
            </a:r>
          </a:p>
          <a:p>
            <a:pPr lvl="1"/>
            <a:r>
              <a:rPr lang="en-US" dirty="0"/>
              <a:t>One of the steps in the loop is a loop</a:t>
            </a:r>
          </a:p>
          <a:p>
            <a:r>
              <a:rPr lang="en-US" dirty="0"/>
              <a:t>Some Examples</a:t>
            </a:r>
          </a:p>
          <a:p>
            <a:pPr lvl="1"/>
            <a:r>
              <a:rPr lang="en-US" dirty="0"/>
              <a:t>Dealing cards:   4 players,  each gets 5 cards</a:t>
            </a:r>
          </a:p>
          <a:p>
            <a:pPr lvl="1"/>
            <a:r>
              <a:rPr lang="en-US" dirty="0" err="1"/>
              <a:t>Calesthetics</a:t>
            </a:r>
            <a:r>
              <a:rPr lang="en-US" dirty="0"/>
              <a:t>:  1 2 3 4;  2 2 3 4;  3 2 3 4;  4 2 3 4; </a:t>
            </a:r>
            <a:r>
              <a:rPr lang="en-US" dirty="0" err="1"/>
              <a:t>etc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78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Dealing Cards Outer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&lt;initialization&gt;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&lt;test&gt;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&lt;update&gt;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statement;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statement;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…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93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Dealing Cards Outer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cards = 1;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&lt;test&gt;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&lt;update&gt;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statement;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statement;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…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42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Dealing Cards Outer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cards = 1; cards &lt;= 5;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&lt;update&gt;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statement;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statement;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…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69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// </a:t>
            </a:r>
            <a:r>
              <a:rPr lang="en-US" dirty="0" err="1"/>
              <a:t>ForLoops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cap="small" dirty="0">
                <a:solidFill>
                  <a:schemeClr val="bg1">
                    <a:lumMod val="75000"/>
                  </a:schemeClr>
                </a:solidFill>
              </a:rPr>
              <a:t>Interlake High School</a:t>
            </a:r>
          </a:p>
          <a:p>
            <a:pPr algn="l"/>
            <a:r>
              <a:rPr lang="en-US" sz="2800" cap="small" dirty="0">
                <a:solidFill>
                  <a:schemeClr val="bg1">
                    <a:lumMod val="75000"/>
                  </a:schemeClr>
                </a:solidFill>
              </a:rPr>
              <a:t>AP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323079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Dealing Cards Outer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cards = 1; cards &lt;= 5; cards++)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statement;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statement;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…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85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Dealing Cards Inner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cards = 1; cards &lt;= 5; cards++)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&lt;initialization&gt;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&lt;test&gt;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&lt;update&gt;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48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Dealing Cards Inner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cards = 1; cards &lt;=5; cards++)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player = 1;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&lt;test&gt;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&lt;update&gt;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248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Dealing Cards Inner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cards = 1; cards &lt;= 5; cards++)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player = 1; player &lt;= 4;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&lt;update&gt;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38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Dealing Cards Inner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cards = 1; cards &lt;= 5; cards++)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player = 1; player &lt;= 4; player++)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43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Dealing Cards Inner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cards = 1; cards &lt;= 5; cards++)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player = 1; player &lt;= 4; player++)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dealCard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(player);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759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// Breaking it 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----------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+--------+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++------++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+++----+++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++++--++++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++++++++++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300"/>
              </a:spcBef>
            </a:pPr>
            <a:r>
              <a:rPr lang="en-US" dirty="0">
                <a:cs typeface="Consolas" pitchFamily="49" charset="0"/>
              </a:rPr>
              <a:t>Given the output above how do we break it down?</a:t>
            </a:r>
          </a:p>
          <a:p>
            <a:pPr>
              <a:spcBef>
                <a:spcPts val="300"/>
              </a:spcBef>
            </a:pPr>
            <a:r>
              <a:rPr lang="en-US" dirty="0">
                <a:cs typeface="Consolas" pitchFamily="49" charset="0"/>
              </a:rPr>
              <a:t>How many loops will we need?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89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// One outer loop,  three 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&lt;= 5;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j++)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("+");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j = 5 –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* 2; j &gt; 0; j--)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("-");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j++)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("+");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47374" y="1101686"/>
            <a:ext cx="45719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-</a:t>
            </a:r>
          </a:p>
          <a:p>
            <a:r>
              <a:rPr lang="en-US" sz="2800" dirty="0">
                <a:solidFill>
                  <a:srgbClr val="008000"/>
                </a:solidFill>
              </a:rPr>
              <a:t>-</a:t>
            </a:r>
          </a:p>
          <a:p>
            <a:r>
              <a:rPr lang="en-US" sz="2800" dirty="0">
                <a:solidFill>
                  <a:srgbClr val="008000"/>
                </a:solidFill>
              </a:rPr>
              <a:t>-</a:t>
            </a:r>
          </a:p>
          <a:p>
            <a:r>
              <a:rPr lang="en-US" sz="2800" dirty="0">
                <a:solidFill>
                  <a:srgbClr val="008000"/>
                </a:solidFill>
              </a:rPr>
              <a:t>-</a:t>
            </a:r>
          </a:p>
          <a:p>
            <a:r>
              <a:rPr lang="en-US" sz="2800" dirty="0">
                <a:solidFill>
                  <a:srgbClr val="008000"/>
                </a:solidFill>
              </a:rPr>
              <a:t>-</a:t>
            </a:r>
          </a:p>
          <a:p>
            <a:endParaRPr lang="en-US" sz="2800" dirty="0">
              <a:solidFill>
                <a:srgbClr val="008000"/>
              </a:solidFill>
            </a:endParaRPr>
          </a:p>
          <a:p>
            <a:r>
              <a:rPr lang="en-US" sz="2800" dirty="0">
                <a:solidFill>
                  <a:srgbClr val="008000"/>
                </a:solidFill>
              </a:rPr>
              <a:t>+</a:t>
            </a:r>
          </a:p>
          <a:p>
            <a:r>
              <a:rPr lang="en-US" sz="2800" dirty="0">
                <a:solidFill>
                  <a:srgbClr val="008000"/>
                </a:solidFill>
              </a:rPr>
              <a:t>-</a:t>
            </a:r>
          </a:p>
          <a:p>
            <a:r>
              <a:rPr lang="en-US" sz="2800" dirty="0">
                <a:solidFill>
                  <a:srgbClr val="008000"/>
                </a:solidFill>
              </a:rPr>
              <a:t>-</a:t>
            </a:r>
          </a:p>
          <a:p>
            <a:r>
              <a:rPr lang="en-US" sz="2800" dirty="0">
                <a:solidFill>
                  <a:srgbClr val="008000"/>
                </a:solidFill>
              </a:rPr>
              <a:t>-</a:t>
            </a:r>
          </a:p>
          <a:p>
            <a:r>
              <a:rPr lang="en-US" sz="2800" dirty="0">
                <a:solidFill>
                  <a:srgbClr val="008000"/>
                </a:solidFill>
              </a:rPr>
              <a:t>+</a:t>
            </a:r>
          </a:p>
          <a:p>
            <a:endParaRPr lang="en-US" sz="2800" dirty="0">
              <a:solidFill>
                <a:srgbClr val="008000"/>
              </a:solidFill>
            </a:endParaRPr>
          </a:p>
          <a:p>
            <a:r>
              <a:rPr lang="en-US" sz="2800" dirty="0">
                <a:solidFill>
                  <a:srgbClr val="008000"/>
                </a:solidFill>
              </a:rPr>
              <a:t>+</a:t>
            </a:r>
          </a:p>
          <a:p>
            <a:r>
              <a:rPr lang="en-US" sz="2800" dirty="0">
                <a:solidFill>
                  <a:srgbClr val="008000"/>
                </a:solidFill>
              </a:rPr>
              <a:t>+</a:t>
            </a:r>
          </a:p>
          <a:p>
            <a:r>
              <a:rPr lang="en-US" sz="2800" dirty="0">
                <a:solidFill>
                  <a:srgbClr val="008000"/>
                </a:solidFill>
              </a:rPr>
              <a:t>-</a:t>
            </a:r>
          </a:p>
          <a:p>
            <a:r>
              <a:rPr lang="en-US" sz="2800" dirty="0">
                <a:solidFill>
                  <a:srgbClr val="008000"/>
                </a:solidFill>
              </a:rPr>
              <a:t>+</a:t>
            </a:r>
          </a:p>
          <a:p>
            <a:r>
              <a:rPr lang="en-US" sz="2800" dirty="0">
                <a:solidFill>
                  <a:srgbClr val="008000"/>
                </a:solidFill>
              </a:rPr>
              <a:t>+</a:t>
            </a:r>
          </a:p>
          <a:p>
            <a:endParaRPr lang="en-US" sz="2800" dirty="0">
              <a:solidFill>
                <a:srgbClr val="008000"/>
              </a:solidFill>
            </a:endParaRPr>
          </a:p>
          <a:p>
            <a:r>
              <a:rPr lang="en-US" sz="2800" dirty="0">
                <a:solidFill>
                  <a:srgbClr val="008000"/>
                </a:solidFill>
              </a:rPr>
              <a:t>+</a:t>
            </a:r>
          </a:p>
          <a:p>
            <a:r>
              <a:rPr lang="en-US" sz="2800" dirty="0">
                <a:solidFill>
                  <a:srgbClr val="008000"/>
                </a:solidFill>
              </a:rPr>
              <a:t>+</a:t>
            </a:r>
          </a:p>
          <a:p>
            <a:r>
              <a:rPr lang="en-US" sz="2800" dirty="0">
                <a:solidFill>
                  <a:srgbClr val="008000"/>
                </a:solidFill>
              </a:rPr>
              <a:t>+</a:t>
            </a:r>
          </a:p>
          <a:p>
            <a:r>
              <a:rPr lang="en-US" sz="2800" dirty="0">
                <a:solidFill>
                  <a:srgbClr val="008000"/>
                </a:solidFill>
              </a:rPr>
              <a:t>+</a:t>
            </a:r>
          </a:p>
          <a:p>
            <a:r>
              <a:rPr lang="en-US" sz="2800" dirty="0">
                <a:solidFill>
                  <a:srgbClr val="008000"/>
                </a:solidFill>
              </a:rPr>
              <a:t>+</a:t>
            </a:r>
          </a:p>
          <a:p>
            <a:r>
              <a:rPr lang="en-US" sz="2800" dirty="0">
                <a:solidFill>
                  <a:srgbClr val="008000"/>
                </a:solidFill>
              </a:rPr>
              <a:t>+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4640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// Done and 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&lt;= 5;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j++)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("+");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j = (5 –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* 2; j &gt; 0; j--)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("-");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j++)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("+");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00102" y="5941110"/>
            <a:ext cx="3349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Why can j be used over and over?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2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125200" cy="4800600"/>
          </a:xfrm>
        </p:spPr>
        <p:txBody>
          <a:bodyPr>
            <a:normAutofit/>
          </a:bodyPr>
          <a:lstStyle/>
          <a:p>
            <a:pPr indent="-182880"/>
            <a:r>
              <a:rPr lang="en-US" dirty="0"/>
              <a:t>section 2.3</a:t>
            </a:r>
          </a:p>
          <a:p>
            <a:pPr lvl="1" indent="-182880"/>
            <a:r>
              <a:rPr lang="en-US" dirty="0"/>
              <a:t> due </a:t>
            </a:r>
            <a:r>
              <a:rPr lang="en-US" dirty="0" err="1"/>
              <a:t>sc</a:t>
            </a:r>
            <a:r>
              <a:rPr lang="en-US" dirty="0"/>
              <a:t> 2.1-6, 8, 12, 13</a:t>
            </a:r>
          </a:p>
          <a:p>
            <a:pPr lvl="1" indent="-182880"/>
            <a:r>
              <a:rPr lang="en-US" dirty="0"/>
              <a:t> </a:t>
            </a:r>
            <a:r>
              <a:rPr lang="en-US" dirty="0" err="1"/>
              <a:t>sc</a:t>
            </a:r>
            <a:r>
              <a:rPr lang="en-US" dirty="0"/>
              <a:t> 2.14-17, 19</a:t>
            </a:r>
          </a:p>
          <a:p>
            <a:pPr lvl="1" indent="-182880"/>
            <a:endParaRPr lang="en-US" dirty="0"/>
          </a:p>
          <a:p>
            <a:pPr lvl="1" indent="-182880"/>
            <a:endParaRPr lang="en-US" dirty="0"/>
          </a:p>
          <a:p>
            <a:pPr indent="-182880"/>
            <a:r>
              <a:rPr lang="en-US" dirty="0"/>
              <a:t>9/20 section 2.4</a:t>
            </a:r>
          </a:p>
          <a:p>
            <a:pPr lvl="1" indent="-182880"/>
            <a:r>
              <a:rPr lang="en-US" dirty="0"/>
              <a:t>due </a:t>
            </a:r>
            <a:r>
              <a:rPr lang="en-US" dirty="0" err="1"/>
              <a:t>sc</a:t>
            </a:r>
            <a:r>
              <a:rPr lang="en-US" dirty="0"/>
              <a:t> 21-23, 25, 28, 29, 30</a:t>
            </a:r>
          </a:p>
          <a:p>
            <a:pPr marL="45720" indent="0">
              <a:buNone/>
            </a:pPr>
            <a:r>
              <a:rPr lang="en-US" dirty="0"/>
              <a:t>later </a:t>
            </a:r>
          </a:p>
          <a:p>
            <a:pPr marL="960120" lvl="1" indent="-457200"/>
            <a:r>
              <a:rPr lang="en-US" dirty="0"/>
              <a:t>due ex2, 4, 6, 7</a:t>
            </a:r>
          </a:p>
          <a:p>
            <a:pPr marL="45720" indent="0">
              <a:buNone/>
            </a:pPr>
            <a:endParaRPr lang="en-US" dirty="0"/>
          </a:p>
          <a:p>
            <a:pPr indent="-18288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84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&lt;initialization&gt;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&lt;test&gt;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&lt;update&gt;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statement;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statement;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…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466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&lt;test&gt;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&lt;update&gt;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statement;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statement;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…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753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&lt; 10;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&lt;update&gt;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statement;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statement;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…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9520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&lt; 10;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statement;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statement;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…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444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&lt; 10;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+= 1)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System.</a:t>
            </a:r>
            <a:r>
              <a:rPr lang="en-US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.print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* 3 + 21);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System.</a:t>
            </a:r>
            <a:r>
              <a:rPr lang="en-US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.print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(" 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001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nn-NO" dirty="0">
                <a:solidFill>
                  <a:srgbClr val="941EDF"/>
                </a:solidFill>
                <a:latin typeface="Courier New" panose="020703090202050204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nn-NO" dirty="0">
                <a:solidFill>
                  <a:srgbClr val="941EDF"/>
                </a:solidFill>
                <a:latin typeface="Courier New" panose="020703090202050204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 i= 9; i &gt; 0; i -= 1) {</a:t>
            </a:r>
            <a:b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      System.out.print(i * 3 + 21);</a:t>
            </a:r>
            <a:b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      System.out.print(</a:t>
            </a:r>
            <a:r>
              <a:rPr lang="nn-NO" dirty="0">
                <a:solidFill>
                  <a:srgbClr val="00A000"/>
                </a:solidFill>
                <a:latin typeface="Courier New" panose="02070309020205020404" pitchFamily="49" charset="0"/>
              </a:rPr>
              <a:t>" "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b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nn-NO" dirty="0">
              <a:solidFill>
                <a:srgbClr val="000000"/>
              </a:solidFill>
              <a:latin typeface="Courier New" panose="02070309020205020404" pitchFamily="49" charset="0"/>
              <a:cs typeface="Consolas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nn-NO" dirty="0">
              <a:solidFill>
                <a:srgbClr val="000000"/>
              </a:solidFill>
              <a:latin typeface="Courier New" panose="02070309020205020404" pitchFamily="49" charset="0"/>
              <a:cs typeface="Consolas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nn-NO" dirty="0">
              <a:solidFill>
                <a:srgbClr val="000000"/>
              </a:solidFill>
              <a:latin typeface="Courier New" panose="02070309020205020404" pitchFamily="49" charset="0"/>
              <a:cs typeface="Consolas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4000" dirty="0">
                <a:solidFill>
                  <a:srgbClr val="000000"/>
                </a:solidFill>
                <a:latin typeface="Courier New" panose="02070309020205020404" pitchFamily="49" charset="0"/>
              </a:rPr>
              <a:t>48 45 42 39 36 33 30 27 24</a:t>
            </a:r>
            <a:endParaRPr lang="en-US" sz="4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295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Another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&lt;initialization&gt;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&lt;test&gt;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&lt;update&gt;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statement;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statement;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…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273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F68416B298A94CBE31BAA10D18C781" ma:contentTypeVersion="2" ma:contentTypeDescription="Create a new document." ma:contentTypeScope="" ma:versionID="9c11fef408aeb0ad5b2c34d905d392e0">
  <xsd:schema xmlns:xsd="http://www.w3.org/2001/XMLSchema" xmlns:xs="http://www.w3.org/2001/XMLSchema" xmlns:p="http://schemas.microsoft.com/office/2006/metadata/properties" xmlns:ns2="22ea9a44-513e-4f2d-b129-a84042c2e25d" targetNamespace="http://schemas.microsoft.com/office/2006/metadata/properties" ma:root="true" ma:fieldsID="8925d3653422e1350f54ea9b891e14cf" ns2:_="">
    <xsd:import namespace="22ea9a44-513e-4f2d-b129-a84042c2e2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a9a44-513e-4f2d-b129-a84042c2e2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7518F1-9247-477C-A083-F39405F45807}"/>
</file>

<file path=customXml/itemProps2.xml><?xml version="1.0" encoding="utf-8"?>
<ds:datastoreItem xmlns:ds="http://schemas.openxmlformats.org/officeDocument/2006/customXml" ds:itemID="{6DF0DAA8-9945-4C95-A09B-F94A26A37033}"/>
</file>

<file path=customXml/itemProps3.xml><?xml version="1.0" encoding="utf-8"?>
<ds:datastoreItem xmlns:ds="http://schemas.openxmlformats.org/officeDocument/2006/customXml" ds:itemID="{1B1B2B6C-E701-4C8F-8734-B57B8C7D6797}"/>
</file>

<file path=docProps/app.xml><?xml version="1.0" encoding="utf-8"?>
<Properties xmlns="http://schemas.openxmlformats.org/officeDocument/2006/extended-properties" xmlns:vt="http://schemas.openxmlformats.org/officeDocument/2006/docPropsVTypes">
  <TotalTime>3573</TotalTime>
  <Words>1151</Words>
  <Application>Microsoft Office PowerPoint</Application>
  <PresentationFormat>Widescreen</PresentationFormat>
  <Paragraphs>239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Courier New</vt:lpstr>
      <vt:lpstr>Office Theme</vt:lpstr>
      <vt:lpstr>Upcoming Assignments</vt:lpstr>
      <vt:lpstr>// ForLoops</vt:lpstr>
      <vt:lpstr>// For Loops</vt:lpstr>
      <vt:lpstr>// For Loops</vt:lpstr>
      <vt:lpstr>// For Loops</vt:lpstr>
      <vt:lpstr>// For Loops</vt:lpstr>
      <vt:lpstr>// For Loops</vt:lpstr>
      <vt:lpstr>// For Loops</vt:lpstr>
      <vt:lpstr>// Another Way</vt:lpstr>
      <vt:lpstr>// Start with the actual number</vt:lpstr>
      <vt:lpstr>// End with the actual number</vt:lpstr>
      <vt:lpstr>// Update / Increment By 3</vt:lpstr>
      <vt:lpstr>// Less is More</vt:lpstr>
      <vt:lpstr>// Flow Chart</vt:lpstr>
      <vt:lpstr>// And Yet Another Way</vt:lpstr>
      <vt:lpstr>// Nested Loops</vt:lpstr>
      <vt:lpstr>// Dealing Cards Outer Loop</vt:lpstr>
      <vt:lpstr>// Dealing Cards Outer Loop</vt:lpstr>
      <vt:lpstr>// Dealing Cards Outer Loop</vt:lpstr>
      <vt:lpstr>// Dealing Cards Outer Loop</vt:lpstr>
      <vt:lpstr>// Dealing Cards Inner Loop</vt:lpstr>
      <vt:lpstr>// Dealing Cards Inner Loop</vt:lpstr>
      <vt:lpstr>// Dealing Cards Inner Loop</vt:lpstr>
      <vt:lpstr>// Dealing Cards Inner Loop</vt:lpstr>
      <vt:lpstr>// Dealing Cards Inner Loop</vt:lpstr>
      <vt:lpstr>// Breaking it Down</vt:lpstr>
      <vt:lpstr>// One outer loop,  three inner</vt:lpstr>
      <vt:lpstr>// Done and Done</vt:lpstr>
      <vt:lpstr>Upcoming 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Zachwieja (XBOX)</dc:creator>
  <cp:lastModifiedBy>Daniel</cp:lastModifiedBy>
  <cp:revision>111</cp:revision>
  <dcterms:created xsi:type="dcterms:W3CDTF">2013-09-15T04:52:01Z</dcterms:created>
  <dcterms:modified xsi:type="dcterms:W3CDTF">2022-09-19T17:27:09Z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0x0101007DF68416B298A94CBE31BAA10D18C781</vt:lpwstr>
  </property>
</Properties>
</file>