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3" r:id="rId2"/>
    <p:sldId id="319" r:id="rId3"/>
    <p:sldId id="256" r:id="rId4"/>
    <p:sldId id="258" r:id="rId5"/>
    <p:sldId id="269" r:id="rId6"/>
    <p:sldId id="297" r:id="rId7"/>
    <p:sldId id="298" r:id="rId8"/>
    <p:sldId id="296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30" autoAdjust="0"/>
  </p:normalViewPr>
  <p:slideViewPr>
    <p:cSldViewPr snapToGrid="0">
      <p:cViewPr varScale="1">
        <p:scale>
          <a:sx n="108" d="100"/>
          <a:sy n="108" d="100"/>
        </p:scale>
        <p:origin x="714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8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C6E32-38C0-49D9-832E-202DB57428D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56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670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5670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fld id="{F37C3AB0-9CA2-4ED6-9213-844B041FC775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 algn="r" eaLnBrk="0" hangingPunct="0"/>
              <a:t>10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07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EFD12-F2CF-44D6-86E4-5B7912451E4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618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fld id="{935B6ED5-69E5-4F13-9A72-F891A4DF4FC0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 algn="r" eaLnBrk="0" hangingPunct="0"/>
              <a:t>14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8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FE8E3-81F2-4659-A409-C8AF627954D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638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fld id="{9CAD9F4F-E1D6-4965-B727-175F339F7614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 algn="r" eaLnBrk="0" hangingPunct="0"/>
              <a:t>15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9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E025E-E077-4ECF-B050-47196A92312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659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fld id="{CDD8876B-BB87-487C-A276-572D8C9DD270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 algn="r" eaLnBrk="0" hangingPunct="0"/>
              <a:t>16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30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1122363"/>
            <a:ext cx="109728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// 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//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// 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Tuesday</a:t>
            </a:r>
          </a:p>
          <a:p>
            <a:pPr marL="502920" lvl="1" indent="0">
              <a:buNone/>
            </a:pPr>
            <a:endParaRPr lang="en-US" dirty="0"/>
          </a:p>
          <a:p>
            <a:pPr lvl="1" indent="-182880"/>
            <a:r>
              <a:rPr lang="en-US" dirty="0" err="1"/>
              <a:t>sc</a:t>
            </a:r>
            <a:r>
              <a:rPr lang="en-US" dirty="0"/>
              <a:t>  21-23, 25, 28, 29, 30</a:t>
            </a:r>
          </a:p>
          <a:p>
            <a:pPr marL="845820" lvl="1" indent="-342900"/>
            <a:r>
              <a:rPr lang="en-US" dirty="0"/>
              <a:t>space needle project</a:t>
            </a:r>
          </a:p>
          <a:p>
            <a:pPr indent="-182880"/>
            <a:r>
              <a:rPr lang="en-US" dirty="0"/>
              <a:t>Wed/Thursday</a:t>
            </a:r>
          </a:p>
          <a:p>
            <a:pPr lvl="1" indent="-182880"/>
            <a:r>
              <a:rPr lang="en-US" dirty="0"/>
              <a:t>Ex 2, 4, 6, 7</a:t>
            </a:r>
          </a:p>
          <a:p>
            <a:pPr lvl="1" indent="-182880"/>
            <a:r>
              <a:rPr lang="en-US" dirty="0"/>
              <a:t>Lab</a:t>
            </a:r>
          </a:p>
          <a:p>
            <a:pPr indent="-182880"/>
            <a:r>
              <a:rPr lang="en-US" dirty="0"/>
              <a:t>Friday</a:t>
            </a:r>
          </a:p>
          <a:p>
            <a:pPr lvl="1" indent="-182880"/>
            <a:endParaRPr lang="en-US" dirty="0"/>
          </a:p>
          <a:p>
            <a:pPr indent="-182880"/>
            <a:endParaRPr lang="en-US" dirty="0"/>
          </a:p>
          <a:p>
            <a:pPr lvl="1" indent="-182880"/>
            <a:endParaRPr lang="en-US" dirty="0"/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4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Limitations of variables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/>
              <a:t>Idea: Make a variable to represent the size.</a:t>
            </a:r>
          </a:p>
          <a:p>
            <a:pPr marL="639763" lvl="1" indent="-246063"/>
            <a:r>
              <a:rPr lang="en-US" altLang="en-US"/>
              <a:t>Use the variable's value in the methods.</a:t>
            </a:r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Problem: A variable in one method can't be seen in others.</a:t>
            </a:r>
            <a:endParaRPr lang="en-US" altLang="en-US" sz="3100"/>
          </a:p>
          <a:p>
            <a:pPr marL="639763" lvl="1" indent="-246063">
              <a:lnSpc>
                <a:spcPct val="80000"/>
              </a:lnSpc>
              <a:spcBef>
                <a:spcPts val="300"/>
              </a:spcBef>
              <a:spcAft>
                <a:spcPts val="100"/>
              </a:spcAft>
            </a:pPr>
            <a:endParaRPr lang="en-US" altLang="en-US" sz="800"/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static void main(String[] args) {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int size = 4;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topHalf();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printBottom();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static void topHalf() {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for (int i = 1; i &lt;=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size</a:t>
            </a:r>
            <a:r>
              <a:rPr lang="en-US" altLang="en-US" sz="1600">
                <a:latin typeface="Courier New" panose="02070309020205020404" pitchFamily="49" charset="0"/>
              </a:rPr>
              <a:t>; i++) {    </a:t>
            </a:r>
            <a:r>
              <a:rPr lang="en-US" altLang="en-US" sz="1600" b="1">
                <a:solidFill>
                  <a:srgbClr val="A50021"/>
                </a:solidFill>
                <a:latin typeface="Courier New" panose="02070309020205020404" pitchFamily="49" charset="0"/>
              </a:rPr>
              <a:t>// ERROR: size not found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...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static void bottomHalf() {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for (int i =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size</a:t>
            </a:r>
            <a:r>
              <a:rPr lang="en-US" altLang="en-US" sz="1600">
                <a:latin typeface="Courier New" panose="02070309020205020404" pitchFamily="49" charset="0"/>
              </a:rPr>
              <a:t>; i &gt;= 1; i--) {    </a:t>
            </a:r>
            <a:r>
              <a:rPr lang="en-US" altLang="en-US" sz="1600" b="1">
                <a:solidFill>
                  <a:srgbClr val="A50021"/>
                </a:solidFill>
                <a:latin typeface="Courier New" panose="02070309020205020404" pitchFamily="49" charset="0"/>
              </a:rPr>
              <a:t>// ERROR: size not found</a:t>
            </a:r>
            <a:endParaRPr lang="en-US" altLang="en-US" sz="16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...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  <a:endParaRPr lang="en-US" altLang="en-US" sz="13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240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Scope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 b="1"/>
              <a:t>scope</a:t>
            </a:r>
            <a:r>
              <a:rPr lang="en-US" altLang="en-US"/>
              <a:t>: The part of a program where a variable exists.</a:t>
            </a:r>
          </a:p>
          <a:p>
            <a:pPr marL="639763" lvl="1" indent="-246063"/>
            <a:r>
              <a:rPr lang="en-US" altLang="en-US"/>
              <a:t>From its declaration to the end of the </a:t>
            </a:r>
            <a:r>
              <a:rPr lang="en-US" altLang="en-US">
                <a:latin typeface="Courier New" panose="02070309020205020404" pitchFamily="49" charset="0"/>
              </a:rPr>
              <a:t>{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}</a:t>
            </a:r>
            <a:r>
              <a:rPr lang="en-US" altLang="en-US"/>
              <a:t> braces</a:t>
            </a:r>
          </a:p>
          <a:p>
            <a:pPr lvl="2" indent="-246063"/>
            <a:r>
              <a:rPr lang="en-US" altLang="en-US"/>
              <a:t>A variable declared in a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exists only in that loop.</a:t>
            </a:r>
          </a:p>
          <a:p>
            <a:pPr lvl="2" indent="-246063"/>
            <a:r>
              <a:rPr lang="en-US" altLang="en-US"/>
              <a:t>A variable declared in a method exists only in that method.</a:t>
            </a:r>
          </a:p>
          <a:p>
            <a:pPr lvl="2" indent="-246063"/>
            <a:endParaRPr lang="en-US" altLang="en-US"/>
          </a:p>
          <a:p>
            <a:pPr lvl="2" indent="-246063"/>
            <a:endParaRPr lang="en-US" altLang="en-US"/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example()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    int x = 3;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    for (int i = 1; i &lt;= 10; i++)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System.out.println(x);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i no longer exists here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}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x ceases to exist here</a:t>
            </a:r>
            <a:endParaRPr lang="en-US" altLang="en-US" b="1">
              <a:solidFill>
                <a:srgbClr val="008080"/>
              </a:solidFill>
            </a:endParaRPr>
          </a:p>
        </p:txBody>
      </p:sp>
      <p:sp>
        <p:nvSpPr>
          <p:cNvPr id="1495044" name="AutoShape 4"/>
          <p:cNvSpPr>
            <a:spLocks/>
          </p:cNvSpPr>
          <p:nvPr/>
        </p:nvSpPr>
        <p:spPr bwMode="auto">
          <a:xfrm>
            <a:off x="7620000" y="3886200"/>
            <a:ext cx="838200" cy="1447800"/>
          </a:xfrm>
          <a:prstGeom prst="rightBrace">
            <a:avLst>
              <a:gd name="adj1" fmla="val 1439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	x's scope</a:t>
            </a:r>
          </a:p>
        </p:txBody>
      </p:sp>
      <p:sp>
        <p:nvSpPr>
          <p:cNvPr id="1495045" name="AutoShape 5"/>
          <p:cNvSpPr>
            <a:spLocks/>
          </p:cNvSpPr>
          <p:nvPr/>
        </p:nvSpPr>
        <p:spPr bwMode="auto">
          <a:xfrm flipH="1">
            <a:off x="2124075" y="4164958"/>
            <a:ext cx="533400" cy="756213"/>
          </a:xfrm>
          <a:prstGeom prst="rightBrace">
            <a:avLst>
              <a:gd name="adj1" fmla="val 25000"/>
              <a:gd name="adj2" fmla="val 511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lIns="0" tIns="640080" rIns="2468880" bIns="0"/>
          <a:lstStyle/>
          <a:p>
            <a:pPr algn="l">
              <a:defRPr/>
            </a:pPr>
            <a:endParaRPr lang="en-US" sz="2400" dirty="0">
              <a:latin typeface="Tahoma" pitchFamily="34" charset="0"/>
              <a:cs typeface="Times New Roman" pitchFamily="18" charset="0"/>
            </a:endParaRPr>
          </a:p>
          <a:p>
            <a:pPr algn="l">
              <a:defRPr/>
            </a:pPr>
            <a:r>
              <a:rPr lang="en-US" sz="2400" dirty="0" err="1">
                <a:latin typeface="Tahoma" pitchFamily="34" charset="0"/>
                <a:cs typeface="Times New Roman" pitchFamily="18" charset="0"/>
              </a:rPr>
              <a:t>i's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315406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4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Scope implications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/>
              <a:t>Variables without overlapping scope can have same name.</a:t>
            </a: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for (int i = 1; i &lt;= 100; i++) {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System.out.print("/");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 = 1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 i &lt;= 100; i++) {   </a:t>
            </a: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System.out.print("\\");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 = 5;                  // OK: outside of loop's scope</a:t>
            </a: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sz="1800" b="1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3050" indent="-273050"/>
            <a:r>
              <a:rPr lang="en-US" altLang="en-US"/>
              <a:t>A variable can't be declared twice or used out of its scope.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 i = 1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 i &lt;= 100 * line; i++) {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i = 2;              // ERROR: overlapping scope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System.out.print("/");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4;                      // ERROR: outside scope</a:t>
            </a:r>
          </a:p>
        </p:txBody>
      </p:sp>
    </p:spTree>
    <p:extLst>
      <p:ext uri="{BB962C8B-B14F-4D97-AF65-F5344CB8AC3E}">
        <p14:creationId xmlns:p14="http://schemas.microsoft.com/office/powerpoint/2010/main" val="30580551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constants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class constant</a:t>
            </a:r>
            <a:r>
              <a:rPr lang="en-US" altLang="en-US"/>
              <a:t>: </a:t>
            </a:r>
            <a:r>
              <a:rPr lang="en-US" altLang="en-US" sz="2200"/>
              <a:t>A fixed value visible to the whole program.</a:t>
            </a:r>
          </a:p>
          <a:p>
            <a:pPr lvl="1"/>
            <a:r>
              <a:rPr lang="en-US" altLang="en-US"/>
              <a:t>value can be set only at declaration;  cannot be reassigned</a:t>
            </a:r>
          </a:p>
          <a:p>
            <a:pPr lvl="1"/>
            <a:endParaRPr lang="en-US" altLang="en-US"/>
          </a:p>
          <a:p>
            <a:r>
              <a:rPr lang="en-US" altLang="en-US"/>
              <a:t>Syntax:</a:t>
            </a:r>
          </a:p>
          <a:p>
            <a:pPr>
              <a:buFontTx/>
              <a:buNone/>
            </a:pPr>
            <a:r>
              <a:rPr lang="en-US" altLang="en-US" sz="800"/>
              <a:t>	</a:t>
            </a:r>
            <a:r>
              <a:rPr lang="en-US" altLang="en-US" sz="2500">
                <a:latin typeface="Courier New" panose="02070309020205020404" pitchFamily="49" charset="0"/>
              </a:rPr>
              <a:t>public static final </a:t>
            </a:r>
            <a:r>
              <a:rPr lang="en-US" altLang="en-US" sz="2500" b="1"/>
              <a:t>type</a:t>
            </a:r>
            <a:r>
              <a:rPr lang="en-US" altLang="en-US" sz="2500">
                <a:latin typeface="Courier New" panose="02070309020205020404" pitchFamily="49" charset="0"/>
              </a:rPr>
              <a:t> </a:t>
            </a:r>
            <a:r>
              <a:rPr lang="en-US" altLang="en-US" sz="2500" b="1"/>
              <a:t>name</a:t>
            </a:r>
            <a:r>
              <a:rPr lang="en-US" altLang="en-US" sz="2500">
                <a:latin typeface="Courier New" panose="02070309020205020404" pitchFamily="49" charset="0"/>
              </a:rPr>
              <a:t> = </a:t>
            </a:r>
            <a:r>
              <a:rPr lang="en-US" altLang="en-US" sz="2500" b="1"/>
              <a:t>value</a:t>
            </a:r>
            <a:r>
              <a:rPr lang="en-US" altLang="en-US" sz="2500">
                <a:latin typeface="Courier New" panose="02070309020205020404" pitchFamily="49" charset="0"/>
              </a:rPr>
              <a:t>;</a:t>
            </a:r>
            <a:endParaRPr lang="en-US" altLang="en-US" sz="2700">
              <a:latin typeface="Courier New" panose="02070309020205020404" pitchFamily="49" charset="0"/>
            </a:endParaRPr>
          </a:p>
          <a:p>
            <a:pPr lvl="1"/>
            <a:endParaRPr lang="en-US" altLang="en-US" sz="900"/>
          </a:p>
          <a:p>
            <a:pPr lvl="1"/>
            <a:r>
              <a:rPr lang="en-US" altLang="en-US"/>
              <a:t>name is usually in ALL_UPPER_CASE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Examples: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en-US">
                <a:latin typeface="Courier New" panose="02070309020205020404" pitchFamily="49" charset="0"/>
              </a:rPr>
              <a:t>	public static final int DAYS_IN_WEEK = 7;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en-US">
                <a:latin typeface="Courier New" panose="02070309020205020404" pitchFamily="49" charset="0"/>
              </a:rPr>
              <a:t>	public static final double INTEREST_RATE = 3.5;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en-US">
                <a:latin typeface="Courier New" panose="02070309020205020404" pitchFamily="49" charset="0"/>
              </a:rPr>
              <a:t>	public static final int SSN = 658234569;</a:t>
            </a:r>
          </a:p>
        </p:txBody>
      </p:sp>
    </p:spTree>
    <p:extLst>
      <p:ext uri="{BB962C8B-B14F-4D97-AF65-F5344CB8AC3E}">
        <p14:creationId xmlns:p14="http://schemas.microsoft.com/office/powerpoint/2010/main" val="420813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Constants and figures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>
              <a:tabLst>
                <a:tab pos="4114800" algn="l"/>
              </a:tabLst>
            </a:pPr>
            <a:r>
              <a:rPr lang="en-US" altLang="en-US" dirty="0"/>
              <a:t>Consider the task of drawing the following scalable figure: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114800" algn="l"/>
              </a:tabLst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41148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+/\/\/\/\/\/\/\/\/\/\+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1148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|                    |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1148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|                    |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1148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|                    |	</a:t>
            </a:r>
            <a:r>
              <a:rPr lang="en-US" altLang="en-US" sz="2000" dirty="0"/>
              <a:t>Multiples of 5 occur many times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41148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|                    |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1148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|                    |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1148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+/\/\/\/\/\/\/\/\/\/\+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114800" algn="l"/>
              </a:tabLst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4114800" algn="l"/>
              </a:tabLst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4114800" algn="l"/>
              </a:tabLst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+/\/\/\/\+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114800" algn="l"/>
              </a:tabLst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|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4114800" algn="l"/>
              </a:tabLst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|	</a:t>
            </a:r>
            <a:r>
              <a:rPr lang="en-US" altLang="en-US" sz="2000" dirty="0"/>
              <a:t>The same figure at size 2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4114800" algn="l"/>
              </a:tabLst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+/\/\/\/\+</a:t>
            </a:r>
          </a:p>
        </p:txBody>
      </p:sp>
    </p:spTree>
    <p:extLst>
      <p:ext uri="{BB962C8B-B14F-4D97-AF65-F5344CB8AC3E}">
        <p14:creationId xmlns:p14="http://schemas.microsoft.com/office/powerpoint/2010/main" val="6111076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Repetitive figure code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Sign {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main(String[] args) {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drawLine();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drawBody();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drawLine();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drawLine() {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System.out.print("+");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for (int i = 1; i &lt;= </a:t>
            </a:r>
            <a:r>
              <a:rPr lang="en-US" altLang="en-US" sz="1600" b="1">
                <a:latin typeface="Courier New" panose="02070309020205020404" pitchFamily="49" charset="0"/>
              </a:rPr>
              <a:t>10</a:t>
            </a:r>
            <a:r>
              <a:rPr lang="en-US" altLang="en-US" sz="1600">
                <a:latin typeface="Courier New" panose="02070309020205020404" pitchFamily="49" charset="0"/>
              </a:rPr>
              <a:t>; i++) {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System.out.print("/\\");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System.out.println("+");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drawBody() {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for (int line = 1; line &lt;= </a:t>
            </a:r>
            <a:r>
              <a:rPr lang="en-US" altLang="en-US" sz="1600" b="1">
                <a:latin typeface="Courier New" panose="02070309020205020404" pitchFamily="49" charset="0"/>
              </a:rPr>
              <a:t>5</a:t>
            </a:r>
            <a:r>
              <a:rPr lang="en-US" altLang="en-US" sz="1600">
                <a:latin typeface="Courier New" panose="02070309020205020404" pitchFamily="49" charset="0"/>
              </a:rPr>
              <a:t>; line++) {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System.out.print("|");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for (int spaces = 1; spaces &lt;= </a:t>
            </a:r>
            <a:r>
              <a:rPr lang="en-US" altLang="en-US" sz="1600" b="1">
                <a:latin typeface="Courier New" panose="02070309020205020404" pitchFamily="49" charset="0"/>
              </a:rPr>
              <a:t>20</a:t>
            </a:r>
            <a:r>
              <a:rPr lang="en-US" altLang="en-US" sz="1600">
                <a:latin typeface="Courier New" panose="02070309020205020404" pitchFamily="49" charset="0"/>
              </a:rPr>
              <a:t>; spaces++) {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System.out.print(" ");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}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System.out.println("|"); 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934181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Adding a constant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Sign {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</a:rPr>
              <a:t>    public static final int HEIGHT = 5;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16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main(String[] args) {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drawLine();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drawBody();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drawLine();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drawLine() {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System.out.print("+");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for (int i = 1; i &lt;= </a:t>
            </a: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</a:rPr>
              <a:t>HEIGHT * 2</a:t>
            </a:r>
            <a:r>
              <a:rPr lang="en-US" altLang="en-US" sz="1600">
                <a:latin typeface="Courier New" panose="02070309020205020404" pitchFamily="49" charset="0"/>
              </a:rPr>
              <a:t>; i++) {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System.out.print("/\\");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System.out.println("+");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drawBody() {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for (int line = 1; line &lt;= </a:t>
            </a: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</a:rPr>
              <a:t>HEIGHT</a:t>
            </a:r>
            <a:r>
              <a:rPr lang="en-US" altLang="en-US" sz="1600">
                <a:latin typeface="Courier New" panose="02070309020205020404" pitchFamily="49" charset="0"/>
              </a:rPr>
              <a:t>; line++) {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System.out.print("|");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for (int spaces = 1; spaces &lt;= </a:t>
            </a: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</a:rPr>
              <a:t>HEIGHT * 4</a:t>
            </a:r>
            <a:r>
              <a:rPr lang="en-US" altLang="en-US" sz="1600">
                <a:latin typeface="Courier New" panose="02070309020205020404" pitchFamily="49" charset="0"/>
              </a:rPr>
              <a:t>; spaces++) {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System.out.print(" ");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}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System.out.println("|"); 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21393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Tuesday</a:t>
            </a:r>
          </a:p>
          <a:p>
            <a:pPr lvl="1" indent="-182880"/>
            <a:r>
              <a:rPr lang="en-US" dirty="0"/>
              <a:t>2.1-6, 8, 12, 13</a:t>
            </a:r>
          </a:p>
          <a:p>
            <a:pPr lvl="1" indent="-182880"/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/>
              <a:t> 2.14-17, 19</a:t>
            </a:r>
          </a:p>
          <a:p>
            <a:pPr lvl="1" indent="-182880"/>
            <a:r>
              <a:rPr lang="en-US"/>
              <a:t>sc</a:t>
            </a:r>
            <a:r>
              <a:rPr lang="en-US" dirty="0"/>
              <a:t>  21-23, 25, 28, 29, 30</a:t>
            </a:r>
          </a:p>
          <a:p>
            <a:pPr marL="845820" lvl="1" indent="-342900"/>
            <a:r>
              <a:rPr lang="en-US" dirty="0"/>
              <a:t>space needle project</a:t>
            </a:r>
          </a:p>
          <a:p>
            <a:pPr indent="-182880"/>
            <a:r>
              <a:rPr lang="en-US" dirty="0"/>
              <a:t>Wed/Thursday</a:t>
            </a:r>
          </a:p>
          <a:p>
            <a:pPr lvl="1" indent="-182880"/>
            <a:r>
              <a:rPr lang="en-US" dirty="0"/>
              <a:t>Ex 2, 4, 6, 7</a:t>
            </a:r>
          </a:p>
          <a:p>
            <a:pPr lvl="1" indent="-182880"/>
            <a:r>
              <a:rPr lang="en-US" dirty="0"/>
              <a:t>Lab</a:t>
            </a:r>
          </a:p>
          <a:p>
            <a:pPr indent="-182880"/>
            <a:r>
              <a:rPr lang="en-US" dirty="0"/>
              <a:t>Friday</a:t>
            </a:r>
          </a:p>
          <a:p>
            <a:pPr lvl="1" indent="-182880"/>
            <a:endParaRPr lang="en-US" dirty="0"/>
          </a:p>
          <a:p>
            <a:pPr indent="-182880"/>
            <a:endParaRPr lang="en-US" dirty="0"/>
          </a:p>
          <a:p>
            <a:pPr lvl="1" indent="-182880"/>
            <a:endParaRPr lang="en-US" dirty="0"/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4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9A9B-E4AC-4E65-B855-F6CDDC14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A5EE-09B3-4BD8-B28C-270F1314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Please set aside a few minute in class  or at home in the coming weeks to register for the AP Exams.  Deadline for registration is October 11</a:t>
            </a:r>
            <a:r>
              <a:rPr lang="en-US" sz="4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th.</a:t>
            </a:r>
          </a:p>
          <a:p>
            <a:pPr marL="0" indent="0">
              <a:buNone/>
            </a:pPr>
            <a:endParaRPr lang="en-US" sz="4000" baseline="30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 information is in the File-General section of the class team. 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4000" dirty="0">
              <a:latin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34765D-3C8A-4DCF-B9B5-922BB7C9F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76973"/>
              </p:ext>
            </p:extLst>
          </p:nvPr>
        </p:nvGraphicFramePr>
        <p:xfrm>
          <a:off x="685800" y="4550824"/>
          <a:ext cx="9705514" cy="872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0888">
                  <a:extLst>
                    <a:ext uri="{9D8B030D-6E8A-4147-A177-3AD203B41FA5}">
                      <a16:colId xmlns:a16="http://schemas.microsoft.com/office/drawing/2014/main" val="1638086799"/>
                    </a:ext>
                  </a:extLst>
                </a:gridCol>
                <a:gridCol w="2327983">
                  <a:extLst>
                    <a:ext uri="{9D8B030D-6E8A-4147-A177-3AD203B41FA5}">
                      <a16:colId xmlns:a16="http://schemas.microsoft.com/office/drawing/2014/main" val="1186601468"/>
                    </a:ext>
                  </a:extLst>
                </a:gridCol>
                <a:gridCol w="2656643">
                  <a:extLst>
                    <a:ext uri="{9D8B030D-6E8A-4147-A177-3AD203B41FA5}">
                      <a16:colId xmlns:a16="http://schemas.microsoft.com/office/drawing/2014/main" val="1998179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AP Computer Science 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Period 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GMAPZM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8888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AP Computer Science 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Period 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DJ4PR4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6362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4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// Pseudocode and class constant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32307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//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Somewhere between English and Java code.</a:t>
            </a:r>
          </a:p>
          <a:p>
            <a:r>
              <a:rPr lang="en-US" dirty="0"/>
              <a:t>Describe algorithm at high level, then refine (</a:t>
            </a:r>
            <a:r>
              <a:rPr lang="en-US" dirty="0">
                <a:solidFill>
                  <a:srgbClr val="008000"/>
                </a:solidFill>
              </a:rPr>
              <a:t>break down</a:t>
            </a:r>
            <a:r>
              <a:rPr lang="en-US" dirty="0"/>
              <a:t>) description into more and more specific parts.</a:t>
            </a:r>
          </a:p>
          <a:p>
            <a:r>
              <a:rPr lang="en-US" dirty="0"/>
              <a:t>Convert your pseudocode to Java code once the conversion becomes obvious.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4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Pseudocode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Start Program</a:t>
            </a:r>
            <a:endParaRPr lang="en-US" dirty="0"/>
          </a:p>
          <a:p>
            <a:r>
              <a:rPr lang="en-US" i="1" dirty="0"/>
              <a:t>Enter two numbers, A, B</a:t>
            </a:r>
            <a:endParaRPr lang="en-US" dirty="0"/>
          </a:p>
          <a:p>
            <a:r>
              <a:rPr lang="en-US" i="1" dirty="0"/>
              <a:t>Add the numbers together</a:t>
            </a:r>
            <a:endParaRPr lang="en-US" dirty="0"/>
          </a:p>
          <a:p>
            <a:r>
              <a:rPr lang="en-US" i="1" dirty="0"/>
              <a:t>Print Sum</a:t>
            </a:r>
            <a:endParaRPr lang="en-US" dirty="0"/>
          </a:p>
          <a:p>
            <a:r>
              <a:rPr lang="en-US" i="1" dirty="0"/>
              <a:t>End Program</a:t>
            </a:r>
            <a:endParaRPr lang="en-US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6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Example: Drawing a 12 wide by 7 tall box of stars</a:t>
            </a:r>
            <a:br>
              <a:rPr lang="en-US" altLang="en-US" dirty="0"/>
            </a:b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buFont typeface="Wingdings" panose="05000000000000000000" pitchFamily="2" charset="2"/>
              <a:buNone/>
            </a:pPr>
            <a:r>
              <a:rPr lang="en-US" altLang="en-US" i="1" dirty="0"/>
              <a:t>	</a:t>
            </a:r>
            <a:r>
              <a:rPr lang="en-US" altLang="en-US" sz="2000" i="1" dirty="0"/>
              <a:t>print 12 stars.</a:t>
            </a:r>
          </a:p>
          <a:p>
            <a:pPr marL="639763" lvl="1" indent="-246063">
              <a:buFont typeface="Wingdings" panose="05000000000000000000" pitchFamily="2" charset="2"/>
              <a:buNone/>
            </a:pPr>
            <a:r>
              <a:rPr lang="en-US" altLang="en-US" sz="2000" i="1" dirty="0"/>
              <a:t>	each of 5 lines</a:t>
            </a:r>
          </a:p>
          <a:p>
            <a:pPr marL="639763" lvl="1" indent="-246063">
              <a:buFont typeface="Wingdings" panose="05000000000000000000" pitchFamily="2" charset="2"/>
              <a:buNone/>
            </a:pPr>
            <a:r>
              <a:rPr lang="en-US" altLang="en-US" sz="2000" i="1" dirty="0"/>
              <a:t>	      print a star.</a:t>
            </a:r>
          </a:p>
          <a:p>
            <a:pPr marL="639763" lvl="1" indent="-246063">
              <a:buFont typeface="Wingdings" panose="05000000000000000000" pitchFamily="2" charset="2"/>
              <a:buNone/>
            </a:pPr>
            <a:r>
              <a:rPr lang="en-US" altLang="en-US" sz="2000" i="1" dirty="0"/>
              <a:t>	      print 10 spaces.</a:t>
            </a:r>
          </a:p>
          <a:p>
            <a:pPr marL="639763" lvl="1" indent="-246063">
              <a:buFont typeface="Wingdings" panose="05000000000000000000" pitchFamily="2" charset="2"/>
              <a:buNone/>
            </a:pPr>
            <a:r>
              <a:rPr lang="en-US" altLang="en-US" sz="2000" i="1" dirty="0"/>
              <a:t>	      print a star.</a:t>
            </a:r>
          </a:p>
          <a:p>
            <a:pPr marL="639763" lvl="1" indent="-246063">
              <a:buFont typeface="Wingdings" panose="05000000000000000000" pitchFamily="2" charset="2"/>
              <a:buNone/>
            </a:pPr>
            <a:r>
              <a:rPr lang="en-US" altLang="en-US" sz="2000" i="1" dirty="0"/>
              <a:t>	</a:t>
            </a:r>
          </a:p>
          <a:p>
            <a:pPr marL="639763" lvl="1" indent="-246063">
              <a:buFont typeface="Wingdings" panose="05000000000000000000" pitchFamily="2" charset="2"/>
              <a:buNone/>
            </a:pPr>
            <a:r>
              <a:rPr lang="en-US" altLang="en-US" sz="2000" i="1" dirty="0"/>
              <a:t>	print 12 stars.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808205" y="2612834"/>
            <a:ext cx="21336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************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*          *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*          *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*          *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*          *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*          *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************</a:t>
            </a:r>
          </a:p>
        </p:txBody>
      </p:sp>
    </p:spTree>
    <p:extLst>
      <p:ext uri="{BB962C8B-B14F-4D97-AF65-F5344CB8AC3E}">
        <p14:creationId xmlns:p14="http://schemas.microsoft.com/office/powerpoint/2010/main" val="73807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9763" lvl="1" indent="-246063">
              <a:buNone/>
            </a:pPr>
            <a:r>
              <a:rPr lang="en-US" altLang="en-US" dirty="0"/>
              <a:t>. Line</a:t>
            </a:r>
          </a:p>
          <a:p>
            <a:pPr lvl="2" indent="-246063"/>
            <a:r>
              <a:rPr lang="en-US" altLang="en-US" dirty="0">
                <a:latin typeface="Courier New" panose="02070309020205020404" pitchFamily="49" charset="0"/>
              </a:rPr>
              <a:t>#</a:t>
            </a:r>
            <a:r>
              <a:rPr lang="en-US" altLang="en-US" dirty="0"/>
              <a:t> , 16 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#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solidFill>
                  <a:srgbClr val="003399"/>
                </a:solidFill>
              </a:rPr>
              <a:t>2. Top half</a:t>
            </a:r>
          </a:p>
          <a:p>
            <a:pPr lvl="2" indent="-246063"/>
            <a:r>
              <a:rPr lang="en-US" altLang="en-US" sz="1800" dirty="0">
                <a:solidFill>
                  <a:srgbClr val="003399"/>
                </a:solidFill>
                <a:latin typeface="Courier New" panose="02070309020205020404" pitchFamily="49" charset="0"/>
              </a:rPr>
              <a:t>|</a:t>
            </a:r>
          </a:p>
          <a:p>
            <a:pPr lvl="2" indent="-246063"/>
            <a:r>
              <a:rPr lang="en-US" altLang="en-US" sz="1800" dirty="0">
                <a:solidFill>
                  <a:srgbClr val="003399"/>
                </a:solidFill>
              </a:rPr>
              <a:t>spaces (decreasing)</a:t>
            </a:r>
          </a:p>
          <a:p>
            <a:pPr lvl="2" indent="-246063"/>
            <a:r>
              <a:rPr lang="en-US" altLang="en-US" sz="1800" dirty="0">
                <a:solidFill>
                  <a:srgbClr val="003399"/>
                </a:solidFill>
                <a:latin typeface="Courier New" panose="02070309020205020404" pitchFamily="49" charset="0"/>
              </a:rPr>
              <a:t>&lt;&gt;</a:t>
            </a:r>
          </a:p>
          <a:p>
            <a:pPr lvl="2" indent="-246063"/>
            <a:r>
              <a:rPr lang="en-US" altLang="en-US" sz="1800" dirty="0">
                <a:solidFill>
                  <a:srgbClr val="003399"/>
                </a:solidFill>
              </a:rPr>
              <a:t>dots (increasing)</a:t>
            </a:r>
          </a:p>
          <a:p>
            <a:pPr lvl="2" indent="-246063"/>
            <a:r>
              <a:rPr lang="en-US" altLang="en-US" sz="1800" dirty="0">
                <a:solidFill>
                  <a:srgbClr val="003399"/>
                </a:solidFill>
                <a:latin typeface="Courier New" panose="02070309020205020404" pitchFamily="49" charset="0"/>
              </a:rPr>
              <a:t>&lt;&gt;</a:t>
            </a:r>
          </a:p>
          <a:p>
            <a:pPr lvl="2" indent="-246063"/>
            <a:r>
              <a:rPr lang="en-US" altLang="en-US" sz="1800" dirty="0">
                <a:solidFill>
                  <a:srgbClr val="003399"/>
                </a:solidFill>
              </a:rPr>
              <a:t>spaces (same as above)</a:t>
            </a:r>
          </a:p>
          <a:p>
            <a:pPr lvl="2" indent="-246063"/>
            <a:r>
              <a:rPr lang="en-US" altLang="en-US" sz="1800" dirty="0">
                <a:solidFill>
                  <a:srgbClr val="003399"/>
                </a:solidFill>
                <a:latin typeface="Courier New" panose="02070309020205020404" pitchFamily="49" charset="0"/>
              </a:rPr>
              <a:t>|</a:t>
            </a:r>
          </a:p>
          <a:p>
            <a:pPr lvl="2" indent="-246063">
              <a:buNone/>
            </a:pPr>
            <a:endParaRPr lang="en-US" altLang="en-US" sz="1800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/>
              <a:t>3. Bottom half (top half upside-down)</a:t>
            </a:r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buNone/>
            </a:pPr>
            <a:r>
              <a:rPr lang="en-US" altLang="en-US" dirty="0"/>
              <a:t>4. Line</a:t>
            </a:r>
          </a:p>
          <a:p>
            <a:pPr lvl="2" indent="-246063"/>
            <a:r>
              <a:rPr lang="en-US" altLang="en-US" dirty="0">
                <a:latin typeface="Courier New" panose="02070309020205020404" pitchFamily="49" charset="0"/>
              </a:rPr>
              <a:t>#</a:t>
            </a:r>
            <a:r>
              <a:rPr lang="en-US" altLang="en-US" dirty="0"/>
              <a:t> , 16 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#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669795" y="1279524"/>
            <a:ext cx="30416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#================#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|      &lt;&gt;&lt;&gt;      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|    &lt;&gt;....&lt;&gt;    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|  &lt;&gt;........&lt;&gt;  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33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|&lt;&gt;............&lt;&gt;|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|&lt;&gt;............&lt;&gt;|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  &lt;&gt;........&lt;&gt;  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    &lt;&gt;....&lt;&gt;    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      &lt;&gt;&lt;&gt;      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#================#</a:t>
            </a:r>
          </a:p>
        </p:txBody>
      </p:sp>
    </p:spTree>
    <p:extLst>
      <p:ext uri="{BB962C8B-B14F-4D97-AF65-F5344CB8AC3E}">
        <p14:creationId xmlns:p14="http://schemas.microsoft.com/office/powerpoint/2010/main" val="212115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//partial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Prints the expanding pattern of &lt;&gt; for the top half of the figure.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topHalf</a:t>
            </a:r>
            <a:r>
              <a:rPr lang="en-US" altLang="en-US" dirty="0">
                <a:latin typeface="Courier New" panose="02070309020205020404" pitchFamily="49" charset="0"/>
              </a:rPr>
              <a:t>() {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for 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line = 1; line &lt;= 4; line++) {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("|");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for 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space = 1; space &lt;= 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(line * -2 + 8)</a:t>
            </a:r>
            <a:r>
              <a:rPr lang="en-US" altLang="en-US" dirty="0">
                <a:latin typeface="Courier New" panose="02070309020205020404" pitchFamily="49" charset="0"/>
              </a:rPr>
              <a:t>; space++) {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 ");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("&lt;&gt;");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for 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dot = 1; dot &lt;= 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(line * 4 - 4)</a:t>
            </a:r>
            <a:r>
              <a:rPr lang="en-US" altLang="en-US" dirty="0">
                <a:latin typeface="Courier New" panose="02070309020205020404" pitchFamily="49" charset="0"/>
              </a:rPr>
              <a:t>; dot++) {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(".");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("&lt;&gt;");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for 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space = 1; space &lt;= 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(line * -2 + 8)</a:t>
            </a:r>
            <a:r>
              <a:rPr lang="en-US" altLang="en-US" dirty="0">
                <a:latin typeface="Courier New" panose="02070309020205020404" pitchFamily="49" charset="0"/>
              </a:rPr>
              <a:t>; space++) {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 ");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11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("|");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6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Let's modify our Mirror program so that it can scale.</a:t>
            </a:r>
          </a:p>
          <a:p>
            <a:pPr marL="639763" lvl="1" indent="-246063"/>
            <a:r>
              <a:rPr lang="en-US" altLang="en-US" dirty="0"/>
              <a:t>The current mirror (left) is at size 4; the right is at size 3.</a:t>
            </a:r>
          </a:p>
          <a:p>
            <a:pPr marL="639763" lvl="1" indent="-246063"/>
            <a:endParaRPr lang="en-US" altLang="en-US" sz="900" dirty="0"/>
          </a:p>
          <a:p>
            <a:pPr marL="273050" indent="-273050"/>
            <a:r>
              <a:rPr lang="en-US" altLang="en-US" dirty="0"/>
              <a:t>We'd like to structure the code so we can scale the figure by changing the code in just one place.</a:t>
            </a: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66800" y="3248025"/>
            <a:ext cx="30416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#================#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      &lt;&gt;&lt;&gt;      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    &lt;&gt;....&lt;&gt;    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  &lt;&gt;........&lt;&gt;  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|&lt;&gt;............&lt;&gt;|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|&lt;&gt;............&lt;&gt;|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  &lt;&gt;........&lt;&gt;  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    &lt;&gt;....&lt;&gt;    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      &lt;&gt;&lt;&gt;      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#================#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02313" y="3200400"/>
            <a:ext cx="2579687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#============#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    &lt;&gt;&lt;&gt;    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  &lt;&gt;....&lt;&gt;  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|&lt;&gt;........&lt;&gt;|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|&lt;&gt;........&lt;&gt;|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  &lt;&gt;....&lt;&gt;  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|    &lt;&gt;&lt;&gt;    |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#============#</a:t>
            </a:r>
          </a:p>
        </p:txBody>
      </p:sp>
    </p:spTree>
    <p:extLst>
      <p:ext uri="{BB962C8B-B14F-4D97-AF65-F5344CB8AC3E}">
        <p14:creationId xmlns:p14="http://schemas.microsoft.com/office/powerpoint/2010/main" val="226442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2" ma:contentTypeDescription="Create a new document." ma:contentTypeScope="" ma:versionID="9c11fef408aeb0ad5b2c34d905d392e0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8925d3653422e1350f54ea9b891e14cf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6F2DD3-2374-4165-A1B0-EBD2773C7D4B}"/>
</file>

<file path=customXml/itemProps2.xml><?xml version="1.0" encoding="utf-8"?>
<ds:datastoreItem xmlns:ds="http://schemas.openxmlformats.org/officeDocument/2006/customXml" ds:itemID="{3370E608-3458-4798-841B-4D9017AD9E59}"/>
</file>

<file path=customXml/itemProps3.xml><?xml version="1.0" encoding="utf-8"?>
<ds:datastoreItem xmlns:ds="http://schemas.openxmlformats.org/officeDocument/2006/customXml" ds:itemID="{E3C70EE8-F312-4181-92C2-3FC8B5F7D05C}"/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1369</Words>
  <Application>Microsoft Office PowerPoint</Application>
  <PresentationFormat>Widescreen</PresentationFormat>
  <Paragraphs>290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Upcoming Assignments</vt:lpstr>
      <vt:lpstr>AP Registration</vt:lpstr>
      <vt:lpstr>// Pseudocode and class constant</vt:lpstr>
      <vt:lpstr>// Pseudocode</vt:lpstr>
      <vt:lpstr>// Pseudocode Example</vt:lpstr>
      <vt:lpstr>//example</vt:lpstr>
      <vt:lpstr>//example </vt:lpstr>
      <vt:lpstr>//partial solution</vt:lpstr>
      <vt:lpstr>PowerPoint Presentation</vt:lpstr>
      <vt:lpstr>Limitations of variables</vt:lpstr>
      <vt:lpstr>Scope</vt:lpstr>
      <vt:lpstr>Scope implications</vt:lpstr>
      <vt:lpstr>Class constants</vt:lpstr>
      <vt:lpstr>Constants and figures</vt:lpstr>
      <vt:lpstr>Repetitive figure code</vt:lpstr>
      <vt:lpstr>Adding a constant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Daniel</cp:lastModifiedBy>
  <cp:revision>111</cp:revision>
  <dcterms:created xsi:type="dcterms:W3CDTF">2013-09-15T04:52:01Z</dcterms:created>
  <dcterms:modified xsi:type="dcterms:W3CDTF">2022-09-19T17:27:14Z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