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50" r:id="rId2"/>
    <p:sldId id="376" r:id="rId3"/>
    <p:sldId id="408" r:id="rId4"/>
    <p:sldId id="427" r:id="rId5"/>
    <p:sldId id="430" r:id="rId6"/>
    <p:sldId id="436" r:id="rId7"/>
    <p:sldId id="437" r:id="rId8"/>
    <p:sldId id="438" r:id="rId9"/>
    <p:sldId id="440" r:id="rId10"/>
    <p:sldId id="441" r:id="rId11"/>
    <p:sldId id="442" r:id="rId12"/>
    <p:sldId id="443" r:id="rId13"/>
    <p:sldId id="444" r:id="rId14"/>
    <p:sldId id="445" r:id="rId15"/>
    <p:sldId id="45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00FF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81" autoAdjust="0"/>
    <p:restoredTop sz="85486" autoAdjust="0"/>
  </p:normalViewPr>
  <p:slideViewPr>
    <p:cSldViewPr snapToGrid="0">
      <p:cViewPr varScale="1">
        <p:scale>
          <a:sx n="97" d="100"/>
          <a:sy n="97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26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rounding errors occur because internally the decimals are not in base 10, but base 2 (0s and 1s) which is not “perfect” for representing all fractions of different bases.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44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Promotion</a:t>
            </a:r>
            <a:r>
              <a:rPr lang="en-US" baseline="0" dirty="0"/>
              <a:t> of an </a:t>
            </a:r>
            <a:r>
              <a:rPr lang="en-US" baseline="0" dirty="0" err="1"/>
              <a:t>int</a:t>
            </a:r>
            <a:r>
              <a:rPr lang="en-US" baseline="0" dirty="0"/>
              <a:t> is “lossless”: all </a:t>
            </a:r>
            <a:r>
              <a:rPr lang="en-US" baseline="0" dirty="0" err="1"/>
              <a:t>ints</a:t>
            </a:r>
            <a:r>
              <a:rPr lang="en-US" baseline="0" dirty="0"/>
              <a:t> can be represented as doubles, so there’s no loss of data and it can be automatic.</a:t>
            </a:r>
          </a:p>
          <a:p>
            <a:r>
              <a:rPr lang="en-US" baseline="0" dirty="0"/>
              <a:t>Casting has risk of data loss/modification, which is why you must do it explicitly to say “I understand what will happen.”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6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3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 dirty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 dirty="0"/>
              <a:t>Due—</a:t>
            </a:r>
          </a:p>
          <a:p>
            <a:pPr indent="-182880"/>
            <a:r>
              <a:rPr lang="en-US" dirty="0" err="1"/>
              <a:t>sc</a:t>
            </a:r>
            <a:r>
              <a:rPr lang="en-US" dirty="0"/>
              <a:t> 2.1-6, 8, 12, 13, 14-17, 19 21-23, 25, 28, 29, 30</a:t>
            </a:r>
          </a:p>
          <a:p>
            <a:pPr indent="-182880"/>
            <a:r>
              <a:rPr lang="en-US" dirty="0"/>
              <a:t>Ex 2, 4, 6, 7</a:t>
            </a:r>
          </a:p>
          <a:p>
            <a:pPr indent="-182880"/>
            <a:r>
              <a:rPr lang="en-US" dirty="0" err="1"/>
              <a:t>Spaceneedle</a:t>
            </a:r>
            <a:r>
              <a:rPr lang="en-US" dirty="0"/>
              <a:t> </a:t>
            </a:r>
          </a:p>
          <a:p>
            <a:pPr marL="502920" indent="-457200"/>
            <a:r>
              <a:rPr lang="en-US" dirty="0"/>
              <a:t>Ascii art</a:t>
            </a:r>
          </a:p>
          <a:p>
            <a:pPr lvl="1" indent="-182880"/>
            <a:endParaRPr lang="en-US" dirty="0"/>
          </a:p>
          <a:p>
            <a:pPr indent="-182880"/>
            <a:endParaRPr lang="en-US" dirty="0"/>
          </a:p>
          <a:p>
            <a:pPr lvl="1" indent="-182880"/>
            <a:endParaRPr lang="en-US" dirty="0"/>
          </a:p>
          <a:p>
            <a:pPr indent="-18288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14422-133B-4095-80B0-F72B7A9E5E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48" t="4025" r="71091" b="33505"/>
          <a:stretch/>
        </p:blipFill>
        <p:spPr>
          <a:xfrm>
            <a:off x="8220455" y="474784"/>
            <a:ext cx="2506159" cy="625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45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with assignment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total = total + 33;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expression on the right-hand side of the = is evaluated using the “old,” or current, value.</a:t>
            </a:r>
          </a:p>
          <a:p>
            <a:r>
              <a:rPr lang="en-US" dirty="0"/>
              <a:t>The variable on the left-hand side of the = gets the “new” value of the expression </a:t>
            </a:r>
            <a:r>
              <a:rPr lang="en-US" b="1" dirty="0"/>
              <a:t>after</a:t>
            </a:r>
            <a:r>
              <a:rPr lang="en-US" dirty="0"/>
              <a:t> the expression is evaluated.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total;				</a:t>
            </a:r>
            <a:r>
              <a:rPr lang="en-US" sz="2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 the variable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total = 10;			</a:t>
            </a:r>
            <a:r>
              <a:rPr lang="en-US" sz="2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total is now 10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total = total + 33;		</a:t>
            </a:r>
            <a:r>
              <a:rPr lang="en-US" sz="2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total becomes 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2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operations are very common</a:t>
            </a:r>
          </a:p>
          <a:p>
            <a:r>
              <a:rPr lang="en-US" dirty="0"/>
              <a:t>Java includes shorthand operators for them:</a:t>
            </a:r>
          </a:p>
          <a:p>
            <a:r>
              <a:rPr lang="en-US" dirty="0"/>
              <a:t>There’s a table in the book (+=, -=, *=, /=, etc.)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total = total + 33;			=&gt;	total += 33;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price = price *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taxRate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		=&gt;	price *=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taxRate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numAwards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numAwards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+ 1;		=&gt;	++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numAwards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or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numAwards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cookiesInJar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cookiesInJar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 1;	=&gt;	--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cookiesInJar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or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cookiesInJar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4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&lt;initialization&gt;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&lt;test&gt;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&lt;update&gt;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…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300"/>
              </a:spcBef>
            </a:pPr>
            <a:r>
              <a:rPr lang="en-US" dirty="0">
                <a:cs typeface="Consolas" pitchFamily="49" charset="0"/>
              </a:rPr>
              <a:t>In this class, we always want to see ALL THREE PARTS.</a:t>
            </a:r>
          </a:p>
          <a:p>
            <a:pPr>
              <a:spcBef>
                <a:spcPts val="300"/>
              </a:spcBef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75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Flow Chart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284270" y="1283494"/>
            <a:ext cx="2946629" cy="5260741"/>
            <a:chOff x="2077154" y="1600200"/>
            <a:chExt cx="1514196" cy="4233672"/>
          </a:xfrm>
        </p:grpSpPr>
        <p:sp>
          <p:nvSpPr>
            <p:cNvPr id="5" name="Rectangle 4"/>
            <p:cNvSpPr/>
            <p:nvPr/>
          </p:nvSpPr>
          <p:spPr>
            <a:xfrm>
              <a:off x="2077156" y="1600200"/>
              <a:ext cx="1143000" cy="576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Perform Initialization</a:t>
              </a:r>
            </a:p>
          </p:txBody>
        </p:sp>
        <p:sp>
          <p:nvSpPr>
            <p:cNvPr id="6" name="Diamond 5"/>
            <p:cNvSpPr/>
            <p:nvPr/>
          </p:nvSpPr>
          <p:spPr>
            <a:xfrm>
              <a:off x="2077156" y="2514600"/>
              <a:ext cx="1143000" cy="57607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Is Test True</a:t>
              </a:r>
              <a:r>
                <a:rPr lang="en-US" sz="9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77154" y="3411348"/>
              <a:ext cx="1143000" cy="576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Execute Body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Statements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77156" y="4343400"/>
              <a:ext cx="1143000" cy="576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Perform Update</a:t>
              </a:r>
            </a:p>
          </p:txBody>
        </p:sp>
        <p:cxnSp>
          <p:nvCxnSpPr>
            <p:cNvPr id="9" name="Straight Arrow Connector 8"/>
            <p:cNvCxnSpPr>
              <a:stCxn id="5" idx="2"/>
              <a:endCxn id="6" idx="0"/>
            </p:cNvCxnSpPr>
            <p:nvPr/>
          </p:nvCxnSpPr>
          <p:spPr>
            <a:xfrm>
              <a:off x="2648656" y="2176272"/>
              <a:ext cx="0" cy="338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7" idx="0"/>
            </p:cNvCxnSpPr>
            <p:nvPr/>
          </p:nvCxnSpPr>
          <p:spPr>
            <a:xfrm flipH="1">
              <a:off x="2648654" y="3090672"/>
              <a:ext cx="2" cy="320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>
              <a:off x="2648654" y="3987420"/>
              <a:ext cx="2" cy="355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8" idx="1"/>
              <a:endCxn id="6" idx="1"/>
            </p:cNvCxnSpPr>
            <p:nvPr/>
          </p:nvCxnSpPr>
          <p:spPr>
            <a:xfrm rot="10800000">
              <a:off x="2077156" y="2802636"/>
              <a:ext cx="12700" cy="1828800"/>
            </a:xfrm>
            <a:prstGeom prst="bentConnector3">
              <a:avLst>
                <a:gd name="adj1" fmla="val 278868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077154" y="5257800"/>
              <a:ext cx="1143000" cy="576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Statements After For Loop</a:t>
              </a:r>
            </a:p>
          </p:txBody>
        </p:sp>
        <p:cxnSp>
          <p:nvCxnSpPr>
            <p:cNvPr id="14" name="Elbow Connector 13"/>
            <p:cNvCxnSpPr/>
            <p:nvPr/>
          </p:nvCxnSpPr>
          <p:spPr>
            <a:xfrm flipH="1">
              <a:off x="3207797" y="2802636"/>
              <a:ext cx="2" cy="2743200"/>
            </a:xfrm>
            <a:prstGeom prst="bentConnector3">
              <a:avLst>
                <a:gd name="adj1" fmla="val -1143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05167" y="3090672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8000"/>
                  </a:solidFill>
                </a:rPr>
                <a:t>yes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72032" y="2565240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no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930348" y="155160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21;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63302" y="251328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48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63302" y="3707264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" ");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81077" y="486542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3;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30348" y="1246819"/>
            <a:ext cx="516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It’ll help you remember what happens in what order:</a:t>
            </a:r>
          </a:p>
        </p:txBody>
      </p:sp>
    </p:spTree>
    <p:extLst>
      <p:ext uri="{BB962C8B-B14F-4D97-AF65-F5344CB8AC3E}">
        <p14:creationId xmlns:p14="http://schemas.microsoft.com/office/powerpoint/2010/main" val="35548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Loop: Dealing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cards = 0; cards &lt; 5; cards++)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player = 0; player &lt; 4; player++)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dealCard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(player);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300"/>
              </a:spcBef>
            </a:pPr>
            <a:r>
              <a:rPr lang="en-US" dirty="0">
                <a:cs typeface="Consolas" pitchFamily="49" charset="0"/>
              </a:rPr>
              <a:t>Deals 5 cards to 4 players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Consolas" pitchFamily="49" charset="0"/>
              </a:rPr>
              <a:t>Every player gets one card before anyone gets a second.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Consolas" pitchFamily="49" charset="0"/>
              </a:rPr>
              <a:t>What would happen if we swapped which loop was inner vs. outer?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7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 dirty="0"/>
              <a:t>Due—</a:t>
            </a:r>
          </a:p>
          <a:p>
            <a:pPr indent="-182880"/>
            <a:r>
              <a:rPr lang="en-US" dirty="0" err="1"/>
              <a:t>sc</a:t>
            </a:r>
            <a:r>
              <a:rPr lang="en-US" dirty="0"/>
              <a:t> 2.1-6, 8, 12, 13, 14-17, 19 21-23, 25, 28, 29, 30</a:t>
            </a:r>
          </a:p>
          <a:p>
            <a:pPr indent="-182880"/>
            <a:r>
              <a:rPr lang="en-US" dirty="0"/>
              <a:t>Ex 2, 4, 6, 7</a:t>
            </a:r>
          </a:p>
          <a:p>
            <a:pPr indent="-182880"/>
            <a:r>
              <a:rPr lang="en-US" dirty="0" err="1"/>
              <a:t>Spaceneedle</a:t>
            </a:r>
            <a:r>
              <a:rPr lang="en-US" dirty="0"/>
              <a:t> </a:t>
            </a:r>
          </a:p>
          <a:p>
            <a:pPr marL="502920" indent="-457200"/>
            <a:r>
              <a:rPr lang="en-US" dirty="0"/>
              <a:t>Ascii art</a:t>
            </a:r>
          </a:p>
          <a:p>
            <a:pPr lvl="1" indent="-182880"/>
            <a:endParaRPr lang="en-US" dirty="0"/>
          </a:p>
          <a:p>
            <a:pPr indent="-182880"/>
            <a:endParaRPr lang="en-US" dirty="0"/>
          </a:p>
          <a:p>
            <a:pPr lvl="1" indent="-182880"/>
            <a:endParaRPr lang="en-US" dirty="0"/>
          </a:p>
          <a:p>
            <a:pPr indent="-18288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14422-133B-4095-80B0-F72B7A9E5E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48" t="4025" r="71091" b="33505"/>
          <a:stretch/>
        </p:blipFill>
        <p:spPr>
          <a:xfrm>
            <a:off x="8220455" y="474784"/>
            <a:ext cx="2506159" cy="625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5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/>
              <a:t>2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9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599"/>
            <a:ext cx="10972800" cy="506529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What’s a </a:t>
            </a:r>
            <a:r>
              <a:rPr lang="en-US" b="1" dirty="0">
                <a:cs typeface="Courier New" panose="02070309020205020404" pitchFamily="49" charset="0"/>
              </a:rPr>
              <a:t>literal</a:t>
            </a:r>
            <a:r>
              <a:rPr lang="en-US" dirty="0"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“A fixed value written directly into your source code.”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Examples: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“Hello World”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True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2.718281828459045</a:t>
            </a:r>
          </a:p>
          <a:p>
            <a:r>
              <a:rPr lang="en-US" dirty="0">
                <a:cs typeface="Courier New" panose="02070309020205020404" pitchFamily="49" charset="0"/>
              </a:rPr>
              <a:t>What’s a </a:t>
            </a:r>
            <a:r>
              <a:rPr lang="en-US" b="1" dirty="0" err="1">
                <a:cs typeface="Courier New" panose="02070309020205020404" pitchFamily="49" charset="0"/>
              </a:rPr>
              <a:t>datatype</a:t>
            </a:r>
            <a:r>
              <a:rPr lang="en-US" b="1" dirty="0"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“A name for a category of data values that are all related”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What are all the types we know about so far?</a:t>
            </a:r>
          </a:p>
          <a:p>
            <a:pPr lvl="2"/>
            <a:r>
              <a:rPr lang="en-US" dirty="0" err="1">
                <a:cs typeface="Courier New" panose="02070309020205020404" pitchFamily="49" charset="0"/>
              </a:rPr>
              <a:t>int</a:t>
            </a:r>
            <a:endParaRPr lang="en-US" dirty="0"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cs typeface="Courier New" panose="02070309020205020404" pitchFamily="49" charset="0"/>
              </a:rPr>
              <a:t>boolean</a:t>
            </a:r>
            <a:endParaRPr lang="en-US" dirty="0"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char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double</a:t>
            </a:r>
          </a:p>
          <a:p>
            <a:pPr lvl="3"/>
            <a:r>
              <a:rPr lang="en-US" dirty="0">
                <a:cs typeface="Courier New" panose="02070309020205020404" pitchFamily="49" charset="0"/>
              </a:rPr>
              <a:t>Don’t forget the “.0”, e.g. 7.0, if you want a whole number to be treated as a double.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What about String? (Note the capital letter…)</a:t>
            </a:r>
          </a:p>
          <a:p>
            <a:pPr lvl="3"/>
            <a:r>
              <a:rPr lang="en-US" dirty="0">
                <a:cs typeface="Courier New" panose="02070309020205020404" pitchFamily="49" charset="0"/>
              </a:rPr>
              <a:t>String is a little weird. It’s not a “primitive” data type in the language.</a:t>
            </a:r>
          </a:p>
          <a:p>
            <a:pPr lvl="3"/>
            <a:r>
              <a:rPr lang="en-US" dirty="0">
                <a:cs typeface="Courier New" panose="02070309020205020404" pitchFamily="49" charset="0"/>
              </a:rPr>
              <a:t>It’s actually a class, and so there will be other things we can do with Strings later.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0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What’s an </a:t>
            </a:r>
            <a:r>
              <a:rPr lang="en-US" b="1" dirty="0"/>
              <a:t>expression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“A simple value, or a set of operations that produces a value.”</a:t>
            </a:r>
          </a:p>
          <a:p>
            <a:pPr lvl="1"/>
            <a:r>
              <a:rPr lang="en-US" dirty="0"/>
              <a:t>Literals are expressions</a:t>
            </a:r>
          </a:p>
          <a:p>
            <a:r>
              <a:rPr lang="en-US" dirty="0"/>
              <a:t>Complex expressions use </a:t>
            </a:r>
            <a:r>
              <a:rPr lang="en-US" b="1" dirty="0"/>
              <a:t>operators</a:t>
            </a:r>
            <a:r>
              <a:rPr lang="en-US" dirty="0"/>
              <a:t> and parentheses.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 + "World" + "!" </a:t>
            </a:r>
            <a:r>
              <a:rPr lang="en-US" dirty="0">
                <a:cs typeface="Courier New" panose="02070309020205020404" pitchFamily="49" charset="0"/>
              </a:rPr>
              <a:t>produces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!“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This is called “string </a:t>
            </a:r>
            <a:r>
              <a:rPr lang="en-US" b="1" dirty="0">
                <a:cs typeface="Courier New" panose="02070309020205020404" pitchFamily="49" charset="0"/>
              </a:rPr>
              <a:t>concatenation</a:t>
            </a:r>
            <a:r>
              <a:rPr lang="en-US" dirty="0">
                <a:cs typeface="Courier New" panose="02070309020205020404" pitchFamily="49" charset="0"/>
              </a:rPr>
              <a:t>”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3.141592653589793 * (5 * 5)</a:t>
            </a:r>
          </a:p>
          <a:p>
            <a:r>
              <a:rPr lang="en-US" dirty="0"/>
              <a:t>What operators do we know about for </a:t>
            </a:r>
            <a:r>
              <a:rPr lang="en-US" dirty="0" err="1"/>
              <a:t>ints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+, -, *, /, %</a:t>
            </a:r>
          </a:p>
          <a:p>
            <a:pPr lvl="1"/>
            <a:r>
              <a:rPr lang="en-US" dirty="0"/>
              <a:t>What are the precedence rules for those operators?</a:t>
            </a:r>
          </a:p>
          <a:p>
            <a:pPr lvl="2" fontAlgn="t"/>
            <a:r>
              <a:rPr lang="en-US" dirty="0"/>
              <a:t>unary operators: +, -</a:t>
            </a:r>
          </a:p>
          <a:p>
            <a:pPr lvl="2" fontAlgn="t"/>
            <a:r>
              <a:rPr lang="en-US" dirty="0"/>
              <a:t>multiplicative operators: *,  /,  %</a:t>
            </a:r>
            <a:endParaRPr lang="en-US" sz="2400" dirty="0"/>
          </a:p>
          <a:p>
            <a:pPr lvl="2" fontAlgn="t"/>
            <a:r>
              <a:rPr lang="en-US" dirty="0"/>
              <a:t>additive operators: +, -</a:t>
            </a:r>
          </a:p>
          <a:p>
            <a:pPr lvl="2" fontAlgn="t"/>
            <a:r>
              <a:rPr lang="en-US" sz="2100" dirty="0"/>
              <a:t>How about “=“?  Where does that fit in?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8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vs. Integer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13666" y="1463843"/>
            <a:ext cx="9918501" cy="4038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When dividing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 or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values, decimals are allowed, but you may see some rounding errors here and there.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5.0 / 2.0 = 2.5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10.0 / 3.0 = 3.3333333333333335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rounding error!)</a:t>
            </a:r>
            <a:endParaRPr lang="en-US" sz="9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</a:rPr>
              <a:t>When dividing </a:t>
            </a:r>
            <a:r>
              <a:rPr lang="en-US" dirty="0" err="1">
                <a:solidFill>
                  <a:prstClr val="black"/>
                </a:solidFill>
              </a:rPr>
              <a:t>ints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We throw away, or </a:t>
            </a:r>
            <a:r>
              <a:rPr lang="en-US" b="1" dirty="0">
                <a:solidFill>
                  <a:prstClr val="black"/>
                </a:solidFill>
              </a:rPr>
              <a:t>truncate</a:t>
            </a:r>
            <a:r>
              <a:rPr lang="en-US" dirty="0">
                <a:solidFill>
                  <a:prstClr val="black"/>
                </a:solidFill>
              </a:rPr>
              <a:t>, the fractional part. 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You can get the remainder using the mod (%) operator. </a:t>
            </a:r>
          </a:p>
          <a:p>
            <a:pPr lvl="2"/>
            <a:r>
              <a:rPr lang="en-US" dirty="0">
                <a:solidFill>
                  <a:prstClr val="black"/>
                </a:solidFill>
              </a:rPr>
              <a:t>20 / 7 = 2, 20 % 7 = 6. </a:t>
            </a:r>
          </a:p>
          <a:p>
            <a:pPr lvl="2"/>
            <a:r>
              <a:rPr lang="en-US" dirty="0">
                <a:solidFill>
                  <a:prstClr val="black"/>
                </a:solidFill>
              </a:rPr>
              <a:t>36 / 6 = 6, 36 % 6 = 0.</a:t>
            </a:r>
          </a:p>
          <a:p>
            <a:pPr lvl="2"/>
            <a:r>
              <a:rPr lang="en-US" dirty="0">
                <a:solidFill>
                  <a:prstClr val="black"/>
                </a:solidFill>
              </a:rPr>
              <a:t>Note that the result of a % operation is always &lt;= the divisor. </a:t>
            </a:r>
          </a:p>
          <a:p>
            <a:pPr lvl="2"/>
            <a:r>
              <a:rPr lang="en-US" dirty="0">
                <a:solidFill>
                  <a:prstClr val="black"/>
                </a:solidFill>
              </a:rPr>
              <a:t>(It’s just the remainder!)</a:t>
            </a:r>
          </a:p>
        </p:txBody>
      </p:sp>
    </p:spTree>
    <p:extLst>
      <p:ext uri="{BB962C8B-B14F-4D97-AF65-F5344CB8AC3E}">
        <p14:creationId xmlns:p14="http://schemas.microsoft.com/office/powerpoint/2010/main" val="224966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284270" y="1279523"/>
            <a:ext cx="8136456" cy="496486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doing an operation on an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/>
              <a:t> and a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, the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/>
              <a:t> gets “promoted” to a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.</a:t>
            </a:r>
          </a:p>
          <a:p>
            <a:r>
              <a:rPr lang="en-US" dirty="0"/>
              <a:t>The result is also a double.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7 / 2.0 = 3.5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5 * 1.0 / 2 = 2.5</a:t>
            </a:r>
          </a:p>
          <a:p>
            <a:r>
              <a:rPr lang="en-US" dirty="0"/>
              <a:t>Concatenating Strings:</a:t>
            </a:r>
          </a:p>
          <a:p>
            <a:pPr lvl="1"/>
            <a:r>
              <a:rPr lang="en-US" dirty="0"/>
              <a:t>The non-String is converted to a String and appended to the first string.</a:t>
            </a:r>
          </a:p>
          <a:p>
            <a:pPr lvl="2"/>
            <a:r>
              <a:rPr lang="en-US" dirty="0"/>
              <a:t>Given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foo = 5 + “12”;</a:t>
            </a:r>
            <a:r>
              <a:rPr lang="en-US" dirty="0"/>
              <a:t>then what’s foo assigned?</a:t>
            </a:r>
          </a:p>
          <a:p>
            <a:pPr lvl="2"/>
            <a:r>
              <a:rPr lang="en-US" dirty="0"/>
              <a:t>“512”</a:t>
            </a:r>
          </a:p>
          <a:p>
            <a:pPr lvl="2"/>
            <a:r>
              <a:rPr lang="en-US" dirty="0"/>
              <a:t>Be careful in long complex expressions to recognize concatenation versus numeric addition.</a:t>
            </a: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 + 12 + “foo”);</a:t>
            </a: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(“foo”+ 5 + 12);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Same result?</a:t>
            </a:r>
          </a:p>
        </p:txBody>
      </p:sp>
    </p:spTree>
    <p:extLst>
      <p:ext uri="{BB962C8B-B14F-4D97-AF65-F5344CB8AC3E}">
        <p14:creationId xmlns:p14="http://schemas.microsoft.com/office/powerpoint/2010/main" val="319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FF0000"/>
                </a:solidFill>
              </a:rPr>
              <a:t>Casting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284270" y="1451811"/>
            <a:ext cx="8497404" cy="40386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>
                <a:solidFill>
                  <a:srgbClr val="FF0000"/>
                </a:solidFill>
              </a:rPr>
              <a:t>“Explicit conversion from one value type to another</a:t>
            </a:r>
            <a:endParaRPr lang="en-US" sz="3300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99 = 99.0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2.5 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7) / 2 = 3.5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2.5 * 3.0  = 6.0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(2.5 * 3.0) = 7</a:t>
            </a:r>
          </a:p>
          <a:p>
            <a:pPr lvl="1"/>
            <a:r>
              <a:rPr lang="en-US" dirty="0"/>
              <a:t>The compiler will complain if it doesn’t know how to convert</a:t>
            </a:r>
          </a:p>
          <a:p>
            <a:pPr lvl="1"/>
            <a:r>
              <a:rPr lang="en-US" dirty="0"/>
              <a:t>There may be side effects of </a:t>
            </a:r>
            <a:r>
              <a:rPr lang="en-US" dirty="0">
                <a:solidFill>
                  <a:srgbClr val="FF0000"/>
                </a:solidFill>
              </a:rPr>
              <a:t>casting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(e.g. </a:t>
            </a:r>
            <a:r>
              <a:rPr lang="en-US" i="1" dirty="0"/>
              <a:t>truncation of fractions</a:t>
            </a:r>
            <a:r>
              <a:rPr lang="en-US" dirty="0"/>
              <a:t> when converting from double to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508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FF0000"/>
                </a:solidFill>
              </a:rPr>
              <a:t>evaluation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284269" y="1279524"/>
            <a:ext cx="8461309" cy="4038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“The process of obtaining the value of an expression”</a:t>
            </a:r>
          </a:p>
          <a:p>
            <a:r>
              <a:rPr lang="en-US" dirty="0"/>
              <a:t>The set of well-defined rules for evaluation such that the computer produces a </a:t>
            </a:r>
            <a:r>
              <a:rPr lang="en-US" i="1" dirty="0"/>
              <a:t>deterministic</a:t>
            </a:r>
            <a:r>
              <a:rPr lang="en-US" dirty="0"/>
              <a:t> result:</a:t>
            </a:r>
          </a:p>
          <a:p>
            <a:pPr lvl="1"/>
            <a:r>
              <a:rPr lang="en-US" dirty="0"/>
              <a:t>Deterministic = “Works the same way every time.”</a:t>
            </a:r>
          </a:p>
          <a:p>
            <a:r>
              <a:rPr lang="en-US" dirty="0"/>
              <a:t>Takes into account:</a:t>
            </a:r>
          </a:p>
          <a:p>
            <a:pPr lvl="1"/>
            <a:r>
              <a:rPr lang="en-US" dirty="0"/>
              <a:t>Operator precedence </a:t>
            </a:r>
          </a:p>
          <a:p>
            <a:pPr lvl="1"/>
            <a:r>
              <a:rPr lang="en-US" dirty="0"/>
              <a:t>Integer division (</a:t>
            </a:r>
            <a:r>
              <a:rPr lang="en-US" i="1" dirty="0"/>
              <a:t>truncates fractions</a:t>
            </a:r>
            <a:r>
              <a:rPr lang="en-US" dirty="0"/>
              <a:t>) vs. double division</a:t>
            </a:r>
          </a:p>
          <a:p>
            <a:pPr lvl="1"/>
            <a:r>
              <a:rPr lang="en-US" dirty="0"/>
              <a:t>Automatic </a:t>
            </a:r>
            <a:r>
              <a:rPr lang="en-US" i="1" dirty="0"/>
              <a:t>promotion</a:t>
            </a:r>
            <a:r>
              <a:rPr lang="en-US" dirty="0"/>
              <a:t> of </a:t>
            </a:r>
            <a:r>
              <a:rPr lang="en-US" dirty="0" err="1"/>
              <a:t>ints</a:t>
            </a:r>
            <a:r>
              <a:rPr lang="en-US" dirty="0"/>
              <a:t> to </a:t>
            </a:r>
            <a:r>
              <a:rPr lang="en-US" dirty="0">
                <a:solidFill>
                  <a:srgbClr val="0000FF"/>
                </a:solidFill>
              </a:rPr>
              <a:t>double</a:t>
            </a:r>
          </a:p>
          <a:p>
            <a:pPr lvl="1"/>
            <a:r>
              <a:rPr lang="en-US" dirty="0"/>
              <a:t>Casting, if specified</a:t>
            </a:r>
          </a:p>
        </p:txBody>
      </p:sp>
    </p:spTree>
    <p:extLst>
      <p:ext uri="{BB962C8B-B14F-4D97-AF65-F5344CB8AC3E}">
        <p14:creationId xmlns:p14="http://schemas.microsoft.com/office/powerpoint/2010/main" val="27551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variable has a type, and a name, and optionally, a value.</a:t>
            </a:r>
          </a:p>
          <a:p>
            <a:r>
              <a:rPr lang="en-US" sz="2400" dirty="0"/>
              <a:t>If there’s no value, it is auto-initialized to something zero-like for that type:</a:t>
            </a:r>
          </a:p>
          <a:p>
            <a:pPr lvl="1"/>
            <a:r>
              <a:rPr lang="en-US" dirty="0"/>
              <a:t>0, 0.0, false, “”, etc.</a:t>
            </a:r>
          </a:p>
          <a:p>
            <a:pPr marL="457200" lvl="1" indent="0">
              <a:buNone/>
            </a:pP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foo;        </a:t>
            </a:r>
            <a:r>
              <a:rPr lang="en-US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auto-initialized </a:t>
            </a:r>
            <a:r>
              <a:rPr lang="en-US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bar = 1.23; </a:t>
            </a:r>
            <a:r>
              <a:rPr lang="en-US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= is the assignment operator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"3";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isSunny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auto-initialized to false</a:t>
            </a:r>
          </a:p>
        </p:txBody>
      </p:sp>
    </p:spTree>
    <p:extLst>
      <p:ext uri="{BB962C8B-B14F-4D97-AF65-F5344CB8AC3E}">
        <p14:creationId xmlns:p14="http://schemas.microsoft.com/office/powerpoint/2010/main" val="28642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2" ma:contentTypeDescription="Create a new document." ma:contentTypeScope="" ma:versionID="9c11fef408aeb0ad5b2c34d905d392e0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8925d3653422e1350f54ea9b891e14cf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43A482-42B2-4F16-B451-CD83D4DBABE2}"/>
</file>

<file path=customXml/itemProps2.xml><?xml version="1.0" encoding="utf-8"?>
<ds:datastoreItem xmlns:ds="http://schemas.openxmlformats.org/officeDocument/2006/customXml" ds:itemID="{5D0A8442-61B4-4B21-A542-606D62BFEEBF}"/>
</file>

<file path=customXml/itemProps3.xml><?xml version="1.0" encoding="utf-8"?>
<ds:datastoreItem xmlns:ds="http://schemas.openxmlformats.org/officeDocument/2006/customXml" ds:itemID="{37F11444-4FD3-4D94-B31C-342AE51A57F2}"/>
</file>

<file path=docProps/app.xml><?xml version="1.0" encoding="utf-8"?>
<Properties xmlns="http://schemas.openxmlformats.org/officeDocument/2006/extended-properties" xmlns:vt="http://schemas.openxmlformats.org/officeDocument/2006/docPropsVTypes">
  <TotalTime>14547</TotalTime>
  <Words>1215</Words>
  <Application>Microsoft Office PowerPoint</Application>
  <PresentationFormat>Widescreen</PresentationFormat>
  <Paragraphs>164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Office Theme</vt:lpstr>
      <vt:lpstr>Upcoming Assignments</vt:lpstr>
      <vt:lpstr>Chapter 2 Review</vt:lpstr>
      <vt:lpstr>Data and Types</vt:lpstr>
      <vt:lpstr>Expressions</vt:lpstr>
      <vt:lpstr>Floating Point vs. Integer Division</vt:lpstr>
      <vt:lpstr>Mixing Types</vt:lpstr>
      <vt:lpstr>What is Casting?</vt:lpstr>
      <vt:lpstr>What is evaluation?</vt:lpstr>
      <vt:lpstr>Declaring Variables</vt:lpstr>
      <vt:lpstr>Expressions with assignment and variables</vt:lpstr>
      <vt:lpstr>Shorthand Arithmetic Operators</vt:lpstr>
      <vt:lpstr>// For Loops</vt:lpstr>
      <vt:lpstr>Remember the Flow Chart</vt:lpstr>
      <vt:lpstr>Nested Loop: Dealing Cards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lastModifiedBy>Peterson, Dan (Daniel J)</cp:lastModifiedBy>
  <cp:revision>817</cp:revision>
  <dcterms:created xsi:type="dcterms:W3CDTF">2013-09-15T04:52:01Z</dcterms:created>
  <dcterms:modified xsi:type="dcterms:W3CDTF">2021-09-28T15:20:30Z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