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40" r:id="rId5"/>
    <p:sldId id="376" r:id="rId6"/>
    <p:sldId id="408" r:id="rId7"/>
    <p:sldId id="423" r:id="rId8"/>
    <p:sldId id="424" r:id="rId9"/>
    <p:sldId id="426" r:id="rId10"/>
    <p:sldId id="427" r:id="rId11"/>
    <p:sldId id="429" r:id="rId12"/>
    <p:sldId id="430" r:id="rId13"/>
    <p:sldId id="431" r:id="rId14"/>
    <p:sldId id="432" r:id="rId15"/>
    <p:sldId id="434" r:id="rId16"/>
    <p:sldId id="436" r:id="rId17"/>
    <p:sldId id="437" r:id="rId18"/>
    <p:sldId id="438" r:id="rId19"/>
    <p:sldId id="442" r:id="rId20"/>
    <p:sldId id="4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63C0C-EC11-4AA5-91EE-B47099B5F0CC}" v="1" dt="2022-09-16T15:35:27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1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Yuvtajvir (Student)" userId="S::s-singhy@bsd405.org::0d24b77b-25c8-4a5a-967d-b16f5096ae84" providerId="AD" clId="Web-{FA363C0C-EC11-4AA5-91EE-B47099B5F0CC}"/>
    <pc:docChg chg="delSld">
      <pc:chgData name="Singh, Yuvtajvir (Student)" userId="S::s-singhy@bsd405.org::0d24b77b-25c8-4a5a-967d-b16f5096ae84" providerId="AD" clId="Web-{FA363C0C-EC11-4AA5-91EE-B47099B5F0CC}" dt="2022-09-16T15:35:27.646" v="0"/>
      <pc:docMkLst>
        <pc:docMk/>
      </pc:docMkLst>
      <pc:sldChg chg="del">
        <pc:chgData name="Singh, Yuvtajvir (Student)" userId="S::s-singhy@bsd405.org::0d24b77b-25c8-4a5a-967d-b16f5096ae84" providerId="AD" clId="Web-{FA363C0C-EC11-4AA5-91EE-B47099B5F0CC}" dt="2022-09-16T15:35:27.646" v="0"/>
        <pc:sldMkLst>
          <pc:docMk/>
          <pc:sldMk cId="3983684786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rounding errors occur because internally the decimals are not in base 10, but base 2 (0s and 1s) which is not “perfect” for representing all fractions of different 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divided by 3 is 2 times 3 is</a:t>
            </a:r>
            <a:r>
              <a:rPr lang="en-US" baseline="0" dirty="0"/>
              <a:t>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Doesn't mean much. Binding power?  How</a:t>
            </a:r>
            <a:r>
              <a:rPr lang="en-US" baseline="0" dirty="0"/>
              <a:t> about just "which operators are 'stronger' than the others for determining the order of operations?"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Promotion</a:t>
            </a:r>
            <a:r>
              <a:rPr lang="en-US" baseline="0" dirty="0"/>
              <a:t> of an </a:t>
            </a:r>
            <a:r>
              <a:rPr lang="en-US" baseline="0" dirty="0" err="1"/>
              <a:t>int</a:t>
            </a:r>
            <a:r>
              <a:rPr lang="en-US" baseline="0" dirty="0"/>
              <a:t> is “lossless”: all </a:t>
            </a:r>
            <a:r>
              <a:rPr lang="en-US" baseline="0" dirty="0" err="1"/>
              <a:t>ints</a:t>
            </a:r>
            <a:r>
              <a:rPr lang="en-US" baseline="0" dirty="0"/>
              <a:t> can be represented as doubles, so there’s no loss of data and it can be automatic.</a:t>
            </a:r>
          </a:p>
          <a:p>
            <a:r>
              <a:rPr lang="en-US" baseline="0" dirty="0"/>
              <a:t>Casting has risk of data loss/modification, which is why you must do it explicitly to say “I understand what will happen.”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Song due</a:t>
            </a:r>
          </a:p>
          <a:p>
            <a:pPr lvl="1" indent="-182880"/>
            <a:r>
              <a:rPr lang="en-US" dirty="0"/>
              <a:t>Put in drop box-only .java file</a:t>
            </a:r>
          </a:p>
          <a:p>
            <a:pPr lvl="1" indent="-182880"/>
            <a:r>
              <a:rPr lang="en-US" dirty="0"/>
              <a:t>Include comments</a:t>
            </a:r>
          </a:p>
          <a:p>
            <a:pPr indent="-182880"/>
            <a:r>
              <a:rPr lang="en-US" dirty="0"/>
              <a:t>2.1-6, 8, 12, 13—can do 2.1-5 today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09330" y="1752601"/>
            <a:ext cx="7772870" cy="403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 dividing integers, Java keeps the “whole” part, but discards the fractional part.</a:t>
            </a:r>
          </a:p>
          <a:p>
            <a:r>
              <a:rPr lang="en-US" dirty="0"/>
              <a:t>This is important to remember and can be a source of bugs/unexpected behavior: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/ 2 = 2	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2.5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/ 3 = 3	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3.333…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/ 5 = 0	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0.8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/ 3 * 3 =		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4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Integer Modulus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09330" y="1752601"/>
            <a:ext cx="777287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mod operator computes the </a:t>
            </a:r>
            <a:r>
              <a:rPr lang="en-US" i="1" dirty="0"/>
              <a:t>remainder</a:t>
            </a:r>
            <a:r>
              <a:rPr lang="en-US" dirty="0"/>
              <a:t> of a division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6 / 4 = 1</a:t>
            </a:r>
            <a:r>
              <a:rPr lang="en-US" dirty="0">
                <a:cs typeface="Consolas" pitchFamily="49" charset="0"/>
              </a:rPr>
              <a:t>, but it would have had a</a:t>
            </a:r>
            <a:r>
              <a:rPr lang="en-US" dirty="0"/>
              <a:t> remainder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spcBef>
                <a:spcPts val="600"/>
              </a:spcBef>
            </a:pPr>
            <a:r>
              <a:rPr lang="en-US" dirty="0"/>
              <a:t>Therefore,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6 % 4 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20 % 7 =			15 % 4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13857 % 2 =		13856 % 2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8374 % 10 =		8374 % 100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36 % 6 =			7 % 9 =</a:t>
            </a:r>
          </a:p>
        </p:txBody>
      </p:sp>
    </p:spTree>
    <p:extLst>
      <p:ext uri="{BB962C8B-B14F-4D97-AF65-F5344CB8AC3E}">
        <p14:creationId xmlns:p14="http://schemas.microsoft.com/office/powerpoint/2010/main" val="166781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Precedence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2109" y="1415717"/>
            <a:ext cx="8474712" cy="4038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“The binding power of an operator which determines how to group parts of an expression”</a:t>
            </a:r>
          </a:p>
          <a:p>
            <a:r>
              <a:rPr lang="en-US" dirty="0"/>
              <a:t>Expression evaluation is left-to-right but observing </a:t>
            </a:r>
            <a:r>
              <a:rPr lang="en-US" dirty="0">
                <a:solidFill>
                  <a:srgbClr val="FF0000"/>
                </a:solidFill>
              </a:rPr>
              <a:t>precedence 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Use parentheses to override and force a particular order.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22060"/>
              </p:ext>
            </p:extLst>
          </p:nvPr>
        </p:nvGraphicFramePr>
        <p:xfrm>
          <a:off x="1114927" y="3808397"/>
          <a:ext cx="6553200" cy="1645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2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unary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-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multiplicative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*,  /,  %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additive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-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70" y="1279524"/>
            <a:ext cx="8136456" cy="403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 doing an operation on an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and 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, the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gets “promoted” to 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.</a:t>
            </a:r>
          </a:p>
          <a:p>
            <a:r>
              <a:rPr lang="en-US" dirty="0"/>
              <a:t>The result is also a double.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1 * 4.682 = 4.682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7 / 2.0 = 3.5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5 * 1.0 / 2 = 2.5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Casting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70" y="1451811"/>
            <a:ext cx="8497404" cy="403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“Explicit conversion from one value type to another</a:t>
            </a:r>
            <a:endParaRPr lang="en-US" sz="3300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99 = 99.0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2.5 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7 / 2 = 3.5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2.5 * 3.0  = 6.0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(2.5 * 3.0) = 7</a:t>
            </a:r>
          </a:p>
          <a:p>
            <a:pPr lvl="1"/>
            <a:r>
              <a:rPr lang="en-US" dirty="0"/>
              <a:t>The compiler will complain if it doesn’t know how to convert</a:t>
            </a:r>
          </a:p>
          <a:p>
            <a:pPr lvl="1"/>
            <a:r>
              <a:rPr lang="en-US" dirty="0"/>
              <a:t>There may be side effects of </a:t>
            </a:r>
            <a:r>
              <a:rPr lang="en-US" dirty="0">
                <a:solidFill>
                  <a:srgbClr val="FF0000"/>
                </a:solidFill>
              </a:rPr>
              <a:t>casting</a:t>
            </a:r>
            <a:r>
              <a:rPr lang="en-US" dirty="0"/>
              <a:t> (e.g. </a:t>
            </a:r>
            <a:r>
              <a:rPr lang="en-US" i="1" dirty="0"/>
              <a:t>truncation of fractions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are telling the compiler that you know what you are doing, and are accepting the existence of possible side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4269" y="1279524"/>
            <a:ext cx="8461309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“The process of obtaining the value of an expression”</a:t>
            </a:r>
          </a:p>
          <a:p>
            <a:r>
              <a:rPr lang="en-US" dirty="0"/>
              <a:t>The set of well-defined rules for evaluation such that the computer produces a </a:t>
            </a:r>
            <a:r>
              <a:rPr lang="en-US" i="1" dirty="0"/>
              <a:t>deterministic</a:t>
            </a:r>
            <a:r>
              <a:rPr lang="en-US" dirty="0"/>
              <a:t> result:</a:t>
            </a:r>
          </a:p>
          <a:p>
            <a:pPr lvl="1"/>
            <a:r>
              <a:rPr lang="en-US" dirty="0"/>
              <a:t>Deterministic = “Works the same way every time.”</a:t>
            </a:r>
          </a:p>
          <a:p>
            <a:r>
              <a:rPr lang="en-US" dirty="0"/>
              <a:t>Operator precedence </a:t>
            </a:r>
          </a:p>
          <a:p>
            <a:r>
              <a:rPr lang="en-US" dirty="0"/>
              <a:t>Integer division (</a:t>
            </a:r>
            <a:r>
              <a:rPr lang="en-US" i="1" dirty="0"/>
              <a:t>truncates fractions</a:t>
            </a:r>
            <a:r>
              <a:rPr lang="en-US" dirty="0"/>
              <a:t>)</a:t>
            </a:r>
          </a:p>
          <a:p>
            <a:r>
              <a:rPr lang="en-US" dirty="0"/>
              <a:t>Automatic </a:t>
            </a:r>
            <a:r>
              <a:rPr lang="en-US" i="1" dirty="0"/>
              <a:t>promotion</a:t>
            </a:r>
            <a:r>
              <a:rPr lang="en-US" dirty="0"/>
              <a:t> of </a:t>
            </a:r>
            <a:r>
              <a:rPr lang="en-US" dirty="0" err="1"/>
              <a:t>ints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double</a:t>
            </a:r>
          </a:p>
          <a:p>
            <a:r>
              <a:rPr lang="en-US" dirty="0"/>
              <a:t>Casting, if specified</a:t>
            </a:r>
          </a:p>
        </p:txBody>
      </p:sp>
    </p:spTree>
    <p:extLst>
      <p:ext uri="{BB962C8B-B14F-4D97-AF65-F5344CB8AC3E}">
        <p14:creationId xmlns:p14="http://schemas.microsoft.com/office/powerpoint/2010/main" val="2755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String C</a:t>
            </a:r>
            <a:r>
              <a:rPr lang="en-US" b="1" dirty="0">
                <a:cs typeface="Courier New" panose="02070309020205020404" pitchFamily="49" charset="0"/>
              </a:rPr>
              <a:t>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remains---both sides can change</a:t>
            </a:r>
          </a:p>
          <a:p>
            <a:endParaRPr lang="en-US" dirty="0"/>
          </a:p>
          <a:p>
            <a:r>
              <a:rPr lang="en-US" dirty="0"/>
              <a:t>5 + "Hello Sam“ + 3 + 3 * 3</a:t>
            </a:r>
          </a:p>
        </p:txBody>
      </p:sp>
    </p:spTree>
    <p:extLst>
      <p:ext uri="{BB962C8B-B14F-4D97-AF65-F5344CB8AC3E}">
        <p14:creationId xmlns:p14="http://schemas.microsoft.com/office/powerpoint/2010/main" val="21718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Song due</a:t>
            </a:r>
          </a:p>
          <a:p>
            <a:pPr lvl="1" indent="-182880"/>
            <a:r>
              <a:rPr lang="en-US" dirty="0"/>
              <a:t>Put in drop box-only .java file</a:t>
            </a:r>
          </a:p>
          <a:p>
            <a:pPr lvl="1" indent="-182880"/>
            <a:r>
              <a:rPr lang="en-US" dirty="0"/>
              <a:t>Include comments</a:t>
            </a:r>
          </a:p>
          <a:p>
            <a:pPr indent="-182880"/>
            <a:r>
              <a:rPr lang="en-US" dirty="0"/>
              <a:t>2.1-6, 8, 12, 13—can do 2.1-5 today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2.1 Primitives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Literal?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mentioned this last week: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“A fixed value written directly into your source code.”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Examples: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“Hello World”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True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‘C’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2.718281828459045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</a:t>
            </a:r>
            <a:r>
              <a:rPr lang="en-US" dirty="0" err="1"/>
              <a:t>Datatype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“A name for a category of data values that are all related”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Different </a:t>
            </a:r>
            <a:r>
              <a:rPr lang="en-US" dirty="0" err="1">
                <a:cs typeface="Courier New" panose="02070309020205020404" pitchFamily="49" charset="0"/>
              </a:rPr>
              <a:t>datatypes</a:t>
            </a:r>
            <a:r>
              <a:rPr lang="en-US" dirty="0">
                <a:cs typeface="Courier New" panose="02070309020205020404" pitchFamily="49" charset="0"/>
              </a:rPr>
              <a:t> behave differently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If you are not allowed to have fractions or decimals, how does division work?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would it mean to multiply Booleans (true, false)?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Different </a:t>
            </a:r>
            <a:r>
              <a:rPr lang="en-US" dirty="0" err="1">
                <a:cs typeface="Courier New" panose="02070309020205020404" pitchFamily="49" charset="0"/>
              </a:rPr>
              <a:t>datatypes</a:t>
            </a:r>
            <a:r>
              <a:rPr lang="en-US" dirty="0">
                <a:cs typeface="Courier New" panose="02070309020205020404" pitchFamily="49" charset="0"/>
              </a:rPr>
              <a:t> are stored differently in the computer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Different sizes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Different internal representations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Examples: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42			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true			</a:t>
            </a:r>
            <a:r>
              <a:rPr lang="en-US" dirty="0" err="1">
                <a:cs typeface="Courier New" panose="02070309020205020404" pitchFamily="49" charset="0"/>
              </a:rPr>
              <a:t>boolean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/>
              <a:t>‘B’			char</a:t>
            </a:r>
          </a:p>
          <a:p>
            <a:pPr lvl="2"/>
            <a:r>
              <a:rPr lang="en-US" dirty="0"/>
              <a:t>1.738			double</a:t>
            </a:r>
          </a:p>
          <a:p>
            <a:pPr lvl="2"/>
            <a:r>
              <a:rPr lang="en-US" dirty="0"/>
              <a:t>'\"'			char</a:t>
            </a:r>
          </a:p>
        </p:txBody>
      </p:sp>
    </p:spTree>
    <p:extLst>
      <p:ext uri="{BB962C8B-B14F-4D97-AF65-F5344CB8AC3E}">
        <p14:creationId xmlns:p14="http://schemas.microsoft.com/office/powerpoint/2010/main" val="222628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As we’ve said, computers are electrical, and electricity is easiest to deal with when it’s only either on or off, 1 or 0.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Measuring “analog” electrical quantities like voltage or current is not as precise, which is why computers went all-digital very quickly. </a:t>
            </a:r>
          </a:p>
          <a:p>
            <a:r>
              <a:rPr lang="en-US" dirty="0">
                <a:cs typeface="Courier New" panose="02070309020205020404" pitchFamily="49" charset="0"/>
              </a:rPr>
              <a:t>A single 0 or 1 is a single “bit” of information.</a:t>
            </a:r>
          </a:p>
          <a:p>
            <a:r>
              <a:rPr lang="en-US" dirty="0">
                <a:cs typeface="Courier New" panose="02070309020205020404" pitchFamily="49" charset="0"/>
              </a:rPr>
              <a:t>More complex </a:t>
            </a:r>
            <a:r>
              <a:rPr lang="en-US" dirty="0" err="1">
                <a:cs typeface="Courier New" panose="02070309020205020404" pitchFamily="49" charset="0"/>
              </a:rPr>
              <a:t>datatypes</a:t>
            </a:r>
            <a:r>
              <a:rPr lang="en-US" dirty="0">
                <a:cs typeface="Courier New" panose="02070309020205020404" pitchFamily="49" charset="0"/>
              </a:rPr>
              <a:t> require more bits: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Remember our decimal to binary conversion: 27 decimal = 00011011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3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133600" y="1752600"/>
          <a:ext cx="7315200" cy="218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solidFill>
                            <a:srgbClr val="0000FF"/>
                          </a:solidFill>
                        </a:rPr>
                        <a:t>int</a:t>
                      </a:r>
                      <a:endParaRPr lang="en-US" sz="19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baseline="0" dirty="0"/>
                        <a:t>integers (whole numbers)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baseline="0" dirty="0"/>
                        <a:t>42, -3, 18, 20493, 0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FF"/>
                          </a:solidFill>
                        </a:rPr>
                        <a:t>double</a:t>
                      </a:r>
                      <a:endParaRPr lang="en-US" sz="19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baseline="0" dirty="0"/>
                        <a:t>real numbers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baseline="0" dirty="0"/>
                        <a:t>7.35, -19.83423, 18.0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en-US" sz="19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baseline="0" dirty="0"/>
                        <a:t>single characters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'a', 'X', '3',</a:t>
                      </a:r>
                      <a:r>
                        <a:rPr lang="en-US" sz="1900" baseline="0" dirty="0"/>
                        <a:t> '\n'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>
                          <a:solidFill>
                            <a:srgbClr val="0000FF"/>
                          </a:solidFill>
                        </a:rPr>
                        <a:t>boolean</a:t>
                      </a:r>
                      <a:endParaRPr lang="en-US" sz="19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logical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US" sz="19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4737" y="4235116"/>
            <a:ext cx="7832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Variations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Variations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/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distinction is only how many bits each one uses to store data, and thus how large or small a number that type can represent.</a:t>
            </a:r>
          </a:p>
        </p:txBody>
      </p:sp>
    </p:spTree>
    <p:extLst>
      <p:ext uri="{BB962C8B-B14F-4D97-AF65-F5344CB8AC3E}">
        <p14:creationId xmlns:p14="http://schemas.microsoft.com/office/powerpoint/2010/main" val="396582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simple value, or a set of operations that produces a value.”</a:t>
            </a:r>
          </a:p>
          <a:p>
            <a:r>
              <a:rPr lang="en-US" dirty="0"/>
              <a:t>Literals are expressions</a:t>
            </a:r>
          </a:p>
          <a:p>
            <a:r>
              <a:rPr lang="en-US" dirty="0"/>
              <a:t>Complex expressions use </a:t>
            </a:r>
            <a:r>
              <a:rPr lang="en-US" b="1" dirty="0"/>
              <a:t>operators</a:t>
            </a:r>
            <a:r>
              <a:rPr lang="en-US" dirty="0"/>
              <a:t> and parentheses.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 + "World" + "!" </a:t>
            </a:r>
            <a:r>
              <a:rPr lang="en-US" dirty="0">
                <a:cs typeface="Courier New" panose="02070309020205020404" pitchFamily="49" charset="0"/>
              </a:rPr>
              <a:t>produces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!“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is called “string </a:t>
            </a:r>
            <a:r>
              <a:rPr lang="en-US" b="1" dirty="0">
                <a:cs typeface="Courier New" panose="02070309020205020404" pitchFamily="49" charset="0"/>
              </a:rPr>
              <a:t>concatenation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8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133600" y="1752600"/>
          <a:ext cx="7239000" cy="2575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+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 + 2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–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53 – 18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35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*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 * 8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24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/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4.8 / 2.0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2.4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%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mod (remainder)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19 % 5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  <a:endParaRPr lang="en-US" sz="19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4495800"/>
            <a:ext cx="7848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Most behave exactly as you expect in mathematics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There are some exceptions: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2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3666" y="1463843"/>
            <a:ext cx="9918501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When dividing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 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values, it’s just like math class, but with some rounding errors here and there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5.0 / 2.0 = 2.5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 / 3.0 = 3.3333333333333335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rounding error!)</a:t>
            </a:r>
            <a:endParaRPr lang="en-US" sz="13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4.0 / 5.0 = 0.8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8.0 / 3.0 * 3.0 = 8.0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CA99-BD97-407F-8DDB-77FE464AA6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FFEE18-9D4F-44DF-9A03-7FA28039A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ED9D7-22FA-49FD-BD26-621F1435A5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15806</TotalTime>
  <Words>1112</Words>
  <Application>Microsoft Office PowerPoint</Application>
  <PresentationFormat>Widescreen</PresentationFormat>
  <Paragraphs>170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Upcoming Assignments</vt:lpstr>
      <vt:lpstr>2.1 Primitives and Operators</vt:lpstr>
      <vt:lpstr>What’s a Literal?</vt:lpstr>
      <vt:lpstr>What’s a Datatype?</vt:lpstr>
      <vt:lpstr>Data Representation</vt:lpstr>
      <vt:lpstr>Primitive Data Types</vt:lpstr>
      <vt:lpstr>Expressions</vt:lpstr>
      <vt:lpstr>Arithmetic Operators</vt:lpstr>
      <vt:lpstr>Floating Point Division</vt:lpstr>
      <vt:lpstr>Integer Division</vt:lpstr>
      <vt:lpstr>The Integer Modulus Operator</vt:lpstr>
      <vt:lpstr>What is Precedence?</vt:lpstr>
      <vt:lpstr>Mixing Types</vt:lpstr>
      <vt:lpstr>What is Casting?</vt:lpstr>
      <vt:lpstr>What is evaluation?</vt:lpstr>
      <vt:lpstr>String Concatenation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815</cp:revision>
  <dcterms:created xsi:type="dcterms:W3CDTF">2013-09-15T04:52:01Z</dcterms:created>
  <dcterms:modified xsi:type="dcterms:W3CDTF">2022-09-16T15:35:27Z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