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447" r:id="rId5"/>
    <p:sldId id="376" r:id="rId6"/>
    <p:sldId id="450" r:id="rId7"/>
    <p:sldId id="451" r:id="rId8"/>
    <p:sldId id="452" r:id="rId9"/>
    <p:sldId id="469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511A1-C281-93B1-EB2E-8433C6AAB3D1}" v="2" dt="2022-10-18T06:01:17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1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i, Suhani (Student)" userId="S::s-sainis@bsd405.org::6c1e2c76-abbd-420a-9f39-8a93cc52b376" providerId="AD" clId="Web-{944511A1-C281-93B1-EB2E-8433C6AAB3D1}"/>
    <pc:docChg chg="modSld">
      <pc:chgData name="Saini, Suhani (Student)" userId="S::s-sainis@bsd405.org::6c1e2c76-abbd-420a-9f39-8a93cc52b376" providerId="AD" clId="Web-{944511A1-C281-93B1-EB2E-8433C6AAB3D1}" dt="2022-10-18T06:01:17.182" v="1" actId="1076"/>
      <pc:docMkLst>
        <pc:docMk/>
      </pc:docMkLst>
      <pc:sldChg chg="modSp">
        <pc:chgData name="Saini, Suhani (Student)" userId="S::s-sainis@bsd405.org::6c1e2c76-abbd-420a-9f39-8a93cc52b376" providerId="AD" clId="Web-{944511A1-C281-93B1-EB2E-8433C6AAB3D1}" dt="2022-10-18T06:01:17.182" v="1" actId="1076"/>
        <pc:sldMkLst>
          <pc:docMk/>
          <pc:sldMk cId="2519463217" sldId="451"/>
        </pc:sldMkLst>
        <pc:spChg chg="mod">
          <ac:chgData name="Saini, Suhani (Student)" userId="S::s-sainis@bsd405.org::6c1e2c76-abbd-420a-9f39-8a93cc52b376" providerId="AD" clId="Web-{944511A1-C281-93B1-EB2E-8433C6AAB3D1}" dt="2022-10-18T06:01:17.182" v="1" actId="1076"/>
          <ac:spMkLst>
            <pc:docMk/>
            <pc:sldMk cId="2519463217" sldId="45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4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4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2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3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4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3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5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2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10EC3-8531-4D38-B977-0FB4F6ED8ED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Turn in </a:t>
            </a:r>
            <a:r>
              <a:rPr lang="en-US" dirty="0" err="1"/>
              <a:t>Chp</a:t>
            </a:r>
            <a:r>
              <a:rPr lang="en-US" dirty="0"/>
              <a:t> 2 pp to the </a:t>
            </a:r>
            <a:r>
              <a:rPr lang="en-US" dirty="0" err="1"/>
              <a:t>dropbox</a:t>
            </a:r>
            <a:r>
              <a:rPr lang="en-US" dirty="0"/>
              <a:t>---</a:t>
            </a:r>
            <a:r>
              <a:rPr lang="en-US" dirty="0" err="1"/>
              <a:t>SpaceNeedle</a:t>
            </a:r>
            <a:r>
              <a:rPr lang="en-US" dirty="0"/>
              <a:t>, </a:t>
            </a:r>
            <a:r>
              <a:rPr lang="en-US" dirty="0" err="1"/>
              <a:t>AsciiArt</a:t>
            </a:r>
            <a:endParaRPr lang="en-US" dirty="0"/>
          </a:p>
          <a:p>
            <a:pPr indent="-182880"/>
            <a:r>
              <a:rPr lang="en-US"/>
              <a:t>Monday</a:t>
            </a:r>
            <a:endParaRPr lang="en-US" dirty="0"/>
          </a:p>
          <a:p>
            <a:pPr lvl="1" indent="-182880"/>
            <a:r>
              <a:rPr lang="en-US" dirty="0"/>
              <a:t>SC 3.1-5,7,10 </a:t>
            </a:r>
          </a:p>
        </p:txBody>
      </p:sp>
    </p:spTree>
    <p:extLst>
      <p:ext uri="{BB962C8B-B14F-4D97-AF65-F5344CB8AC3E}">
        <p14:creationId xmlns:p14="http://schemas.microsoft.com/office/powerpoint/2010/main" val="207888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0" y="1219201"/>
            <a:ext cx="7779084" cy="4195481"/>
          </a:xfrm>
        </p:spPr>
        <p:txBody>
          <a:bodyPr/>
          <a:lstStyle/>
          <a:p>
            <a:r>
              <a:rPr lang="en-US" dirty="0"/>
              <a:t>A method’s </a:t>
            </a:r>
            <a:r>
              <a:rPr lang="en-US" b="1" dirty="0">
                <a:solidFill>
                  <a:srgbClr val="FF0000"/>
                </a:solidFill>
              </a:rPr>
              <a:t>signature</a:t>
            </a:r>
            <a:r>
              <a:rPr lang="en-US" dirty="0"/>
              <a:t> is its </a:t>
            </a:r>
            <a:r>
              <a:rPr lang="en-US" u="sng" dirty="0"/>
              <a:t>name</a:t>
            </a:r>
            <a:r>
              <a:rPr lang="en-US" dirty="0"/>
              <a:t>, and the </a:t>
            </a:r>
            <a:r>
              <a:rPr lang="en-US" u="sng" dirty="0"/>
              <a:t>number and type (and order!) </a:t>
            </a:r>
            <a:r>
              <a:rPr lang="en-US" dirty="0"/>
              <a:t>of its parameters: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138075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508967"/>
            <a:ext cx="8229600" cy="67710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5829300" y="3574445"/>
            <a:ext cx="533400" cy="8496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0" y="1143001"/>
            <a:ext cx="8926530" cy="4195481"/>
          </a:xfrm>
        </p:spPr>
        <p:txBody>
          <a:bodyPr/>
          <a:lstStyle/>
          <a:p>
            <a:r>
              <a:rPr lang="en-US" dirty="0"/>
              <a:t>As long as the signatures are different, you can declare many methods with the same name.  </a:t>
            </a:r>
          </a:p>
          <a:p>
            <a:r>
              <a:rPr lang="en-US" dirty="0"/>
              <a:t>This is called method overloading, and is what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println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does.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3076074"/>
            <a:ext cx="8229600" cy="252376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dirty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8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0" y="1143001"/>
            <a:ext cx="8926530" cy="4195481"/>
          </a:xfrm>
        </p:spPr>
        <p:txBody>
          <a:bodyPr/>
          <a:lstStyle/>
          <a:p>
            <a:r>
              <a:rPr lang="en-US" dirty="0"/>
              <a:t>Note that the parameter names aren’t important for overloading… only the types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985675"/>
            <a:ext cx="8229600" cy="283154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dirty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yourParam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yourAge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881276"/>
            <a:ext cx="8229600" cy="98488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29300" y="3966875"/>
            <a:ext cx="533400" cy="8496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46580" y="4989006"/>
            <a:ext cx="2133600" cy="7855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Same signature! Won’t work!</a:t>
            </a:r>
          </a:p>
        </p:txBody>
      </p:sp>
    </p:spTree>
    <p:extLst>
      <p:ext uri="{BB962C8B-B14F-4D97-AF65-F5344CB8AC3E}">
        <p14:creationId xmlns:p14="http://schemas.microsoft.com/office/powerpoint/2010/main" val="38100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189" y="208952"/>
            <a:ext cx="7066849" cy="1282964"/>
          </a:xfrm>
        </p:spPr>
        <p:txBody>
          <a:bodyPr/>
          <a:lstStyle/>
          <a:p>
            <a:r>
              <a:rPr lang="en-US" dirty="0"/>
              <a:t>Name That Signature!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1621674"/>
            <a:ext cx="8698992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myAwesomeMethod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myParam,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907978"/>
            <a:ext cx="8229600" cy="67710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myAwesomeMethod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0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That Signature!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1226413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writeOneLine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untilCrispy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509675"/>
            <a:ext cx="8229600" cy="67710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writeOneLine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(char)</a:t>
            </a:r>
          </a:p>
        </p:txBody>
      </p:sp>
    </p:spTree>
    <p:extLst>
      <p:ext uri="{BB962C8B-B14F-4D97-AF65-F5344CB8AC3E}">
        <p14:creationId xmlns:p14="http://schemas.microsoft.com/office/powerpoint/2010/main" val="75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That Signature!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1374338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657600"/>
            <a:ext cx="8229600" cy="67710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main(String[])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4495800"/>
            <a:ext cx="2438400" cy="1219200"/>
          </a:xfrm>
          <a:prstGeom prst="roundRect">
            <a:avLst/>
          </a:prstGeom>
          <a:solidFill>
            <a:srgbClr val="A7EA52">
              <a:alpha val="40000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This is how Java knows where to start a program!</a:t>
            </a:r>
          </a:p>
        </p:txBody>
      </p:sp>
      <p:sp>
        <p:nvSpPr>
          <p:cNvPr id="17" name="Bent Arrow 16"/>
          <p:cNvSpPr/>
          <p:nvPr/>
        </p:nvSpPr>
        <p:spPr>
          <a:xfrm rot="16200000">
            <a:off x="2724150" y="4240267"/>
            <a:ext cx="876300" cy="83820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Turn in </a:t>
            </a:r>
            <a:r>
              <a:rPr lang="en-US" dirty="0" err="1"/>
              <a:t>Chp</a:t>
            </a:r>
            <a:r>
              <a:rPr lang="en-US" dirty="0"/>
              <a:t> 2 pp---</a:t>
            </a:r>
            <a:r>
              <a:rPr lang="en-US" dirty="0" err="1"/>
              <a:t>SpaceNeedle</a:t>
            </a:r>
            <a:r>
              <a:rPr lang="en-US" dirty="0"/>
              <a:t>, </a:t>
            </a:r>
            <a:r>
              <a:rPr lang="en-US" dirty="0" err="1"/>
              <a:t>AsciiArt</a:t>
            </a:r>
            <a:endParaRPr lang="en-US" dirty="0"/>
          </a:p>
          <a:p>
            <a:pPr indent="-182880"/>
            <a:r>
              <a:rPr lang="en-US" dirty="0"/>
              <a:t> Monday</a:t>
            </a:r>
          </a:p>
          <a:p>
            <a:pPr lvl="1" indent="-182880"/>
            <a:r>
              <a:rPr lang="en-US" dirty="0"/>
              <a:t>SC 3.1-5,7,10 </a:t>
            </a:r>
          </a:p>
        </p:txBody>
      </p:sp>
    </p:spTree>
    <p:extLst>
      <p:ext uri="{BB962C8B-B14F-4D97-AF65-F5344CB8AC3E}">
        <p14:creationId xmlns:p14="http://schemas.microsoft.com/office/powerpoint/2010/main" val="178728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69" y="1552075"/>
            <a:ext cx="8701941" cy="4195481"/>
          </a:xfrm>
        </p:spPr>
        <p:txBody>
          <a:bodyPr>
            <a:normAutofit/>
          </a:bodyPr>
          <a:lstStyle/>
          <a:p>
            <a:r>
              <a:rPr lang="en-US" dirty="0"/>
              <a:t>We are going to find out about making a method more flexible</a:t>
            </a:r>
          </a:p>
          <a:p>
            <a:pPr lvl="1"/>
            <a:r>
              <a:rPr lang="en-US" dirty="0"/>
              <a:t>We want a caller to be able to affect the behavior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2898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0" y="1279524"/>
            <a:ext cx="9050856" cy="4195481"/>
          </a:xfrm>
        </p:spPr>
        <p:txBody>
          <a:bodyPr/>
          <a:lstStyle/>
          <a:p>
            <a:r>
              <a:rPr lang="en-US" dirty="0"/>
              <a:t>Just as we can pass any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value 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we can make our own methods accept values so they will do something with them.</a:t>
            </a:r>
          </a:p>
          <a:p>
            <a:r>
              <a:rPr lang="en-US" dirty="0"/>
              <a:t>We do this with a syntax that looks and acts very similar to a variable declaration:</a:t>
            </a:r>
          </a:p>
          <a:p>
            <a:pPr lvl="1"/>
            <a:r>
              <a:rPr lang="en-US" dirty="0"/>
              <a:t>We call these </a:t>
            </a:r>
            <a:r>
              <a:rPr lang="en-US" b="1" i="1" dirty="0">
                <a:solidFill>
                  <a:srgbClr val="FF0000"/>
                </a:solidFill>
              </a:rPr>
              <a:t>formal parameters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4119275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119275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52472" y="4348666"/>
            <a:ext cx="1577721" cy="264704"/>
          </a:xfrm>
          <a:prstGeom prst="roundRect">
            <a:avLst/>
          </a:prstGeom>
          <a:solidFill>
            <a:srgbClr val="A7EA52">
              <a:alpha val="40000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1" y="2147194"/>
            <a:ext cx="9604308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declares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dirty="0"/>
              <a:t> as 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 value that must be provided by the caller (called the </a:t>
            </a:r>
            <a:r>
              <a:rPr lang="en-US" b="1" i="1" dirty="0">
                <a:solidFill>
                  <a:srgbClr val="FF0000"/>
                </a:solidFill>
              </a:rPr>
              <a:t>actual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parameter</a:t>
            </a:r>
            <a:r>
              <a:rPr lang="en-US" dirty="0"/>
              <a:t>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295400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657600"/>
            <a:ext cx="8229600" cy="252376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(3);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(7 + 42 * 2);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8;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// 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3886200"/>
            <a:ext cx="2438400" cy="1219200"/>
          </a:xfrm>
          <a:prstGeom prst="roundRect">
            <a:avLst/>
          </a:prstGeom>
          <a:solidFill>
            <a:srgbClr val="A7EA52">
              <a:alpha val="40000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Note that the type is </a:t>
            </a:r>
            <a:r>
              <a:rPr lang="en-US" b="1" i="1" dirty="0"/>
              <a:t>not</a:t>
            </a:r>
            <a:r>
              <a:rPr lang="en-US" i="1" dirty="0"/>
              <a:t> included when making the call!</a:t>
            </a:r>
          </a:p>
        </p:txBody>
      </p:sp>
    </p:spTree>
    <p:extLst>
      <p:ext uri="{BB962C8B-B14F-4D97-AF65-F5344CB8AC3E}">
        <p14:creationId xmlns:p14="http://schemas.microsoft.com/office/powerpoint/2010/main" val="18318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parameter-passing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68" y="1106491"/>
            <a:ext cx="9623461" cy="5488862"/>
          </a:xfrm>
        </p:spPr>
        <p:txBody>
          <a:bodyPr>
            <a:normAutofit/>
          </a:bodyPr>
          <a:lstStyle/>
          <a:p>
            <a:r>
              <a:rPr lang="en-US" dirty="0"/>
              <a:t>What happens when the method is called?</a:t>
            </a:r>
          </a:p>
          <a:p>
            <a:pPr lvl="1"/>
            <a:r>
              <a:rPr lang="en-US" sz="2800" dirty="0"/>
              <a:t>The value provided during the method call (the "actual parameter") is </a:t>
            </a:r>
            <a:r>
              <a:rPr lang="en-US" sz="2800" b="1" i="1" dirty="0"/>
              <a:t>copied</a:t>
            </a:r>
            <a:r>
              <a:rPr lang="en-US" sz="2800" b="1" dirty="0"/>
              <a:t> </a:t>
            </a:r>
            <a:r>
              <a:rPr lang="en-US" sz="2800" dirty="0"/>
              <a:t>to a local variable with the name/type of the formal parameter.</a:t>
            </a:r>
          </a:p>
          <a:p>
            <a:pPr lvl="1"/>
            <a:r>
              <a:rPr lang="en-US" sz="2800" dirty="0"/>
              <a:t>The copy can be used within the called method.</a:t>
            </a:r>
          </a:p>
          <a:p>
            <a:pPr lvl="1"/>
            <a:r>
              <a:rPr lang="en-US" sz="2800" dirty="0"/>
              <a:t>Changes to the value of the local variable within the called method do not affect the original value in the caller. (For now… )</a:t>
            </a:r>
          </a:p>
          <a:p>
            <a:pPr lvl="1"/>
            <a:r>
              <a:rPr lang="en-US" sz="2800" dirty="0"/>
              <a:t>When the method completes, the local variable is thrown away and lost forever.</a:t>
            </a:r>
          </a:p>
          <a:p>
            <a:pPr lvl="1"/>
            <a:r>
              <a:rPr lang="en-US" sz="2800" dirty="0"/>
              <a:t>New calls to the method create an all new local variable to hold the new actual parameter.</a:t>
            </a:r>
          </a:p>
          <a:p>
            <a:pPr lvl="1"/>
            <a:r>
              <a:rPr lang="en-US" sz="2800" dirty="0"/>
              <a:t>See page 145 in the book to review.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10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69" y="1106491"/>
            <a:ext cx="8962061" cy="4195481"/>
          </a:xfrm>
        </p:spPr>
        <p:txBody>
          <a:bodyPr/>
          <a:lstStyle/>
          <a:p>
            <a:r>
              <a:rPr lang="en-US" dirty="0"/>
              <a:t>IMPORTANT! The parameter is only valid, and can only be used, within the method where it was declared. </a:t>
            </a:r>
          </a:p>
          <a:p>
            <a:pPr lvl="1"/>
            <a:r>
              <a:rPr lang="en-US" dirty="0"/>
              <a:t>The valid area where a variable or parameter is recognized is its </a:t>
            </a:r>
            <a:r>
              <a:rPr lang="en-US" b="1" i="1" dirty="0">
                <a:solidFill>
                  <a:srgbClr val="FF0000"/>
                </a:solidFill>
              </a:rPr>
              <a:t>scope</a:t>
            </a:r>
            <a:r>
              <a:rPr lang="en-US" i="1" dirty="0">
                <a:solidFill>
                  <a:srgbClr val="FF0000"/>
                </a:solidFill>
              </a:rPr>
              <a:t>.  </a:t>
            </a:r>
            <a:r>
              <a:rPr lang="en-US" dirty="0"/>
              <a:t>(Till the closing curly brace of where it is declared.)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0499" y="2893423"/>
            <a:ext cx="8229600" cy="283154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main(String[]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(12); //12 is the actual parameter.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15; //Compiler error! Out of scope.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+ 15);  // Works here.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6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0" y="1152984"/>
            <a:ext cx="8954040" cy="4195481"/>
          </a:xfrm>
        </p:spPr>
        <p:txBody>
          <a:bodyPr/>
          <a:lstStyle/>
          <a:p>
            <a:r>
              <a:rPr lang="en-US" dirty="0"/>
              <a:t>More about scope: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re-use</a:t>
            </a:r>
            <a:r>
              <a:rPr lang="en-US" dirty="0"/>
              <a:t> variable names or formal parameter names as long as the multiple instances do not have shared </a:t>
            </a:r>
            <a:r>
              <a:rPr lang="en-US" b="1" dirty="0">
                <a:solidFill>
                  <a:srgbClr val="FF0000"/>
                </a:solidFill>
              </a:rPr>
              <a:t>scope.</a:t>
            </a:r>
          </a:p>
          <a:p>
            <a:pPr lvl="1"/>
            <a:r>
              <a:rPr lang="en-US" dirty="0"/>
              <a:t>Why?  Things like loop counter variables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)…</a:t>
            </a:r>
          </a:p>
          <a:p>
            <a:pPr lvl="2"/>
            <a:r>
              <a:rPr lang="en-US" dirty="0"/>
              <a:t>It’s a pain to come up with different counter names everywhere.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8710" y="3130296"/>
            <a:ext cx="8229600" cy="381642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main(String[]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&lt;= 5;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 { 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		    //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will copy main’s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 				    // to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when called.</a:t>
            </a:r>
          </a:p>
          <a:p>
            <a:r>
              <a:rPr lang="en-US" sz="16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dirty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&lt;= 10;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++) {   //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NOT the same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as above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print(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“ “);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69" y="1143001"/>
            <a:ext cx="9267425" cy="4195481"/>
          </a:xfrm>
        </p:spPr>
        <p:txBody>
          <a:bodyPr/>
          <a:lstStyle/>
          <a:p>
            <a:r>
              <a:rPr lang="en-US" dirty="0"/>
              <a:t>We can require multiple parameters by separating each one with a comma: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and the calls also use a comma: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8657" y="2093959"/>
            <a:ext cx="8229600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8710" y="4273412"/>
            <a:ext cx="8229600" cy="16004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8;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98059);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// 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2B49FC-FB34-4417-85E9-9EE0620BB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56EB67-5326-47BA-814C-C4A19FDB1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62EDBD-B4AF-4837-8864-9B2F768FF8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16603</TotalTime>
  <Words>917</Words>
  <Application>Microsoft Office PowerPoint</Application>
  <PresentationFormat>Widescreen</PresentationFormat>
  <Paragraphs>143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Upcoming Assignments</vt:lpstr>
      <vt:lpstr>Parameters</vt:lpstr>
      <vt:lpstr>Parameters</vt:lpstr>
      <vt:lpstr>Parameters</vt:lpstr>
      <vt:lpstr>Parameters</vt:lpstr>
      <vt:lpstr>The parameter-passing process</vt:lpstr>
      <vt:lpstr>Parameters</vt:lpstr>
      <vt:lpstr>Scope</vt:lpstr>
      <vt:lpstr>Multiple Parameters</vt:lpstr>
      <vt:lpstr>Method Signature</vt:lpstr>
      <vt:lpstr>Method Signature</vt:lpstr>
      <vt:lpstr>Method Signature</vt:lpstr>
      <vt:lpstr>Name That Signature!</vt:lpstr>
      <vt:lpstr>Name That Signature!</vt:lpstr>
      <vt:lpstr>Name That Signature!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837</cp:revision>
  <dcterms:created xsi:type="dcterms:W3CDTF">2013-09-15T04:52:01Z</dcterms:created>
  <dcterms:modified xsi:type="dcterms:W3CDTF">2022-10-18T06:01:19Z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