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47" r:id="rId2"/>
    <p:sldId id="376" r:id="rId3"/>
    <p:sldId id="502" r:id="rId4"/>
    <p:sldId id="484" r:id="rId5"/>
    <p:sldId id="485" r:id="rId6"/>
    <p:sldId id="486" r:id="rId7"/>
    <p:sldId id="496" r:id="rId8"/>
    <p:sldId id="497" r:id="rId9"/>
    <p:sldId id="498" r:id="rId10"/>
    <p:sldId id="499" r:id="rId11"/>
    <p:sldId id="500" r:id="rId12"/>
    <p:sldId id="487" r:id="rId13"/>
    <p:sldId id="495" r:id="rId14"/>
    <p:sldId id="490" r:id="rId15"/>
    <p:sldId id="508" r:id="rId16"/>
    <p:sldId id="5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030CA-D60F-4E70-9BE5-76C88D5AE31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8B127-D12F-4AE9-9AAC-517EB251BD7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6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6A4D9-894C-41A6-972E-DD056E3F23B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48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Monday</a:t>
            </a:r>
          </a:p>
          <a:p>
            <a:pPr lvl="1" indent="-182880"/>
            <a:r>
              <a:rPr lang="en-US" dirty="0" err="1"/>
              <a:t>Selfchecks</a:t>
            </a:r>
            <a:r>
              <a:rPr lang="en-US" dirty="0"/>
              <a:t> 3.1-5, 7, 10 </a:t>
            </a:r>
          </a:p>
          <a:p>
            <a:pPr indent="-182880"/>
            <a:r>
              <a:rPr lang="en-US" dirty="0"/>
              <a:t>Tuesday</a:t>
            </a:r>
          </a:p>
          <a:p>
            <a:pPr lvl="1" indent="-182880"/>
            <a:r>
              <a:rPr lang="en-US" dirty="0" err="1"/>
              <a:t>Selfchecks</a:t>
            </a:r>
            <a:r>
              <a:rPr lang="en-US" dirty="0"/>
              <a:t> 12, 14-17</a:t>
            </a:r>
          </a:p>
          <a:p>
            <a:pPr lvl="1" indent="-182880"/>
            <a:endParaRPr lang="en-US" dirty="0"/>
          </a:p>
          <a:p>
            <a:pPr indent="-182880"/>
            <a:r>
              <a:rPr lang="en-US" dirty="0"/>
              <a:t>Wednesday /Thursday</a:t>
            </a:r>
          </a:p>
          <a:p>
            <a:pPr lvl="1" indent="-182880"/>
            <a:r>
              <a:rPr lang="en-US" dirty="0"/>
              <a:t>Chapter 3, Self Checks 18, 19, 20, 23, 24</a:t>
            </a:r>
          </a:p>
          <a:p>
            <a:pPr lvl="1"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8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error: Not storing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students incorrectly think that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sends a variable's name back to the calling method.</a:t>
            </a:r>
          </a:p>
          <a:p>
            <a:pPr lvl="1"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void main(String[] args)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slope(0, 0, 6, 3);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System.out.println("The slope is " +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result</a:t>
            </a:r>
            <a:r>
              <a:rPr lang="en-US" altLang="en-US" sz="1800">
                <a:latin typeface="Courier New" panose="02070309020205020404" pitchFamily="49" charset="0"/>
              </a:rPr>
              <a:t>);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ERROR: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                          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result not defined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double slope(int x1, int x2, int y1, int y2)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double dy = y2 - y1;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double dx = x2 - x1;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latin typeface="Courier New" panose="02070309020205020404" pitchFamily="49" charset="0"/>
              </a:rPr>
              <a:t>double result = dy / dx;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return</a:t>
            </a:r>
            <a:r>
              <a:rPr lang="en-US" altLang="en-US" sz="1800" b="1">
                <a:latin typeface="Courier New" panose="02070309020205020404" pitchFamily="49" charset="0"/>
              </a:rPr>
              <a:t> result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55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Fixing the common error</a:t>
            </a:r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Instead, returning sends the variable's </a:t>
            </a:r>
            <a:r>
              <a:rPr lang="en-US" altLang="en-US" i="1" dirty="0"/>
              <a:t>value </a:t>
            </a:r>
            <a:r>
              <a:rPr lang="en-US" altLang="en-US" dirty="0"/>
              <a:t>back.</a:t>
            </a:r>
          </a:p>
          <a:p>
            <a:pPr lvl="1"/>
            <a:r>
              <a:rPr lang="en-US" altLang="en-US" dirty="0"/>
              <a:t>The returned value must be stored into a variable or used in an expression to be useful to the caller.</a:t>
            </a:r>
          </a:p>
          <a:p>
            <a:pPr lvl="1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double s = </a:t>
            </a:r>
            <a:r>
              <a:rPr lang="en-US" altLang="en-US" sz="1800" dirty="0">
                <a:latin typeface="Courier New" panose="02070309020205020404" pitchFamily="49" charset="0"/>
              </a:rPr>
              <a:t>slope(0, 0, 6, 3);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slope is " +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double slope(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x1,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x2,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y1,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y2)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= y2 - y1;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dx = x2 - x1;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result =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/ dx;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result;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006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Returning Nothing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has a more familiar type</a:t>
            </a:r>
          </a:p>
          <a:p>
            <a:r>
              <a:rPr lang="en-US" dirty="0"/>
              <a:t>Must return a value of that type</a:t>
            </a:r>
          </a:p>
          <a:p>
            <a:endParaRPr lang="en-US" dirty="0"/>
          </a:p>
          <a:p>
            <a:pPr marL="0" indent="0">
              <a:buNone/>
            </a:pPr>
            <a:endParaRPr lang="en-US" sz="800" b="1" dirty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isRaining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isSeattle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compiler error – why?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""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isSeattle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Compiler complains if return value doesn’t match method type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52052" y="3152764"/>
            <a:ext cx="1476702" cy="4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93712" y="4034943"/>
            <a:ext cx="2575122" cy="4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</a:t>
            </a:r>
            <a:r>
              <a:rPr lang="en-US" altLang="en-US">
                <a:latin typeface="Courier New" panose="02070309020205020404" pitchFamily="49" charset="0"/>
              </a:rPr>
              <a:t>Math</a:t>
            </a:r>
            <a:r>
              <a:rPr lang="en-US" altLang="en-US"/>
              <a:t> methods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Math.</a:t>
            </a:r>
            <a:r>
              <a:rPr lang="en-US" altLang="en-US" b="1" dirty="0" err="1"/>
              <a:t>methodName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squareRoot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000" b="1" dirty="0">
                <a:latin typeface="Courier New" panose="02070309020205020404" pitchFamily="49" charset="0"/>
              </a:rPr>
              <a:t>(121.0)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squareRoot</a:t>
            </a:r>
            <a:r>
              <a:rPr lang="en-US" altLang="en-US" sz="2000" dirty="0">
                <a:latin typeface="Courier New" panose="02070309020205020404" pitchFamily="49" charset="0"/>
              </a:rPr>
              <a:t>);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11.0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absoluteValue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Math.abs</a:t>
            </a:r>
            <a:r>
              <a:rPr lang="en-US" altLang="en-US" sz="2000" b="1" dirty="0">
                <a:latin typeface="Courier New" panose="02070309020205020404" pitchFamily="49" charset="0"/>
              </a:rPr>
              <a:t>(-50)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absoluteValue</a:t>
            </a:r>
            <a:r>
              <a:rPr lang="en-US" altLang="en-US" sz="2000" dirty="0">
                <a:latin typeface="Courier New" panose="02070309020205020404" pitchFamily="49" charset="0"/>
              </a:rPr>
              <a:t>);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50</a:t>
            </a: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Math.min</a:t>
            </a:r>
            <a:r>
              <a:rPr lang="en-US" altLang="en-US" sz="2000" b="1" dirty="0">
                <a:latin typeface="Courier New" panose="02070309020205020404" pitchFamily="49" charset="0"/>
              </a:rPr>
              <a:t>(3, 7)</a:t>
            </a:r>
            <a:r>
              <a:rPr lang="en-US" altLang="en-US" sz="2000" dirty="0">
                <a:latin typeface="Courier New" panose="02070309020205020404" pitchFamily="49" charset="0"/>
              </a:rPr>
              <a:t> + 2);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5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Math.-------------in eclipse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Math</a:t>
            </a:r>
            <a:r>
              <a:rPr lang="en-US" altLang="en-US" dirty="0"/>
              <a:t> methods do not print to the console.</a:t>
            </a:r>
          </a:p>
          <a:p>
            <a:pPr lvl="1"/>
            <a:r>
              <a:rPr lang="en-US" altLang="en-US" dirty="0"/>
              <a:t>Each method produces ("returns") a numeric result.</a:t>
            </a:r>
          </a:p>
          <a:p>
            <a:pPr lvl="1"/>
            <a:r>
              <a:rPr lang="en-US" altLang="en-US" dirty="0"/>
              <a:t>The results are used as expressions (printed, stored, etc.).</a:t>
            </a:r>
          </a:p>
        </p:txBody>
      </p:sp>
    </p:spTree>
    <p:extLst>
      <p:ext uri="{BB962C8B-B14F-4D97-AF65-F5344CB8AC3E}">
        <p14:creationId xmlns:p14="http://schemas.microsoft.com/office/powerpoint/2010/main" val="5622130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methods are on AP exam (others in section 3.2)</a:t>
            </a:r>
          </a:p>
          <a:p>
            <a:endParaRPr lang="en-US" sz="1000" dirty="0"/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lvl="1"/>
            <a:r>
              <a:rPr lang="en-US" sz="2000" dirty="0"/>
              <a:t>Return the absolute value of an integer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abs(double x)</a:t>
            </a:r>
          </a:p>
          <a:p>
            <a:pPr lvl="1"/>
            <a:r>
              <a:rPr lang="en-US" sz="2000" dirty="0"/>
              <a:t>Return the absolute value of a double – an example of overloading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pow(double base, double exponent)</a:t>
            </a:r>
          </a:p>
          <a:p>
            <a:pPr lvl="1"/>
            <a:r>
              <a:rPr lang="en-US" sz="2000" dirty="0"/>
              <a:t>Return a double raised to the power of a double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pPr lvl="1"/>
            <a:r>
              <a:rPr lang="en-US" sz="2000" dirty="0"/>
              <a:t>Return the square root of a double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random()</a:t>
            </a:r>
          </a:p>
          <a:p>
            <a:pPr lvl="1"/>
            <a:r>
              <a:rPr lang="en-US" sz="2000" dirty="0"/>
              <a:t>Return a double in the range [0.0 - 1.0) - (does not include 1.0)</a:t>
            </a:r>
          </a:p>
          <a:p>
            <a:pPr lvl="1"/>
            <a:endParaRPr lang="en-US" sz="2000" dirty="0"/>
          </a:p>
          <a:p>
            <a:r>
              <a:rPr lang="en-US" dirty="0"/>
              <a:t>Documentation at</a:t>
            </a:r>
          </a:p>
          <a:p>
            <a:pPr lvl="1"/>
            <a:r>
              <a:rPr lang="en-US" dirty="0">
                <a:hlinkClick r:id="rId2"/>
              </a:rPr>
              <a:t>http://docs.oracle.com/javase/8/docs/api/java/lang/Math.html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ED1-C4DE-412C-88C8-7753E46D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A50D-83BB-435B-89B0-EC6535E4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71" y="1371600"/>
            <a:ext cx="11853041" cy="4800600"/>
          </a:xfrm>
        </p:spPr>
        <p:txBody>
          <a:bodyPr>
            <a:normAutofit/>
          </a:bodyPr>
          <a:lstStyle/>
          <a:p>
            <a:r>
              <a:rPr lang="en-US" dirty="0"/>
              <a:t>instructions in the files section of TEAMS.  Questions ask Sara Brown in the main office.</a:t>
            </a:r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D0FDAD-8F97-4DDF-8479-504388EE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81388"/>
              </p:ext>
            </p:extLst>
          </p:nvPr>
        </p:nvGraphicFramePr>
        <p:xfrm>
          <a:off x="872358" y="2196660"/>
          <a:ext cx="10962290" cy="421464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911900">
                  <a:extLst>
                    <a:ext uri="{9D8B030D-6E8A-4147-A177-3AD203B41FA5}">
                      <a16:colId xmlns:a16="http://schemas.microsoft.com/office/drawing/2014/main" val="2037607482"/>
                    </a:ext>
                  </a:extLst>
                </a:gridCol>
                <a:gridCol w="5050390">
                  <a:extLst>
                    <a:ext uri="{9D8B030D-6E8A-4147-A177-3AD203B41FA5}">
                      <a16:colId xmlns:a16="http://schemas.microsoft.com/office/drawing/2014/main" val="3659296410"/>
                    </a:ext>
                  </a:extLst>
                </a:gridCol>
              </a:tblGrid>
              <a:tr h="1404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</a:rPr>
                        <a:t>AP Comp Sci - 1st</a:t>
                      </a:r>
                      <a:endParaRPr lang="en-US" sz="4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629VZ9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0210360"/>
                  </a:ext>
                </a:extLst>
              </a:tr>
              <a:tr h="1404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AP Comp Sci - 2nd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YQ2MXX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8968353"/>
                  </a:ext>
                </a:extLst>
              </a:tr>
              <a:tr h="1404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AP Comp Sci – 5th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39P7N4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46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18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Monday</a:t>
            </a:r>
          </a:p>
          <a:p>
            <a:pPr lvl="1" indent="-182880"/>
            <a:r>
              <a:rPr lang="en-US" dirty="0" err="1"/>
              <a:t>Selfchecks</a:t>
            </a:r>
            <a:r>
              <a:rPr lang="en-US" dirty="0"/>
              <a:t> 3.1-5, 7, 10 </a:t>
            </a:r>
          </a:p>
          <a:p>
            <a:pPr indent="-182880"/>
            <a:r>
              <a:rPr lang="en-US" dirty="0"/>
              <a:t>Tuesday</a:t>
            </a:r>
          </a:p>
          <a:p>
            <a:pPr lvl="1" indent="-182880"/>
            <a:r>
              <a:rPr lang="en-US" dirty="0" err="1"/>
              <a:t>Selfchecks</a:t>
            </a:r>
            <a:r>
              <a:rPr lang="en-US" dirty="0"/>
              <a:t> 12, 14-17</a:t>
            </a:r>
          </a:p>
          <a:p>
            <a:pPr lvl="1" indent="-182880"/>
            <a:endParaRPr lang="en-US" dirty="0"/>
          </a:p>
          <a:p>
            <a:pPr indent="-182880"/>
            <a:r>
              <a:rPr lang="en-US" dirty="0"/>
              <a:t>Wednesday /Thursday</a:t>
            </a:r>
          </a:p>
          <a:p>
            <a:pPr lvl="1" indent="-182880"/>
            <a:r>
              <a:rPr lang="en-US" dirty="0"/>
              <a:t>Chapter 3, Self Checks 18, 19, 20, 23, 24</a:t>
            </a:r>
          </a:p>
          <a:p>
            <a:pPr lvl="1"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 That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Formal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1879074"/>
            <a:ext cx="10968067" cy="3785652"/>
          </a:xfrm>
          <a:prstGeom prst="rect">
            <a:avLst/>
          </a:prstGeom>
          <a:solidFill>
            <a:srgbClr val="F5FA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formal parameter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the identifier used in a method to stand for the value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is passed into the method by a caller.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 parameter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the actual value that is passed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 method by a caller.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Yesterday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about method signatures</a:t>
            </a:r>
          </a:p>
          <a:p>
            <a:r>
              <a:rPr lang="en-US" dirty="0"/>
              <a:t>All method signatures have two things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s) 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/>
              <a:t>Method name – used to refer to the method - to call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myMethod</a:t>
            </a:r>
            <a:r>
              <a:rPr lang="en-US" dirty="0"/>
              <a:t>(42, “magic”);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4008" y="3119463"/>
            <a:ext cx="1472692" cy="4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9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854" y="3119463"/>
            <a:ext cx="2603246" cy="4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Name is Not Always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contribute to the signature</a:t>
            </a:r>
          </a:p>
          <a:p>
            <a:r>
              <a:rPr lang="en-US" dirty="0"/>
              <a:t>Differentiates methods of the same name</a:t>
            </a:r>
          </a:p>
          <a:p>
            <a:r>
              <a:rPr lang="en-US" dirty="0"/>
              <a:t>Essentially part of the name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s) 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onsolas" pitchFamily="49" charset="0"/>
              </a:rPr>
              <a:t>Method parameters – zero or more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have other parts as well</a:t>
            </a:r>
          </a:p>
          <a:p>
            <a:r>
              <a:rPr lang="en-US" dirty="0"/>
              <a:t>What’s up with void?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s) 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onsolas" pitchFamily="49" charset="0"/>
              </a:rPr>
              <a:t>Up to this point,  every method has returned nothing - void</a:t>
            </a:r>
          </a:p>
          <a:p>
            <a:r>
              <a:rPr lang="en-US" dirty="0">
                <a:latin typeface="Calibri" panose="020F0502020204030204" pitchFamily="34" charset="0"/>
                <a:cs typeface="Consolas" pitchFamily="49" charset="0"/>
              </a:rPr>
              <a:t>Method type – the return value of the method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35808" y="3119463"/>
            <a:ext cx="877824" cy="4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/>
              <a:t>return</a:t>
            </a:r>
            <a:r>
              <a:rPr lang="en-US" altLang="en-US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 opposite of a parameter: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Parameters send information </a:t>
            </a:r>
            <a:r>
              <a:rPr lang="en-US" altLang="en-US" i="1"/>
              <a:t>in </a:t>
            </a:r>
            <a:r>
              <a:rPr lang="en-US" altLang="en-US"/>
              <a:t>from the caller to the method.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Return values send information </a:t>
            </a:r>
            <a:r>
              <a:rPr lang="en-US" altLang="en-US" i="1"/>
              <a:t>out </a:t>
            </a:r>
            <a:r>
              <a:rPr lang="en-US" altLang="en-US"/>
              <a:t>from a method to its caller.</a:t>
            </a:r>
          </a:p>
          <a:p>
            <a:pPr lvl="3">
              <a:lnSpc>
                <a:spcPct val="110000"/>
              </a:lnSpc>
            </a:pPr>
            <a:r>
              <a:rPr lang="en-US" altLang="en-US"/>
              <a:t>A call to the method can be used as part of an expression.</a:t>
            </a:r>
          </a:p>
        </p:txBody>
      </p:sp>
      <p:grpSp>
        <p:nvGrpSpPr>
          <p:cNvPr id="509956" name="Group 4"/>
          <p:cNvGrpSpPr>
            <a:grpSpLocks/>
          </p:cNvGrpSpPr>
          <p:nvPr/>
        </p:nvGrpSpPr>
        <p:grpSpPr bwMode="auto">
          <a:xfrm>
            <a:off x="3657600" y="3581400"/>
            <a:ext cx="4927600" cy="2438400"/>
            <a:chOff x="1360" y="1968"/>
            <a:chExt cx="3104" cy="1536"/>
          </a:xfrm>
        </p:grpSpPr>
        <p:sp>
          <p:nvSpPr>
            <p:cNvPr id="509957" name="Text Box 5"/>
            <p:cNvSpPr txBox="1">
              <a:spLocks noChangeArrowheads="1"/>
            </p:cNvSpPr>
            <p:nvPr/>
          </p:nvSpPr>
          <p:spPr bwMode="auto">
            <a:xfrm>
              <a:off x="1360" y="2520"/>
              <a:ext cx="5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</p:txBody>
        </p:sp>
        <p:sp>
          <p:nvSpPr>
            <p:cNvPr id="509958" name="Line 6"/>
            <p:cNvSpPr>
              <a:spLocks noChangeShapeType="1"/>
            </p:cNvSpPr>
            <p:nvPr/>
          </p:nvSpPr>
          <p:spPr bwMode="auto">
            <a:xfrm flipV="1">
              <a:off x="1885" y="2018"/>
              <a:ext cx="91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9959" name="Text Box 7"/>
            <p:cNvSpPr txBox="1">
              <a:spLocks noChangeArrowheads="1"/>
            </p:cNvSpPr>
            <p:nvPr/>
          </p:nvSpPr>
          <p:spPr bwMode="auto">
            <a:xfrm>
              <a:off x="2800" y="1968"/>
              <a:ext cx="13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Math.abs(-42)</a:t>
              </a:r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2051" y="200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-42</a:t>
              </a:r>
            </a:p>
          </p:txBody>
        </p: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1868" y="2771"/>
              <a:ext cx="929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9962" name="Text Box 10"/>
            <p:cNvSpPr txBox="1">
              <a:spLocks noChangeArrowheads="1"/>
            </p:cNvSpPr>
            <p:nvPr/>
          </p:nvSpPr>
          <p:spPr bwMode="auto">
            <a:xfrm>
              <a:off x="2800" y="3248"/>
              <a:ext cx="166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Math.round(2.71)</a:t>
              </a:r>
            </a:p>
          </p:txBody>
        </p:sp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 flipH="1" flipV="1">
              <a:off x="1837" y="2832"/>
              <a:ext cx="9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9964" name="Text Box 12"/>
            <p:cNvSpPr txBox="1">
              <a:spLocks noChangeArrowheads="1"/>
            </p:cNvSpPr>
            <p:nvPr/>
          </p:nvSpPr>
          <p:spPr bwMode="auto">
            <a:xfrm>
              <a:off x="2326" y="2786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2.71</a:t>
              </a:r>
            </a:p>
          </p:txBody>
        </p:sp>
        <p:sp>
          <p:nvSpPr>
            <p:cNvPr id="509965" name="Line 13"/>
            <p:cNvSpPr>
              <a:spLocks noChangeShapeType="1"/>
            </p:cNvSpPr>
            <p:nvPr/>
          </p:nvSpPr>
          <p:spPr bwMode="auto">
            <a:xfrm flipH="1">
              <a:off x="1981" y="2210"/>
              <a:ext cx="81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9966" name="Text Box 14"/>
            <p:cNvSpPr txBox="1">
              <a:spLocks noChangeArrowheads="1"/>
            </p:cNvSpPr>
            <p:nvPr/>
          </p:nvSpPr>
          <p:spPr bwMode="auto">
            <a:xfrm>
              <a:off x="2400" y="2344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 b="1">
                  <a:solidFill>
                    <a:srgbClr val="0033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509967" name="Text Box 15"/>
            <p:cNvSpPr txBox="1">
              <a:spLocks noChangeArrowheads="1"/>
            </p:cNvSpPr>
            <p:nvPr/>
          </p:nvSpPr>
          <p:spPr bwMode="auto">
            <a:xfrm>
              <a:off x="2160" y="311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2049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192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3513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2000" b="1">
                  <a:solidFill>
                    <a:srgbClr val="0033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4721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</a:t>
            </a:r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</a:t>
            </a:r>
            <a:r>
              <a:rPr lang="en-US" altLang="en-US" b="1">
                <a:solidFill>
                  <a:srgbClr val="003399"/>
                </a:solidFill>
              </a:rPr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...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003399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en-US" b="1">
                <a:solidFill>
                  <a:srgbClr val="003399"/>
                </a:solidFill>
              </a:rPr>
              <a:t>expression</a:t>
            </a:r>
            <a:r>
              <a:rPr lang="en-US" altLang="en-US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Returns the slope of the line between the given points.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</a:t>
            </a:r>
            <a:r>
              <a:rPr lang="en-US" altLang="en-US" sz="1800" b="1">
                <a:latin typeface="Courier New" panose="02070309020205020404" pitchFamily="49" charset="0"/>
              </a:rPr>
              <a:t>double</a:t>
            </a:r>
            <a:r>
              <a:rPr lang="en-US" altLang="en-US" sz="1800">
                <a:latin typeface="Courier New" panose="02070309020205020404" pitchFamily="49" charset="0"/>
              </a:rPr>
              <a:t> slope(int x1, int y1, int x2, int y2)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double dy = y2 - y1;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double dx = x2 - x1;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latin typeface="Courier New" panose="02070309020205020404" pitchFamily="49" charset="0"/>
              </a:rPr>
              <a:t>return dy / dx;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slope(1, 3, 5, 11)</a:t>
            </a:r>
            <a:r>
              <a:rPr lang="en-US" altLang="en-US" sz="2000"/>
              <a:t> returns </a:t>
            </a:r>
            <a:r>
              <a:rPr lang="en-US" altLang="en-US" sz="2000">
                <a:latin typeface="Courier New" panose="02070309020205020404" pitchFamily="49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903576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examples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Converts degrees Fahrenheit to Celsius.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double fToC(double degreesF)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double degreesC = 5.0 / 9.0 * (degreesF - 32);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return degreesC;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Computes triangle hypotenuse length given its side lengths.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double hypotenuse(int a, int b)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double c = Math.sqrt(a * a + b *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return 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You can shorten the examples by returning an expression: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double fToC(double degreesF)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return </a:t>
            </a:r>
            <a:r>
              <a:rPr lang="en-US" altLang="en-US" sz="2000" b="1">
                <a:latin typeface="Courier New" panose="02070309020205020404" pitchFamily="49" charset="0"/>
              </a:rPr>
              <a:t>5.0 / 9.0 * (degreesF - 32);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89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9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9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04DE66-C56C-4E84-A1AE-4FA9962799EA}"/>
</file>

<file path=customXml/itemProps2.xml><?xml version="1.0" encoding="utf-8"?>
<ds:datastoreItem xmlns:ds="http://schemas.openxmlformats.org/officeDocument/2006/customXml" ds:itemID="{F9C70993-320F-4968-832B-71438394DCC8}"/>
</file>

<file path=customXml/itemProps3.xml><?xml version="1.0" encoding="utf-8"?>
<ds:datastoreItem xmlns:ds="http://schemas.openxmlformats.org/officeDocument/2006/customXml" ds:itemID="{CF075B7C-8866-4AD0-B753-71CF9456E7C2}"/>
</file>

<file path=docProps/app.xml><?xml version="1.0" encoding="utf-8"?>
<Properties xmlns="http://schemas.openxmlformats.org/officeDocument/2006/extended-properties" xmlns:vt="http://schemas.openxmlformats.org/officeDocument/2006/docPropsVTypes">
  <TotalTime>15838</TotalTime>
  <Words>1097</Words>
  <Application>Microsoft Office PowerPoint</Application>
  <PresentationFormat>Widescreen</PresentationFormat>
  <Paragraphs>189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Upcoming Assignments</vt:lpstr>
      <vt:lpstr>Methods That Return Values</vt:lpstr>
      <vt:lpstr>Actual vs Formal</vt:lpstr>
      <vt:lpstr>Yesterday</vt:lpstr>
      <vt:lpstr>The Name is Not Always Enough</vt:lpstr>
      <vt:lpstr>But Wait, There’s More</vt:lpstr>
      <vt:lpstr>Return</vt:lpstr>
      <vt:lpstr>Returning a value</vt:lpstr>
      <vt:lpstr>Return examples</vt:lpstr>
      <vt:lpstr>Common error: Not storing</vt:lpstr>
      <vt:lpstr>Fixing the common error</vt:lpstr>
      <vt:lpstr>Not Returning Nothing</vt:lpstr>
      <vt:lpstr>Calling Math methods</vt:lpstr>
      <vt:lpstr>java.lang.Math</vt:lpstr>
      <vt:lpstr>AP registration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852</cp:revision>
  <dcterms:created xsi:type="dcterms:W3CDTF">2013-09-15T04:52:01Z</dcterms:created>
  <dcterms:modified xsi:type="dcterms:W3CDTF">2021-10-04T15:01:25Z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