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511" r:id="rId5"/>
    <p:sldId id="376" r:id="rId6"/>
    <p:sldId id="504" r:id="rId7"/>
    <p:sldId id="486" r:id="rId8"/>
    <p:sldId id="487" r:id="rId9"/>
    <p:sldId id="488" r:id="rId10"/>
    <p:sldId id="489" r:id="rId11"/>
    <p:sldId id="490" r:id="rId12"/>
    <p:sldId id="494" r:id="rId13"/>
    <p:sldId id="497" r:id="rId14"/>
    <p:sldId id="491" r:id="rId15"/>
    <p:sldId id="498" r:id="rId16"/>
    <p:sldId id="495" r:id="rId17"/>
    <p:sldId id="501" r:id="rId18"/>
    <p:sldId id="473" r:id="rId19"/>
    <p:sldId id="475" r:id="rId20"/>
    <p:sldId id="503" r:id="rId21"/>
    <p:sldId id="510" r:id="rId22"/>
    <p:sldId id="476" r:id="rId23"/>
    <p:sldId id="502" r:id="rId24"/>
    <p:sldId id="480" r:id="rId25"/>
    <p:sldId id="508" r:id="rId26"/>
    <p:sldId id="509" r:id="rId27"/>
    <p:sldId id="5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7764B-E3F1-4AB0-BBAC-4724B61C3F15}" v="23" dt="2022-10-18T15:27:26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Ke  (Student)" userId="S::s-jiangk@bsd405.org::35e7f132-e5fd-4768-9f97-3d1893372a44" providerId="AD" clId="Web-{AF27764B-E3F1-4AB0-BBAC-4724B61C3F15}"/>
    <pc:docChg chg="modSld">
      <pc:chgData name="Jiang, Ke  (Student)" userId="S::s-jiangk@bsd405.org::35e7f132-e5fd-4768-9f97-3d1893372a44" providerId="AD" clId="Web-{AF27764B-E3F1-4AB0-BBAC-4724B61C3F15}" dt="2022-10-18T15:27:26.149" v="15" actId="20577"/>
      <pc:docMkLst>
        <pc:docMk/>
      </pc:docMkLst>
      <pc:sldChg chg="modSp">
        <pc:chgData name="Jiang, Ke  (Student)" userId="S::s-jiangk@bsd405.org::35e7f132-e5fd-4768-9f97-3d1893372a44" providerId="AD" clId="Web-{AF27764B-E3F1-4AB0-BBAC-4724B61C3F15}" dt="2022-10-18T15:27:26.149" v="15" actId="20577"/>
        <pc:sldMkLst>
          <pc:docMk/>
          <pc:sldMk cId="1698865605" sldId="475"/>
        </pc:sldMkLst>
        <pc:spChg chg="mod">
          <ac:chgData name="Jiang, Ke  (Student)" userId="S::s-jiangk@bsd405.org::35e7f132-e5fd-4768-9f97-3d1893372a44" providerId="AD" clId="Web-{AF27764B-E3F1-4AB0-BBAC-4724B61C3F15}" dt="2022-10-18T15:27:03.086" v="1" actId="20577"/>
          <ac:spMkLst>
            <pc:docMk/>
            <pc:sldMk cId="1698865605" sldId="475"/>
            <ac:spMk id="22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05.851" v="3" actId="20577"/>
          <ac:spMkLst>
            <pc:docMk/>
            <pc:sldMk cId="1698865605" sldId="475"/>
            <ac:spMk id="23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09.633" v="5" actId="20577"/>
          <ac:spMkLst>
            <pc:docMk/>
            <pc:sldMk cId="1698865605" sldId="475"/>
            <ac:spMk id="24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15.383" v="7" actId="20577"/>
          <ac:spMkLst>
            <pc:docMk/>
            <pc:sldMk cId="1698865605" sldId="475"/>
            <ac:spMk id="25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18.164" v="9" actId="20577"/>
          <ac:spMkLst>
            <pc:docMk/>
            <pc:sldMk cId="1698865605" sldId="475"/>
            <ac:spMk id="26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20.805" v="11" actId="20577"/>
          <ac:spMkLst>
            <pc:docMk/>
            <pc:sldMk cId="1698865605" sldId="475"/>
            <ac:spMk id="27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23.602" v="13" actId="20577"/>
          <ac:spMkLst>
            <pc:docMk/>
            <pc:sldMk cId="1698865605" sldId="475"/>
            <ac:spMk id="28" creationId="{00000000-0000-0000-0000-000000000000}"/>
          </ac:spMkLst>
        </pc:spChg>
        <pc:spChg chg="mod">
          <ac:chgData name="Jiang, Ke  (Student)" userId="S::s-jiangk@bsd405.org::35e7f132-e5fd-4768-9f97-3d1893372a44" providerId="AD" clId="Web-{AF27764B-E3F1-4AB0-BBAC-4724B61C3F15}" dt="2022-10-18T15:27:26.149" v="15" actId="20577"/>
          <ac:spMkLst>
            <pc:docMk/>
            <pc:sldMk cId="1698865605" sldId="475"/>
            <ac:spMk id="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F228-30E6-48A1-A51A-FCFD870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Chp</a:t>
            </a:r>
            <a:r>
              <a:rPr lang="en-US"/>
              <a:t> 3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DF9D-77E7-4D1B-96E9-4217F2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182880"/>
            <a:r>
              <a:rPr lang="en-US" err="1"/>
              <a:t>Selfchecks</a:t>
            </a:r>
            <a:r>
              <a:rPr lang="en-US"/>
              <a:t> 3.1-5, 7, 10</a:t>
            </a:r>
          </a:p>
          <a:p>
            <a:pPr lvl="1" indent="-182880"/>
            <a:r>
              <a:rPr lang="en-US" err="1"/>
              <a:t>Selfchecks</a:t>
            </a:r>
            <a:r>
              <a:rPr lang="en-US"/>
              <a:t> 12, 14-17</a:t>
            </a:r>
          </a:p>
          <a:p>
            <a:pPr lvl="1" indent="-182880"/>
            <a:r>
              <a:rPr lang="en-US"/>
              <a:t>Self Checks 18, 19, 20, 23, 24</a:t>
            </a:r>
          </a:p>
          <a:p>
            <a:pPr lvl="1" indent="-182880"/>
            <a:r>
              <a:rPr lang="en-US"/>
              <a:t>Ex 1, 5, 6, 19, 20</a:t>
            </a:r>
          </a:p>
          <a:p>
            <a:pPr lvl="1" indent="-182880"/>
            <a:endParaRPr lang="en-US"/>
          </a:p>
          <a:p>
            <a:pPr lvl="1" indent="-182880"/>
            <a:r>
              <a:rPr lang="en-US"/>
              <a:t>Programming Project Part a, b</a:t>
            </a:r>
          </a:p>
          <a:p>
            <a:pPr lvl="1" indent="-182880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Parameters allow passing of values into a method</a:t>
            </a:r>
          </a:p>
          <a:p>
            <a:r>
              <a:rPr lang="en-US"/>
              <a:t>Parameters don’t allow you to pass values out</a:t>
            </a:r>
          </a:p>
          <a:p>
            <a:r>
              <a:rPr lang="en-US"/>
              <a:t>We use return values to pass something out</a:t>
            </a:r>
          </a:p>
        </p:txBody>
      </p:sp>
    </p:spTree>
    <p:extLst>
      <p:ext uri="{BB962C8B-B14F-4D97-AF65-F5344CB8AC3E}">
        <p14:creationId xmlns:p14="http://schemas.microsoft.com/office/powerpoint/2010/main" val="20568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methods have a type</a:t>
            </a:r>
          </a:p>
          <a:p>
            <a:r>
              <a:rPr lang="en-US"/>
              <a:t>Methods return a value of that type</a:t>
            </a:r>
          </a:p>
          <a:p>
            <a:r>
              <a:rPr lang="en-US"/>
              <a:t>Methods of type void return nothing</a:t>
            </a:r>
          </a:p>
          <a:p>
            <a:r>
              <a:rPr lang="en-US"/>
              <a:t>Methods of type void do not need a return statement</a:t>
            </a:r>
          </a:p>
          <a:p>
            <a:endParaRPr lang="en-US"/>
          </a:p>
          <a:p>
            <a:r>
              <a:rPr lang="en-US"/>
              <a:t>Non-void methods must return a value</a:t>
            </a:r>
          </a:p>
          <a:p>
            <a:r>
              <a:rPr lang="en-US"/>
              <a:t>Value can be a literal value like a number of a string literal</a:t>
            </a:r>
          </a:p>
          <a:p>
            <a:r>
              <a:rPr lang="en-US"/>
              <a:t>Value can be a variable of a type that matches the method</a:t>
            </a:r>
          </a:p>
        </p:txBody>
      </p:sp>
    </p:spTree>
    <p:extLst>
      <p:ext uri="{BB962C8B-B14F-4D97-AF65-F5344CB8AC3E}">
        <p14:creationId xmlns:p14="http://schemas.microsoft.com/office/powerpoint/2010/main" val="30072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Returned Value Must Match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Method has a type other than void</a:t>
            </a:r>
          </a:p>
          <a:p>
            <a:r>
              <a:rPr lang="en-US"/>
              <a:t>Must return a value of that type</a:t>
            </a:r>
          </a:p>
          <a:p>
            <a:endParaRPr lang="en-US"/>
          </a:p>
          <a:p>
            <a:pPr marL="0" indent="0">
              <a:buNone/>
            </a:pPr>
            <a:endParaRPr lang="en-US" sz="8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isRaining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isSeattle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isSeattle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Compiler complains if return value doesn’t match method type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2052" y="3121232"/>
            <a:ext cx="1476702" cy="45110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02842" y="3635400"/>
            <a:ext cx="1853392" cy="45110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x = 2, y = 3, z = 5;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x = mystery(z, x, y);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(x +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+ y +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+ z);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mystery(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x * z;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58476" y="4447189"/>
            <a:ext cx="897758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06833" y="4949167"/>
            <a:ext cx="1391745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Need Variable For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c = a + b;   </a:t>
            </a:r>
            <a:r>
              <a:rPr lang="en-US" sz="2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saw a bunch of this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6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a + b;    </a:t>
            </a:r>
            <a:r>
              <a:rPr lang="en-US" sz="2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simpler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079480" cy="4800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A programming entity that contains state (data) and behavior (methods)</a:t>
            </a:r>
          </a:p>
          <a:p>
            <a:endParaRPr lang="en-US"/>
          </a:p>
          <a:p>
            <a:r>
              <a:rPr lang="en-US"/>
              <a:t>Strings are objects, not primitives</a:t>
            </a:r>
          </a:p>
          <a:p>
            <a:r>
              <a:rPr lang="en-US"/>
              <a:t>Primitives typically define a single numeric value</a:t>
            </a:r>
          </a:p>
          <a:p>
            <a:r>
              <a:rPr lang="en-US"/>
              <a:t>String have additional state and behaviors</a:t>
            </a:r>
          </a:p>
          <a:p>
            <a:r>
              <a:rPr lang="en-US"/>
              <a:t>Defined by a class</a:t>
            </a:r>
          </a:p>
          <a:p>
            <a:r>
              <a:rPr lang="en-US" err="1"/>
              <a:t>java.lang.String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have a value – the literal string</a:t>
            </a:r>
          </a:p>
          <a:p>
            <a:r>
              <a:rPr lang="en-US"/>
              <a:t>Value is actually comprised of many char values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character has a position or offset</a:t>
            </a:r>
          </a:p>
          <a:p>
            <a:r>
              <a:rPr lang="en-US"/>
              <a:t>The first character is always the 0</a:t>
            </a:r>
            <a:r>
              <a:rPr lang="en-US" baseline="30000"/>
              <a:t>th</a:t>
            </a:r>
            <a:r>
              <a:rPr lang="en-US"/>
              <a:t> character</a:t>
            </a:r>
          </a:p>
          <a:p>
            <a:r>
              <a:rPr lang="en-US"/>
              <a:t>The last character in a string of N characters is the N</a:t>
            </a:r>
            <a:r>
              <a:rPr lang="en-US" baseline="30000"/>
              <a:t>th</a:t>
            </a:r>
            <a:r>
              <a:rPr lang="en-US"/>
              <a:t> – 1 character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88060" y="3093720"/>
            <a:ext cx="8229600" cy="1262380"/>
            <a:chOff x="1038860" y="2649220"/>
            <a:chExt cx="8229600" cy="1262380"/>
          </a:xfrm>
        </p:grpSpPr>
        <p:grpSp>
          <p:nvGrpSpPr>
            <p:cNvPr id="16" name="Group 15"/>
            <p:cNvGrpSpPr/>
            <p:nvPr/>
          </p:nvGrpSpPr>
          <p:grpSpPr>
            <a:xfrm>
              <a:off x="1038860" y="2649220"/>
              <a:ext cx="8229600" cy="685800"/>
              <a:chOff x="1038860" y="2649220"/>
              <a:chExt cx="82296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8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24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104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962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820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67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3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394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252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110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96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82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!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38860" y="3225800"/>
              <a:ext cx="8229600" cy="685800"/>
              <a:chOff x="1038860" y="2649220"/>
              <a:chExt cx="8229600" cy="685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38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24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104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962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820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4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67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53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6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394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7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252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8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110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ea typeface="Calibri"/>
                    <a:cs typeface="Calibri"/>
                  </a:rPr>
                  <a:t>9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96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582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886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 And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dot operator has the highest precedence</a:t>
            </a:r>
          </a:p>
          <a:p>
            <a:r>
              <a:rPr lang="en-US"/>
              <a:t>Evaluated left to right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s.toLowercase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().substring(6).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0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28-47A4-4586-A6CB-24EB6FB6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cs typeface="Courier New" panose="02070309020205020404" pitchFamily="49" charset="0"/>
              </a:rPr>
            </a:br>
            <a:r>
              <a:rPr lang="en-US">
                <a:cs typeface="Courier New" panose="02070309020205020404" pitchFamily="49" charset="0"/>
              </a:rPr>
              <a:t>Breaking it down</a:t>
            </a:r>
            <a:br>
              <a:rPr lang="en-US">
                <a:cs typeface="Courier New" panose="02070309020205020404" pitchFamily="49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1BFB-0873-4789-BB95-9C8CE76F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dot operator has the highest precedence</a:t>
            </a:r>
          </a:p>
          <a:p>
            <a:r>
              <a:rPr lang="en-US"/>
              <a:t>Evaluated left to right</a:t>
            </a:r>
          </a:p>
          <a:p>
            <a:endParaRPr lang="en-US" sz="800"/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s.toLowerCase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().substring(6).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Break it down</a:t>
            </a:r>
          </a:p>
          <a:p>
            <a:endParaRPr lang="en-US" sz="800"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().substring(6).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world!"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.substring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(6).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  //0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length()				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err="1">
                <a:solidFill>
                  <a:schemeClr val="accent2"/>
                </a:solidFill>
              </a:rPr>
              <a:t>s.length</a:t>
            </a:r>
            <a:r>
              <a:rPr lang="en-US">
                <a:solidFill>
                  <a:schemeClr val="accent2"/>
                </a:solidFill>
              </a:rPr>
              <a:t>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/>
              <a:t>Returns the length of the string</a:t>
            </a:r>
          </a:p>
          <a:p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substring(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to)</a:t>
            </a:r>
          </a:p>
          <a:p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substring(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from)</a:t>
            </a:r>
          </a:p>
          <a:p>
            <a:pPr lvl="1"/>
            <a:r>
              <a:rPr lang="en-US" sz="2000"/>
              <a:t>Returns a portion of the string</a:t>
            </a:r>
          </a:p>
          <a:p>
            <a:pPr lvl="1"/>
            <a:r>
              <a:rPr lang="en-US" sz="2000"/>
              <a:t>“</a:t>
            </a:r>
            <a:r>
              <a:rPr lang="en-US" sz="2000" err="1"/>
              <a:t>int</a:t>
            </a:r>
            <a:r>
              <a:rPr lang="en-US" sz="2000"/>
              <a:t> to” is one </a:t>
            </a:r>
            <a:r>
              <a:rPr lang="en-US" sz="2000" b="1"/>
              <a:t>more</a:t>
            </a:r>
            <a:r>
              <a:rPr lang="en-US" sz="2000"/>
              <a:t> than the index of the last character returned. </a:t>
            </a:r>
          </a:p>
          <a:p>
            <a:pPr lvl="1"/>
            <a:r>
              <a:rPr lang="en-US" sz="2000"/>
              <a:t>So you can safely pass the length directly, and not run off the end of the string.</a:t>
            </a:r>
          </a:p>
          <a:p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/>
              <a:t>Returns first located position of a string within a string, or -1 if not found</a:t>
            </a:r>
          </a:p>
          <a:p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other) </a:t>
            </a:r>
          </a:p>
          <a:p>
            <a:pPr lvl="1"/>
            <a:r>
              <a:rPr lang="en-US" sz="2000"/>
              <a:t>returns a value &lt; 0, = 0, or &gt; 0</a:t>
            </a:r>
          </a:p>
          <a:p>
            <a:pPr lvl="1"/>
            <a:endParaRPr lang="en-US" sz="2000"/>
          </a:p>
          <a:p>
            <a:r>
              <a:rPr lang="en-US"/>
              <a:t>Documentation at</a:t>
            </a:r>
          </a:p>
          <a:p>
            <a:pPr lvl="1"/>
            <a:r>
              <a:rPr lang="en-US">
                <a:hlinkClick r:id="rId2"/>
              </a:rPr>
              <a:t>http://docs.oracle.com/javase/8/docs/api/java/lang/String.html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 Review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java.lang.Math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following methods are on AP exam (others in section 3.2)</a:t>
            </a:r>
          </a:p>
          <a:p>
            <a:endParaRPr lang="en-US" sz="1000"/>
          </a:p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x)                 </a:t>
            </a:r>
            <a:r>
              <a:rPr 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err="1">
                <a:solidFill>
                  <a:schemeClr val="accent2"/>
                </a:solidFill>
              </a:rPr>
              <a:t>Math.</a:t>
            </a:r>
            <a:r>
              <a:rPr lang="en-US" i="1" err="1">
                <a:solidFill>
                  <a:schemeClr val="accent2"/>
                </a:solidFill>
              </a:rPr>
              <a:t>abs</a:t>
            </a:r>
            <a:r>
              <a:rPr lang="en-US" i="1">
                <a:solidFill>
                  <a:schemeClr val="accent2"/>
                </a:solidFill>
              </a:rPr>
              <a:t>(-42);</a:t>
            </a:r>
            <a:endParaRPr lang="en-US" sz="2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/>
              <a:t>Return the absolute value of an integer</a:t>
            </a:r>
          </a:p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abs(double x)</a:t>
            </a:r>
          </a:p>
          <a:p>
            <a:pPr lvl="1"/>
            <a:r>
              <a:rPr lang="en-US" sz="2000"/>
              <a:t>Return the absolute value of a double – an example of overloading</a:t>
            </a:r>
          </a:p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pow(double base, double exponent)</a:t>
            </a:r>
          </a:p>
          <a:p>
            <a:pPr lvl="1"/>
            <a:r>
              <a:rPr lang="en-US" sz="2000"/>
              <a:t>Return a double raised to the power of a double</a:t>
            </a:r>
          </a:p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sqrt(double x) v        </a:t>
            </a:r>
            <a:r>
              <a:rPr 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>
                <a:solidFill>
                  <a:schemeClr val="accent2"/>
                </a:solidFill>
              </a:rPr>
              <a:t>Math.</a:t>
            </a:r>
            <a:r>
              <a:rPr lang="en-US" i="1" err="1">
                <a:solidFill>
                  <a:schemeClr val="accent2"/>
                </a:solidFill>
              </a:rPr>
              <a:t>sqrt</a:t>
            </a:r>
            <a:r>
              <a:rPr lang="en-US" i="1">
                <a:solidFill>
                  <a:schemeClr val="accent2"/>
                </a:solidFill>
              </a:rPr>
              <a:t>(64.0);</a:t>
            </a:r>
            <a:endParaRPr lang="en-US" sz="2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/>
              <a:t>Return the square root of a double</a:t>
            </a:r>
          </a:p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</a:p>
          <a:p>
            <a:pPr lvl="1"/>
            <a:r>
              <a:rPr lang="en-US" sz="2000"/>
              <a:t>Return a double in the range [0.0 - 1.0) - (does not include 1.0)</a:t>
            </a:r>
          </a:p>
          <a:p>
            <a:pPr lvl="1"/>
            <a:endParaRPr lang="en-US" sz="2000"/>
          </a:p>
          <a:p>
            <a:r>
              <a:rPr lang="en-US"/>
              <a:t>Documentation at</a:t>
            </a:r>
          </a:p>
          <a:p>
            <a:pPr lvl="1"/>
            <a:r>
              <a:rPr lang="en-US">
                <a:hlinkClick r:id="rId2"/>
              </a:rPr>
              <a:t>http://docs.oracle.com/javase/8/docs/api/java/lang/Math.html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4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</a:t>
            </a:r>
            <a:r>
              <a:rPr lang="en-US" err="1"/>
              <a:t>java.util</a:t>
            </a:r>
            <a:r>
              <a:rPr lang="en-US"/>
              <a:t>.*;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 = new Scanner(System.in);</a:t>
            </a:r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x.nextInt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x.nextDouble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All of these methods obtain input from the command line</a:t>
            </a:r>
          </a:p>
          <a:p>
            <a:r>
              <a:rPr lang="en-US"/>
              <a:t>All of these methods block until input of the expected type is entered</a:t>
            </a:r>
          </a:p>
        </p:txBody>
      </p:sp>
    </p:spTree>
    <p:extLst>
      <p:ext uri="{BB962C8B-B14F-4D97-AF65-F5344CB8AC3E}">
        <p14:creationId xmlns:p14="http://schemas.microsoft.com/office/powerpoint/2010/main" val="225132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not round; stop after two decimal 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Year		Interest		Deposit		New Balance</a:t>
            </a:r>
          </a:p>
          <a:p>
            <a:pPr marL="0" indent="0">
              <a:buNone/>
            </a:pPr>
            <a:r>
              <a:rPr lang="en-US"/>
              <a:t>3		87.14			100.00		</a:t>
            </a:r>
            <a:r>
              <a:rPr lang="en-US">
                <a:solidFill>
                  <a:srgbClr val="00B0F0"/>
                </a:solidFill>
              </a:rPr>
              <a:t>1527.86</a:t>
            </a:r>
          </a:p>
          <a:p>
            <a:pPr marL="0" indent="0">
              <a:buNone/>
            </a:pPr>
            <a:r>
              <a:rPr lang="en-US"/>
              <a:t>4</a:t>
            </a: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		</a:t>
            </a:r>
            <a:r>
              <a:rPr lang="en-US" b="1">
                <a:solidFill>
                  <a:srgbClr val="FF0000"/>
                </a:solidFill>
              </a:rPr>
              <a:t>99.31</a:t>
            </a: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			100.00		</a:t>
            </a:r>
            <a:r>
              <a:rPr lang="en-US" b="1">
                <a:solidFill>
                  <a:srgbClr val="7030A0"/>
                </a:solidFill>
              </a:rPr>
              <a:t>1727.16</a:t>
            </a:r>
          </a:p>
          <a:p>
            <a:pPr marL="0" indent="0">
              <a:buNone/>
            </a:pPr>
            <a:r>
              <a:rPr lang="en-US"/>
              <a:t>5		112.26		100.00		1939.42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1527.86</a:t>
            </a:r>
            <a:r>
              <a:rPr lang="en-US"/>
              <a:t> x 6.5% = </a:t>
            </a:r>
            <a:r>
              <a:rPr lang="en-US" b="1">
                <a:solidFill>
                  <a:srgbClr val="FF0000"/>
                </a:solidFill>
              </a:rPr>
              <a:t>99.31</a:t>
            </a:r>
            <a:r>
              <a:rPr lang="en-US"/>
              <a:t>09	6.5% interest rate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1527.86</a:t>
            </a:r>
            <a:r>
              <a:rPr lang="en-US"/>
              <a:t> + </a:t>
            </a:r>
            <a:r>
              <a:rPr lang="en-US" b="1">
                <a:solidFill>
                  <a:srgbClr val="FF0000"/>
                </a:solidFill>
              </a:rPr>
              <a:t>99.31</a:t>
            </a:r>
            <a:r>
              <a:rPr lang="en-US"/>
              <a:t>09 +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100.00</a:t>
            </a:r>
            <a:r>
              <a:rPr lang="en-US"/>
              <a:t> = </a:t>
            </a:r>
            <a:r>
              <a:rPr lang="en-US" b="1">
                <a:solidFill>
                  <a:srgbClr val="7030A0"/>
                </a:solidFill>
              </a:rPr>
              <a:t>1727.17</a:t>
            </a:r>
            <a:r>
              <a:rPr lang="en-US"/>
              <a:t>08999999998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1527.86</a:t>
            </a:r>
            <a:r>
              <a:rPr lang="en-US"/>
              <a:t> + </a:t>
            </a:r>
            <a:r>
              <a:rPr lang="en-US" b="1">
                <a:solidFill>
                  <a:srgbClr val="FF0000"/>
                </a:solidFill>
              </a:rPr>
              <a:t>99.31</a:t>
            </a:r>
            <a:r>
              <a:rPr lang="en-US"/>
              <a:t> +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100.00</a:t>
            </a:r>
            <a:r>
              <a:rPr lang="en-US"/>
              <a:t> = </a:t>
            </a:r>
            <a:r>
              <a:rPr lang="en-US" b="1">
                <a:solidFill>
                  <a:srgbClr val="7030A0"/>
                </a:solidFill>
              </a:rPr>
              <a:t>1727.16</a:t>
            </a:r>
            <a:r>
              <a:rPr lang="en-US"/>
              <a:t>99999999998  </a:t>
            </a:r>
            <a:r>
              <a:rPr lang="en-US" b="1">
                <a:highlight>
                  <a:srgbClr val="FFFF00"/>
                </a:highlight>
              </a:rPr>
              <a:t>&lt;&lt; ANSWER</a:t>
            </a: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/>
              <a:t>Formatting of columns</a:t>
            </a:r>
          </a:p>
        </p:txBody>
      </p:sp>
    </p:spTree>
    <p:extLst>
      <p:ext uri="{BB962C8B-B14F-4D97-AF65-F5344CB8AC3E}">
        <p14:creationId xmlns:p14="http://schemas.microsoft.com/office/powerpoint/2010/main" val="302330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Salami-Slicing (penny shaving)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45" y="1690688"/>
            <a:ext cx="8751533" cy="4930031"/>
          </a:xfrm>
        </p:spPr>
      </p:pic>
      <p:sp>
        <p:nvSpPr>
          <p:cNvPr id="5" name="Rectangle 4"/>
          <p:cNvSpPr/>
          <p:nvPr/>
        </p:nvSpPr>
        <p:spPr>
          <a:xfrm>
            <a:off x="838200" y="5922335"/>
            <a:ext cx="6391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https://en.wikipedia.org/wiki/Salami_slicing</a:t>
            </a:r>
          </a:p>
        </p:txBody>
      </p:sp>
    </p:spTree>
    <p:extLst>
      <p:ext uri="{BB962C8B-B14F-4D97-AF65-F5344CB8AC3E}">
        <p14:creationId xmlns:p14="http://schemas.microsoft.com/office/powerpoint/2010/main" val="76953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F228-30E6-48A1-A51A-FCFD870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Chp</a:t>
            </a:r>
            <a:r>
              <a:rPr lang="en-US"/>
              <a:t> 3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DF9D-77E7-4D1B-96E9-4217F2F1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182880"/>
            <a:r>
              <a:rPr lang="en-US" err="1"/>
              <a:t>Selfchecks</a:t>
            </a:r>
            <a:r>
              <a:rPr lang="en-US"/>
              <a:t> 3.1-5, 7, 10</a:t>
            </a:r>
          </a:p>
          <a:p>
            <a:pPr lvl="1" indent="-182880"/>
            <a:r>
              <a:rPr lang="en-US" err="1"/>
              <a:t>Selfchecks</a:t>
            </a:r>
            <a:r>
              <a:rPr lang="en-US"/>
              <a:t> 12, 14-17</a:t>
            </a:r>
          </a:p>
          <a:p>
            <a:pPr lvl="1" indent="-182880"/>
            <a:r>
              <a:rPr lang="en-US"/>
              <a:t>Self Checks 18, 19, 20, 23, 24</a:t>
            </a:r>
          </a:p>
          <a:p>
            <a:pPr lvl="1" indent="-182880"/>
            <a:r>
              <a:rPr lang="en-US"/>
              <a:t>Ex 1, 5, 6, 19, 20</a:t>
            </a:r>
          </a:p>
          <a:p>
            <a:pPr lvl="1" indent="-182880"/>
            <a:endParaRPr lang="en-US"/>
          </a:p>
          <a:p>
            <a:pPr lvl="1" indent="-182880"/>
            <a:r>
              <a:rPr lang="en-US"/>
              <a:t>Programming Project Part a, b</a:t>
            </a:r>
          </a:p>
          <a:p>
            <a:pPr lvl="1" indent="-182880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every chapter</a:t>
            </a:r>
          </a:p>
          <a:p>
            <a:r>
              <a:rPr lang="en-US"/>
              <a:t>On every test</a:t>
            </a:r>
          </a:p>
          <a:p>
            <a:r>
              <a:rPr lang="en-US"/>
              <a:t>Special formatting within the book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&lt;name&gt;(&lt;parameters]&gt;) {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&lt;method body&gt;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All methods have a type</a:t>
            </a:r>
          </a:p>
          <a:p>
            <a:r>
              <a:rPr lang="en-US">
                <a:cs typeface="Courier New" panose="02070309020205020404" pitchFamily="49" charset="0"/>
              </a:rPr>
              <a:t>All methods have a name</a:t>
            </a:r>
          </a:p>
          <a:p>
            <a:r>
              <a:rPr lang="en-US">
                <a:cs typeface="Courier New" panose="02070309020205020404" pitchFamily="49" charset="0"/>
              </a:rPr>
              <a:t>The parameters are optional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we started with void</a:t>
            </a: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8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Parameters surrounded by parenthesis</a:t>
            </a:r>
          </a:p>
          <a:p>
            <a:r>
              <a:rPr lang="en-US"/>
              <a:t>Each parameter has a type and a name</a:t>
            </a:r>
          </a:p>
          <a:p>
            <a:r>
              <a:rPr lang="en-US"/>
              <a:t>An example :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setStatus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message) {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body goes here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Types can be primitives or objects</a:t>
            </a:r>
          </a:p>
          <a:p>
            <a:r>
              <a:rPr lang="en-US"/>
              <a:t>Method names start with a lowercase letter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70600" y="3390900"/>
            <a:ext cx="1104900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89800" y="3390900"/>
            <a:ext cx="1358900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1525" y="29755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7725" y="29755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931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Each parameter has a type and a name</a:t>
            </a:r>
          </a:p>
          <a:p>
            <a:r>
              <a:rPr lang="en-US"/>
              <a:t>Separated by commas</a:t>
            </a:r>
          </a:p>
          <a:p>
            <a:r>
              <a:rPr lang="en-US"/>
              <a:t>More examples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body goes here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Parameters can be primitive types and / or objects</a:t>
            </a:r>
          </a:p>
          <a:p>
            <a:r>
              <a:rPr lang="en-US"/>
              <a:t>All the same type,  or all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8353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 signatures include name and parameter types</a:t>
            </a:r>
          </a:p>
          <a:p>
            <a:r>
              <a:rPr lang="en-US"/>
              <a:t>Method return type is not part of the signature</a:t>
            </a:r>
          </a:p>
          <a:p>
            <a:r>
              <a:rPr lang="en-US"/>
              <a:t>Parameters names are not part of the signature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r>
              <a:rPr lang="en-US" sz="2400"/>
              <a:t>,  </a:t>
            </a:r>
            <a:r>
              <a:rPr lang="en-US"/>
              <a:t>is the same as</a:t>
            </a: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endParaRPr lang="en-US"/>
          </a:p>
          <a:p>
            <a:r>
              <a:rPr lang="en-US"/>
              <a:t>The signature is …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5700" y="48768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7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vs.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formal parameters are the variables in the method declaration</a:t>
            </a:r>
          </a:p>
          <a:p>
            <a:r>
              <a:rPr lang="en-US"/>
              <a:t>Actual parameters are the values passed into the method</a:t>
            </a:r>
          </a:p>
          <a:p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exponent) 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formal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(3.0, 2.0)                     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actual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radius = 1.0; 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printVolume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(radius);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1600" y="4800600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actual</a:t>
            </a:r>
          </a:p>
        </p:txBody>
      </p:sp>
    </p:spTree>
    <p:extLst>
      <p:ext uri="{BB962C8B-B14F-4D97-AF65-F5344CB8AC3E}">
        <p14:creationId xmlns:p14="http://schemas.microsoft.com/office/powerpoint/2010/main" val="32415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 = 1, y = 2;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mystery(y, x);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(x + " " + y);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mystery(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x = y;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y =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88300" y="27305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1, y = 2</a:t>
            </a:r>
          </a:p>
        </p:txBody>
      </p:sp>
    </p:spTree>
    <p:extLst>
      <p:ext uri="{BB962C8B-B14F-4D97-AF65-F5344CB8AC3E}">
        <p14:creationId xmlns:p14="http://schemas.microsoft.com/office/powerpoint/2010/main" val="13003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70018-9C92-4E11-BF61-B9514F26F858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10049D-9C09-41DB-9B61-B2A2EC776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71CF73-ABAE-4FD9-8F48-86B975EF87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Chp 3 Assignments</vt:lpstr>
      <vt:lpstr>Chapter 3 Review</vt:lpstr>
      <vt:lpstr>Vocabulary</vt:lpstr>
      <vt:lpstr>Void Method Syntax</vt:lpstr>
      <vt:lpstr>Parameters</vt:lpstr>
      <vt:lpstr>Multiple Parameters</vt:lpstr>
      <vt:lpstr>Method Signatures</vt:lpstr>
      <vt:lpstr>Formal vs. Actual</vt:lpstr>
      <vt:lpstr>Scope</vt:lpstr>
      <vt:lpstr>Limitation Of Parameters</vt:lpstr>
      <vt:lpstr>Return Values</vt:lpstr>
      <vt:lpstr>Returned Value Must Match Return Type</vt:lpstr>
      <vt:lpstr>Sample Return</vt:lpstr>
      <vt:lpstr>Don’t Need Variable For Return</vt:lpstr>
      <vt:lpstr>Strings Are Objects</vt:lpstr>
      <vt:lpstr>String Data</vt:lpstr>
      <vt:lpstr>Chaining And Precedence</vt:lpstr>
      <vt:lpstr> Breaking it down </vt:lpstr>
      <vt:lpstr>String Methods</vt:lpstr>
      <vt:lpstr>java.lang.Math</vt:lpstr>
      <vt:lpstr>Scanners</vt:lpstr>
      <vt:lpstr>Do not round; stop after two decimal places</vt:lpstr>
      <vt:lpstr>Salami-Slicing (penny shaving)</vt:lpstr>
      <vt:lpstr>Chp 3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2022-10-18T15:27:28Z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