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447" r:id="rId5"/>
    <p:sldId id="376" r:id="rId6"/>
    <p:sldId id="472" r:id="rId7"/>
    <p:sldId id="496" r:id="rId8"/>
    <p:sldId id="475" r:id="rId9"/>
    <p:sldId id="476" r:id="rId10"/>
    <p:sldId id="492" r:id="rId11"/>
    <p:sldId id="493" r:id="rId12"/>
    <p:sldId id="494" r:id="rId13"/>
    <p:sldId id="479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99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EC584-8571-4F19-BE63-B7F14E6A626F}" v="19" dt="2022-10-04T15:29:40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70" autoAdjust="0"/>
    <p:restoredTop sz="85486" autoAdjust="0"/>
  </p:normalViewPr>
  <p:slideViewPr>
    <p:cSldViewPr snapToGrid="0">
      <p:cViewPr varScale="1">
        <p:scale>
          <a:sx n="97" d="100"/>
          <a:sy n="97" d="100"/>
        </p:scale>
        <p:origin x="528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vastava, Siddhant (Student)" userId="S::s-srivastavas@bsd405.org::d2d0c3a4-8dc0-4b9f-b55f-ef6445733749" providerId="AD" clId="Web-{A5EEC584-8571-4F19-BE63-B7F14E6A626F}"/>
    <pc:docChg chg="addSld delSld">
      <pc:chgData name="Srivastava, Siddhant (Student)" userId="S::s-srivastavas@bsd405.org::d2d0c3a4-8dc0-4b9f-b55f-ef6445733749" providerId="AD" clId="Web-{A5EEC584-8571-4F19-BE63-B7F14E6A626F}" dt="2022-10-04T15:29:36.581" v="1"/>
      <pc:docMkLst>
        <pc:docMk/>
      </pc:docMkLst>
      <pc:sldChg chg="add del">
        <pc:chgData name="Srivastava, Siddhant (Student)" userId="S::s-srivastavas@bsd405.org::d2d0c3a4-8dc0-4b9f-b55f-ef6445733749" providerId="AD" clId="Web-{A5EEC584-8571-4F19-BE63-B7F14E6A626F}" dt="2022-10-04T15:29:36.581" v="1"/>
        <pc:sldMkLst>
          <pc:docMk/>
          <pc:sldMk cId="3570836685" sldId="5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4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2B22A-DE34-44BD-8822-99631378788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3" tIns="45716" rIns="91433" bIns="457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469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3D73D-5192-4375-A20D-873A9187DAB3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82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DC965-B2D6-4271-94B6-CEB50645533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It's also useful to write a program that prompts for multiple values, both on the same line or each on its own line.</a:t>
            </a:r>
          </a:p>
        </p:txBody>
      </p:sp>
    </p:spTree>
    <p:extLst>
      <p:ext uri="{BB962C8B-B14F-4D97-AF65-F5344CB8AC3E}">
        <p14:creationId xmlns:p14="http://schemas.microsoft.com/office/powerpoint/2010/main" val="300678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1337A-40DC-4F11-874C-7F72F154E2A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en-US"/>
              <a:t>It's also useful to write a program that prompts for multiple values, both on the same line or each on its own line.</a:t>
            </a:r>
          </a:p>
        </p:txBody>
      </p:sp>
    </p:spTree>
    <p:extLst>
      <p:ext uri="{BB962C8B-B14F-4D97-AF65-F5344CB8AC3E}">
        <p14:creationId xmlns:p14="http://schemas.microsoft.com/office/powerpoint/2010/main" val="106195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9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endParaRPr lang="en-US" dirty="0"/>
          </a:p>
          <a:p>
            <a:pPr lvl="1" indent="-182880"/>
            <a:r>
              <a:rPr lang="en-US" dirty="0"/>
              <a:t>Self Checks 12, 14-17</a:t>
            </a:r>
          </a:p>
          <a:p>
            <a:pPr lvl="1" indent="-182880"/>
            <a:r>
              <a:rPr lang="en-US" dirty="0"/>
              <a:t>Chapter 3, Self Checks 18, 19, 20, 23, 24</a:t>
            </a:r>
          </a:p>
          <a:p>
            <a:pPr lvl="1" indent="-182880"/>
            <a:r>
              <a:rPr lang="en-US" dirty="0"/>
              <a:t>Ex 1, 5, 6, 19, 20</a:t>
            </a:r>
          </a:p>
          <a:p>
            <a:pPr lvl="1" indent="-182880"/>
            <a:endParaRPr lang="en-US" dirty="0"/>
          </a:p>
          <a:p>
            <a:pPr lvl="1" indent="-182880"/>
            <a:endParaRPr lang="en-US" dirty="0"/>
          </a:p>
          <a:p>
            <a:pPr lvl="1" indent="-182880"/>
            <a:endParaRPr lang="en-US" dirty="0"/>
          </a:p>
          <a:p>
            <a:pPr marL="50292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DFA5EF-9B5B-4620-8DB3-C6FCA9307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377014"/>
              </p:ext>
            </p:extLst>
          </p:nvPr>
        </p:nvGraphicFramePr>
        <p:xfrm>
          <a:off x="1484671" y="4074242"/>
          <a:ext cx="8632723" cy="1889760"/>
        </p:xfrm>
        <a:graphic>
          <a:graphicData uri="http://schemas.openxmlformats.org/drawingml/2006/table">
            <a:tbl>
              <a:tblPr/>
              <a:tblGrid>
                <a:gridCol w="4150362">
                  <a:extLst>
                    <a:ext uri="{9D8B030D-6E8A-4147-A177-3AD203B41FA5}">
                      <a16:colId xmlns:a16="http://schemas.microsoft.com/office/drawing/2014/main" val="2519682782"/>
                    </a:ext>
                  </a:extLst>
                </a:gridCol>
                <a:gridCol w="2535837">
                  <a:extLst>
                    <a:ext uri="{9D8B030D-6E8A-4147-A177-3AD203B41FA5}">
                      <a16:colId xmlns:a16="http://schemas.microsoft.com/office/drawing/2014/main" val="2389118026"/>
                    </a:ext>
                  </a:extLst>
                </a:gridCol>
                <a:gridCol w="1946524">
                  <a:extLst>
                    <a:ext uri="{9D8B030D-6E8A-4147-A177-3AD203B41FA5}">
                      <a16:colId xmlns:a16="http://schemas.microsoft.com/office/drawing/2014/main" val="4687315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endParaRPr lang="en-US" sz="2800">
                        <a:effectLst/>
                      </a:endParaRPr>
                    </a:p>
                    <a:p>
                      <a:pPr algn="l" rtl="0" fontAlgn="base"/>
                      <a:r>
                        <a:rPr lang="en-US" sz="2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Computer Science A </a:t>
                      </a:r>
                      <a:endParaRPr lang="en-US" sz="2800" b="0" i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>
                        <a:effectLst/>
                      </a:endParaRPr>
                    </a:p>
                    <a:p>
                      <a:pPr algn="l" rtl="0" fontAlgn="base"/>
                      <a:r>
                        <a:rPr lang="en-US" sz="2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 1 </a:t>
                      </a:r>
                      <a:endParaRPr lang="en-US" sz="2800" b="0" i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>
                        <a:effectLst/>
                      </a:endParaRPr>
                    </a:p>
                    <a:p>
                      <a:pPr algn="l" rtl="0" fontAlgn="base"/>
                      <a:r>
                        <a:rPr lang="en-US" sz="2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GMAPZM </a:t>
                      </a:r>
                      <a:endParaRPr lang="en-US" sz="2800" b="0" i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7726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fontAlgn="b"/>
                      <a:endParaRPr lang="en-US" sz="2800">
                        <a:effectLst/>
                      </a:endParaRPr>
                    </a:p>
                    <a:p>
                      <a:pPr algn="l" rtl="0" fontAlgn="base"/>
                      <a:r>
                        <a:rPr lang="en-US" sz="2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 Computer Science A </a:t>
                      </a:r>
                      <a:endParaRPr lang="en-US" sz="2800" b="0" i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2800">
                        <a:effectLst/>
                      </a:endParaRPr>
                    </a:p>
                    <a:p>
                      <a:pPr algn="l" rtl="0" fontAlgn="base"/>
                      <a:r>
                        <a:rPr lang="en-US" sz="2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 4 </a:t>
                      </a:r>
                      <a:endParaRPr lang="en-US" sz="2800" b="0" i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28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8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DJ4PR4 </a:t>
                      </a:r>
                      <a:endParaRPr lang="en-US" sz="2800" b="0" i="0" dirty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48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88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charAt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Supremely useful function for getting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character from a string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2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Draws each letter on its own line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and </a:t>
            </a:r>
            <a:r>
              <a:rPr lang="en-US" altLang="en-US">
                <a:latin typeface="Courier New" panose="02070309020205020404" pitchFamily="49" charset="0"/>
              </a:rPr>
              <a:t>System.in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/>
              <a:t>interactive program</a:t>
            </a:r>
            <a:r>
              <a:rPr lang="en-US" altLang="en-US"/>
              <a:t>: Reads input from the console.</a:t>
            </a:r>
          </a:p>
          <a:p>
            <a:pPr lvl="1"/>
            <a:endParaRPr lang="en-US" altLang="en-US" sz="900"/>
          </a:p>
          <a:p>
            <a:pPr lvl="1"/>
            <a:r>
              <a:rPr lang="en-US" altLang="en-US"/>
              <a:t>While the program runs, it asks the user to type input.</a:t>
            </a:r>
          </a:p>
          <a:p>
            <a:pPr lvl="1"/>
            <a:r>
              <a:rPr lang="en-US" altLang="en-US"/>
              <a:t>The input typed by the user is stored in variables in the code.</a:t>
            </a:r>
          </a:p>
          <a:p>
            <a:pPr lvl="1"/>
            <a:endParaRPr lang="en-US" altLang="en-US" sz="900"/>
          </a:p>
          <a:p>
            <a:pPr lvl="1"/>
            <a:endParaRPr lang="en-US" altLang="en-US" sz="900"/>
          </a:p>
          <a:p>
            <a:pPr lvl="1"/>
            <a:r>
              <a:rPr lang="en-US" altLang="en-US"/>
              <a:t>Can be tricky; users are unpredictable and misbehave.</a:t>
            </a:r>
          </a:p>
          <a:p>
            <a:pPr lvl="1"/>
            <a:r>
              <a:rPr lang="en-US" altLang="en-US"/>
              <a:t>But interactive programs have more interesting behavior.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 b="1">
                <a:latin typeface="Courier New" panose="02070309020205020404" pitchFamily="49" charset="0"/>
              </a:rPr>
              <a:t>Scanner</a:t>
            </a:r>
            <a:r>
              <a:rPr lang="en-US" altLang="en-US"/>
              <a:t>: An object that can read input from many sources.</a:t>
            </a:r>
          </a:p>
          <a:p>
            <a:pPr lvl="1"/>
            <a:endParaRPr lang="en-US" altLang="en-US" sz="900"/>
          </a:p>
          <a:p>
            <a:pPr lvl="1"/>
            <a:r>
              <a:rPr lang="en-US" altLang="en-US"/>
              <a:t>Communicates with </a:t>
            </a:r>
            <a:r>
              <a:rPr lang="en-US" altLang="en-US">
                <a:latin typeface="Courier New" panose="02070309020205020404" pitchFamily="49" charset="0"/>
              </a:rPr>
              <a:t>System.in</a:t>
            </a:r>
            <a:r>
              <a:rPr lang="en-US" altLang="en-US"/>
              <a:t>  (the opposite of </a:t>
            </a:r>
            <a:r>
              <a:rPr lang="en-US" altLang="en-US">
                <a:latin typeface="Courier New" panose="02070309020205020404" pitchFamily="49" charset="0"/>
              </a:rPr>
              <a:t>System.out</a:t>
            </a:r>
            <a:r>
              <a:rPr lang="en-US" altLang="en-US"/>
              <a:t>)</a:t>
            </a:r>
            <a:endParaRPr lang="en-US" altLang="en-US">
              <a:latin typeface="Courier New" panose="02070309020205020404" pitchFamily="49" charset="0"/>
            </a:endParaRPr>
          </a:p>
          <a:p>
            <a:pPr lvl="1"/>
            <a:r>
              <a:rPr lang="en-US" altLang="en-US"/>
              <a:t>Can also read from files (Ch. 6), web sites, databases, ...</a:t>
            </a:r>
          </a:p>
        </p:txBody>
      </p:sp>
    </p:spTree>
    <p:extLst>
      <p:ext uri="{BB962C8B-B14F-4D97-AF65-F5344CB8AC3E}">
        <p14:creationId xmlns:p14="http://schemas.microsoft.com/office/powerpoint/2010/main" val="2314439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Scanner</a:t>
            </a:r>
            <a:r>
              <a:rPr lang="en-US" altLang="en-US"/>
              <a:t> syntax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Scanner</a:t>
            </a:r>
            <a:r>
              <a:rPr lang="en-US" altLang="en-US"/>
              <a:t> class is found in the </a:t>
            </a:r>
            <a:r>
              <a:rPr lang="en-US" altLang="en-US">
                <a:latin typeface="Courier New" panose="02070309020205020404" pitchFamily="49" charset="0"/>
              </a:rPr>
              <a:t>java.util</a:t>
            </a:r>
            <a:r>
              <a:rPr lang="en-US" altLang="en-US"/>
              <a:t> package.</a:t>
            </a:r>
          </a:p>
          <a:p>
            <a:pPr lvl="1"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>
                <a:latin typeface="Courier New" panose="02070309020205020404" pitchFamily="49" charset="0"/>
              </a:rPr>
              <a:t>import java.util.*;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so you can use Scanner</a:t>
            </a:r>
          </a:p>
          <a:p>
            <a:pPr>
              <a:buFontTx/>
              <a:buNone/>
            </a:pPr>
            <a:endParaRPr lang="en-US" altLang="en-US" sz="2200"/>
          </a:p>
          <a:p>
            <a:pPr>
              <a:buFontTx/>
              <a:buNone/>
            </a:pPr>
            <a:endParaRPr lang="en-US" altLang="en-US" sz="2200"/>
          </a:p>
          <a:p>
            <a:r>
              <a:rPr lang="en-US" altLang="en-US"/>
              <a:t>Constructing a </a:t>
            </a:r>
            <a:r>
              <a:rPr lang="en-US" altLang="en-US">
                <a:latin typeface="Courier New" panose="02070309020205020404" pitchFamily="49" charset="0"/>
              </a:rPr>
              <a:t>Scanner</a:t>
            </a:r>
            <a:r>
              <a:rPr lang="en-US" altLang="en-US"/>
              <a:t> object to read console input:</a:t>
            </a:r>
          </a:p>
          <a:p>
            <a:pPr lvl="1"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Scanner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 = new Scanner(System.in);</a:t>
            </a:r>
          </a:p>
          <a:p>
            <a:pPr lvl="1">
              <a:buFontTx/>
              <a:buNone/>
            </a:pPr>
            <a:endParaRPr lang="en-US" altLang="en-US" sz="900"/>
          </a:p>
          <a:p>
            <a:pPr lvl="1">
              <a:buFontTx/>
              <a:buNone/>
            </a:pPr>
            <a:endParaRPr lang="en-US" altLang="en-US" sz="900"/>
          </a:p>
          <a:p>
            <a:pPr lvl="1"/>
            <a:r>
              <a:rPr lang="en-US" altLang="en-US"/>
              <a:t>Example: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Scanner console = new Scanner(System.in);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23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Scanner</a:t>
            </a:r>
            <a:r>
              <a:rPr lang="en-US" altLang="en-US"/>
              <a:t> methods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85000"/>
              </a:lnSpc>
            </a:pPr>
            <a:endParaRPr lang="en-US" altLang="en-US"/>
          </a:p>
          <a:p>
            <a:pPr lvl="1">
              <a:lnSpc>
                <a:spcPct val="85000"/>
              </a:lnSpc>
            </a:pPr>
            <a:endParaRPr lang="en-US" altLang="en-US"/>
          </a:p>
          <a:p>
            <a:pPr lvl="1">
              <a:lnSpc>
                <a:spcPct val="85000"/>
              </a:lnSpc>
            </a:pPr>
            <a:endParaRPr lang="en-US" altLang="en-US"/>
          </a:p>
          <a:p>
            <a:pPr lvl="1">
              <a:lnSpc>
                <a:spcPct val="85000"/>
              </a:lnSpc>
            </a:pPr>
            <a:endParaRPr lang="en-US" altLang="en-US"/>
          </a:p>
          <a:p>
            <a:pPr lvl="1">
              <a:lnSpc>
                <a:spcPct val="85000"/>
              </a:lnSpc>
            </a:pPr>
            <a:endParaRPr lang="en-US" altLang="en-US"/>
          </a:p>
          <a:p>
            <a:pPr lvl="1">
              <a:lnSpc>
                <a:spcPct val="85000"/>
              </a:lnSpc>
            </a:pPr>
            <a:endParaRPr lang="en-US" altLang="en-US"/>
          </a:p>
          <a:p>
            <a:pPr lvl="1">
              <a:lnSpc>
                <a:spcPct val="85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Each method waits until the user presses Enter.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value typed by the user is returned.</a:t>
            </a:r>
          </a:p>
          <a:p>
            <a:pPr lvl="2">
              <a:lnSpc>
                <a:spcPct val="90000"/>
              </a:lnSpc>
            </a:pPr>
            <a:endParaRPr lang="en-US" altLang="en-US" sz="240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System.out.print("How old are you? ");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prompt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int age = </a:t>
            </a:r>
            <a:r>
              <a:rPr lang="en-US" altLang="en-US" sz="2000" b="1">
                <a:solidFill>
                  <a:srgbClr val="003399"/>
                </a:solidFill>
                <a:latin typeface="Courier New" panose="02070309020205020404" pitchFamily="49" charset="0"/>
              </a:rPr>
              <a:t>console.nextInt()</a:t>
            </a:r>
            <a:r>
              <a:rPr lang="en-US" altLang="en-US" sz="2000" b="1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System.out.println("You typed " + age);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2400" b="1"/>
              <a:t>prompt</a:t>
            </a:r>
            <a:r>
              <a:rPr lang="en-US" altLang="en-US" sz="2400"/>
              <a:t>: A message telling the user what input to type.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100">
              <a:latin typeface="Courier New" panose="02070309020205020404" pitchFamily="49" charset="0"/>
            </a:endParaRPr>
          </a:p>
        </p:txBody>
      </p:sp>
      <p:graphicFrame>
        <p:nvGraphicFramePr>
          <p:cNvPr id="543749" name="Group 5"/>
          <p:cNvGraphicFramePr>
            <a:graphicFrameLocks noGrp="1"/>
          </p:cNvGraphicFramePr>
          <p:nvPr/>
        </p:nvGraphicFramePr>
        <p:xfrm>
          <a:off x="2093913" y="1339850"/>
          <a:ext cx="8001000" cy="19812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3189348567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832956116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919913"/>
                  </a:ext>
                </a:extLst>
              </a:tr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nextInt()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reads an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from the user and returns 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03129"/>
                  </a:ext>
                </a:extLst>
              </a:tr>
              <a:tr h="377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nextDouble()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reads a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double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from the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65813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next()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reads a one-word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String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from the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037449"/>
                  </a:ext>
                </a:extLst>
              </a:tr>
              <a:tr h="379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nextLine()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reads a one-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line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anose="02070309020205020404" pitchFamily="49" charset="0"/>
                        </a:rPr>
                        <a:t>String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 from the user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84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87439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Scanner</a:t>
            </a:r>
            <a:r>
              <a:rPr lang="en-US" altLang="en-US" dirty="0"/>
              <a:t> example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import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java.util</a:t>
            </a:r>
            <a:r>
              <a:rPr lang="en-US" altLang="en-US" sz="1800" b="1" dirty="0">
                <a:latin typeface="Courier New" panose="02070309020205020404" pitchFamily="49" charset="0"/>
              </a:rPr>
              <a:t>.*;</a:t>
            </a:r>
            <a:r>
              <a:rPr lang="en-US" altLang="en-US" sz="1800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so that I can use Scanner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latin typeface="Courier New" panose="02070309020205020404" pitchFamily="49" charset="0"/>
              </a:rPr>
              <a:t>UserInputExample</a:t>
            </a:r>
            <a:r>
              <a:rPr lang="en-US" altLang="en-US" sz="1800" dirty="0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800" dirty="0" err="1">
                <a:latin typeface="Courier New" panose="02070309020205020404" pitchFamily="49" charset="0"/>
              </a:rPr>
              <a:t>args</a:t>
            </a:r>
            <a:r>
              <a:rPr lang="en-US" altLang="en-US" sz="18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Scanner console = new Scanner(System.in);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800" dirty="0">
                <a:latin typeface="Courier New" panose="02070309020205020404" pitchFamily="49" charset="0"/>
              </a:rPr>
              <a:t>("How old are you? 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>
                <a:latin typeface="Courier New" panose="02070309020205020404" pitchFamily="49" charset="0"/>
              </a:rPr>
              <a:t>int age = </a:t>
            </a:r>
            <a:r>
              <a:rPr lang="en-US" altLang="en-US" sz="18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console.nextInt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  <a:endParaRPr lang="en-US" altLang="en-US" sz="18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int years = 65 - age;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(years + " years to retirement!");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 sz="2200" dirty="0"/>
              <a:t>Console (user input underlined):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How old are you? </a:t>
            </a:r>
            <a:endParaRPr lang="en-US" altLang="en-US" sz="1800" b="1" u="sng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36 years until retirement!</a:t>
            </a:r>
          </a:p>
        </p:txBody>
      </p:sp>
      <p:sp>
        <p:nvSpPr>
          <p:cNvPr id="544772" name="Line 4"/>
          <p:cNvSpPr>
            <a:spLocks noChangeShapeType="1"/>
          </p:cNvSpPr>
          <p:nvPr/>
        </p:nvSpPr>
        <p:spPr bwMode="auto">
          <a:xfrm>
            <a:off x="2932113" y="2971800"/>
            <a:ext cx="228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4773" name="Line 5"/>
          <p:cNvSpPr>
            <a:spLocks noChangeShapeType="1"/>
          </p:cNvSpPr>
          <p:nvPr/>
        </p:nvSpPr>
        <p:spPr bwMode="auto">
          <a:xfrm>
            <a:off x="2932113" y="3224213"/>
            <a:ext cx="228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4774" name="Line 6"/>
          <p:cNvSpPr>
            <a:spLocks noChangeShapeType="1"/>
          </p:cNvSpPr>
          <p:nvPr/>
        </p:nvSpPr>
        <p:spPr bwMode="auto">
          <a:xfrm>
            <a:off x="2932113" y="3886200"/>
            <a:ext cx="228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4343400" y="57658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82575" indent="-28257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500"/>
              </a:spcBef>
              <a:buClr>
                <a:srgbClr val="800080"/>
              </a:buClr>
              <a:buSzPct val="55000"/>
            </a:pPr>
            <a:r>
              <a:rPr lang="en-US" altLang="en-US" b="1" u="sng">
                <a:latin typeface="Courier New" panose="02070309020205020404" pitchFamily="49" charset="0"/>
                <a:cs typeface="Times New Roman" panose="02020603050405020304" pitchFamily="18" charset="0"/>
              </a:rPr>
              <a:t>29</a:t>
            </a:r>
          </a:p>
        </p:txBody>
      </p:sp>
      <p:grpSp>
        <p:nvGrpSpPr>
          <p:cNvPr id="544776" name="Group 8"/>
          <p:cNvGrpSpPr>
            <a:grpSpLocks/>
          </p:cNvGrpSpPr>
          <p:nvPr/>
        </p:nvGrpSpPr>
        <p:grpSpPr bwMode="auto">
          <a:xfrm>
            <a:off x="4800601" y="5867401"/>
            <a:ext cx="2366963" cy="962025"/>
            <a:chOff x="2016" y="3216"/>
            <a:chExt cx="1491" cy="606"/>
          </a:xfrm>
        </p:grpSpPr>
        <p:pic>
          <p:nvPicPr>
            <p:cNvPr id="54477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"/>
            <a:stretch>
              <a:fillRect/>
            </a:stretch>
          </p:blipFill>
          <p:spPr bwMode="auto">
            <a:xfrm>
              <a:off x="2880" y="3216"/>
              <a:ext cx="627" cy="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4778" name="Line 10"/>
            <p:cNvSpPr>
              <a:spLocks noChangeShapeType="1"/>
            </p:cNvSpPr>
            <p:nvPr/>
          </p:nvSpPr>
          <p:spPr bwMode="auto">
            <a:xfrm flipH="1" flipV="1">
              <a:off x="2016" y="3254"/>
              <a:ext cx="86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44779" name="Line 11"/>
          <p:cNvSpPr>
            <a:spLocks noChangeShapeType="1"/>
          </p:cNvSpPr>
          <p:nvPr/>
        </p:nvSpPr>
        <p:spPr bwMode="auto">
          <a:xfrm flipV="1">
            <a:off x="4600576" y="3352800"/>
            <a:ext cx="962025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44780" name="Group 12"/>
          <p:cNvGrpSpPr>
            <a:grpSpLocks/>
          </p:cNvGrpSpPr>
          <p:nvPr/>
        </p:nvGrpSpPr>
        <p:grpSpPr bwMode="auto">
          <a:xfrm>
            <a:off x="7196138" y="3200401"/>
            <a:ext cx="576262" cy="474663"/>
            <a:chOff x="4017" y="1728"/>
            <a:chExt cx="515" cy="423"/>
          </a:xfrm>
        </p:grpSpPr>
        <p:pic>
          <p:nvPicPr>
            <p:cNvPr id="544781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" y="1728"/>
              <a:ext cx="351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4782" name="Text Box 14"/>
            <p:cNvSpPr txBox="1">
              <a:spLocks noChangeArrowheads="1"/>
            </p:cNvSpPr>
            <p:nvPr/>
          </p:nvSpPr>
          <p:spPr bwMode="auto">
            <a:xfrm>
              <a:off x="4368" y="1851"/>
              <a:ext cx="164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2575" indent="-282575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</a:pPr>
              <a:endParaRPr lang="en-US" altLang="en-US" sz="1600"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44783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14775"/>
              </p:ext>
            </p:extLst>
          </p:nvPr>
        </p:nvGraphicFramePr>
        <p:xfrm>
          <a:off x="9067800" y="2743200"/>
          <a:ext cx="1295400" cy="39624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72491292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05187659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</a:rPr>
                        <a:t>age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109258"/>
                  </a:ext>
                </a:extLst>
              </a:tr>
            </a:tbl>
          </a:graphicData>
        </a:graphic>
      </p:graphicFrame>
      <p:graphicFrame>
        <p:nvGraphicFramePr>
          <p:cNvPr id="54479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33410"/>
              </p:ext>
            </p:extLst>
          </p:nvPr>
        </p:nvGraphicFramePr>
        <p:xfrm>
          <a:off x="8763000" y="3262313"/>
          <a:ext cx="1593850" cy="396240"/>
        </p:xfrm>
        <a:graphic>
          <a:graphicData uri="http://schemas.openxmlformats.org/drawingml/2006/table">
            <a:tbl>
              <a:tblPr/>
              <a:tblGrid>
                <a:gridCol w="946150">
                  <a:extLst>
                    <a:ext uri="{9D8B030D-6E8A-4147-A177-3AD203B41FA5}">
                      <a16:colId xmlns:a16="http://schemas.microsoft.com/office/drawing/2014/main" val="116202166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7371728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</a:rPr>
                        <a:t>years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937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66833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9779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25253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709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166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624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0813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01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836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4477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44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44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544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4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54477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Scanner</a:t>
            </a:r>
            <a:r>
              <a:rPr lang="en-US" altLang="en-US"/>
              <a:t> example 2</a:t>
            </a:r>
          </a:p>
        </p:txBody>
      </p:sp>
      <p:sp>
        <p:nvSpPr>
          <p:cNvPr id="5468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import java.util.*;</a:t>
            </a:r>
            <a:r>
              <a:rPr lang="en-US" altLang="en-US" sz="1800">
                <a:latin typeface="Courier New" panose="02070309020205020404" pitchFamily="49" charset="0"/>
              </a:rPr>
              <a:t> 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so that I can use Scanner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ScannerMultiply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static void main(String[] args)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Scanner console = new Scanner(System.in);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System.out.print("Please type two numbers: 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latin typeface="Courier New" panose="02070309020205020404" pitchFamily="49" charset="0"/>
              </a:rPr>
              <a:t>int num1 = </a:t>
            </a:r>
            <a:r>
              <a:rPr lang="en-US" altLang="en-US" sz="1800" b="1">
                <a:latin typeface="Courier New" panose="02070309020205020404" pitchFamily="49" charset="0"/>
              </a:rPr>
              <a:t>console.nextInt();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latin typeface="Courier New" panose="02070309020205020404" pitchFamily="49" charset="0"/>
              </a:rPr>
              <a:t>int num2 = </a:t>
            </a:r>
            <a:r>
              <a:rPr lang="en-US" altLang="en-US" sz="1800" b="1">
                <a:latin typeface="Courier New" panose="02070309020205020404" pitchFamily="49" charset="0"/>
              </a:rPr>
              <a:t>console.nextInt();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int product = num1 * num2;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System.out.println("The product is " + product);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 sz="2200"/>
              <a:t>Output (user input underlined):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Please type two numbers: </a:t>
            </a:r>
            <a:r>
              <a:rPr lang="en-US" altLang="en-US" sz="1800" b="1" u="sng">
                <a:latin typeface="Courier New" panose="02070309020205020404" pitchFamily="49" charset="0"/>
              </a:rPr>
              <a:t>8 6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product is 48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/>
              <a:t>The </a:t>
            </a:r>
            <a:r>
              <a:rPr lang="en-US" altLang="en-US" sz="2000">
                <a:latin typeface="Courier New" panose="02070309020205020404" pitchFamily="49" charset="0"/>
              </a:rPr>
              <a:t>Scanner</a:t>
            </a:r>
            <a:r>
              <a:rPr lang="en-US" altLang="en-US" sz="2000"/>
              <a:t> can read multiple values from one line.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718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tokens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/>
              <a:t>token</a:t>
            </a:r>
            <a:r>
              <a:rPr lang="en-US" altLang="en-US"/>
              <a:t>: A unit of user input, as read by the </a:t>
            </a:r>
            <a:r>
              <a:rPr lang="en-US" altLang="en-US">
                <a:latin typeface="Courier New" panose="02070309020205020404" pitchFamily="49" charset="0"/>
              </a:rPr>
              <a:t>Scanner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Tokens are separated by </a:t>
            </a:r>
            <a:r>
              <a:rPr lang="en-US" altLang="en-US" i="1"/>
              <a:t>whitespace</a:t>
            </a:r>
            <a:r>
              <a:rPr lang="en-US" altLang="en-US"/>
              <a:t> (spaces, tabs, new lines).</a:t>
            </a:r>
          </a:p>
          <a:p>
            <a:pPr lvl="1"/>
            <a:r>
              <a:rPr lang="en-US" altLang="en-US"/>
              <a:t>How many tokens appear on the following line of input?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23  John Smith   42.0  "Hello world"  $2.50  "  19"</a:t>
            </a:r>
            <a:endParaRPr lang="en-US" altLang="en-US" sz="2000"/>
          </a:p>
          <a:p>
            <a:pPr lvl="1"/>
            <a:endParaRPr lang="en-US" altLang="en-US" sz="2000"/>
          </a:p>
          <a:p>
            <a:r>
              <a:rPr lang="en-US" altLang="en-US"/>
              <a:t>When a token is not the type you ask for, it crashes.</a:t>
            </a:r>
            <a:endParaRPr lang="en-US" altLang="en-US" sz="90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System.out.print("What is your age? 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int age = </a:t>
            </a:r>
            <a:r>
              <a:rPr lang="en-US" alt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console.nextInt()</a:t>
            </a:r>
            <a:r>
              <a:rPr lang="en-US" altLang="en-US" sz="200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/>
              <a:t>	Output: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900"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What is your age? </a:t>
            </a:r>
            <a:r>
              <a:rPr lang="en-US" altLang="en-US" sz="2000" b="1" u="sng">
                <a:latin typeface="Courier New" panose="02070309020205020404" pitchFamily="49" charset="0"/>
              </a:rPr>
              <a:t>Timmy</a:t>
            </a: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	java.util.InputMismatchException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	        at java.util.Scanner.next(Unknown Source)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solidFill>
                  <a:srgbClr val="800000"/>
                </a:solidFill>
                <a:latin typeface="Courier New" panose="02070309020205020404" pitchFamily="49" charset="0"/>
              </a:rPr>
              <a:t>	        at java.util.Scanner.nextInt(Unknown Source)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      ...</a:t>
            </a:r>
          </a:p>
        </p:txBody>
      </p:sp>
    </p:spTree>
    <p:extLst>
      <p:ext uri="{BB962C8B-B14F-4D97-AF65-F5344CB8AC3E}">
        <p14:creationId xmlns:p14="http://schemas.microsoft.com/office/powerpoint/2010/main" val="1577131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8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8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48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8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48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8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8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8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8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8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81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10000"/>
              </a:lnSpc>
            </a:pPr>
            <a:r>
              <a:rPr lang="en-US" altLang="en-US">
                <a:latin typeface="Courier New" panose="02070309020205020404" pitchFamily="49" charset="0"/>
              </a:rPr>
              <a:t>Scanner</a:t>
            </a:r>
            <a:r>
              <a:rPr lang="en-US" altLang="en-US"/>
              <a:t>'s </a:t>
            </a:r>
            <a:r>
              <a:rPr lang="en-US" altLang="en-US">
                <a:latin typeface="Courier New" panose="02070309020205020404" pitchFamily="49" charset="0"/>
              </a:rPr>
              <a:t>next</a:t>
            </a:r>
            <a:r>
              <a:rPr lang="en-US" altLang="en-US"/>
              <a:t> method reads a word of input as a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.</a:t>
            </a:r>
            <a:endParaRPr lang="en-US" altLang="en-US" sz="2200"/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Scanner console = new Scanner(System.in);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System.out.print("What is your name? ");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 b="1"/>
              <a:t>	</a:t>
            </a:r>
            <a:r>
              <a:rPr lang="en-US" altLang="en-US" sz="1800" b="1">
                <a:latin typeface="Courier New" panose="02070309020205020404" pitchFamily="49" charset="0"/>
              </a:rPr>
              <a:t>String name = console.next();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name = name.toUpperCase();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System.out.println(name + " has " + name.length() + 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" letters and starts with " + name.substring(0, 1));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sz="2000"/>
              <a:t>	Output:</a:t>
            </a:r>
          </a:p>
          <a:p>
            <a:pPr marL="639763" lvl="1" indent="-246063"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What is your name? </a:t>
            </a:r>
            <a:r>
              <a:rPr lang="en-US" altLang="en-US" sz="1800" b="1" u="sng">
                <a:latin typeface="Courier New" panose="02070309020205020404" pitchFamily="49" charset="0"/>
              </a:rPr>
              <a:t>Chamillionaire</a:t>
            </a:r>
          </a:p>
          <a:p>
            <a:pPr marL="639763" lvl="1" indent="-246063"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CHAMILLIONAIRE has 14 letters and starts with C</a:t>
            </a:r>
          </a:p>
          <a:p>
            <a:pPr marL="639763" lvl="1" indent="-246063"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nextLine</a:t>
            </a:r>
            <a:r>
              <a:rPr lang="en-US" altLang="en-US"/>
              <a:t> method reads a line of input as a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.</a:t>
            </a:r>
          </a:p>
          <a:p>
            <a:pPr marL="639763" lvl="1" indent="-246063"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System.out.print("What is your address? ");</a:t>
            </a:r>
          </a:p>
          <a:p>
            <a:pPr marL="639763" lvl="1" indent="-246063"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String address = </a:t>
            </a:r>
            <a:r>
              <a:rPr lang="en-US" altLang="en-US" sz="1800" b="1">
                <a:latin typeface="Courier New" panose="02070309020205020404" pitchFamily="49" charset="0"/>
              </a:rPr>
              <a:t>console.nextLine();</a:t>
            </a:r>
          </a:p>
        </p:txBody>
      </p:sp>
      <p:sp>
        <p:nvSpPr>
          <p:cNvPr id="536584" name="Rectangle 8"/>
          <p:cNvSpPr>
            <a:spLocks noChangeArrowheads="1"/>
          </p:cNvSpPr>
          <p:nvPr/>
        </p:nvSpPr>
        <p:spPr bwMode="auto">
          <a:xfrm>
            <a:off x="1981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algn="ctr">
              <a:defRPr sz="4400" b="1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algn="ctr">
              <a:defRPr sz="4400" b="1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algn="ctr">
              <a:defRPr sz="4400" b="1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algn="ctr">
              <a:defRPr sz="4400" b="1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Strings as user input</a:t>
            </a:r>
          </a:p>
        </p:txBody>
      </p:sp>
    </p:spTree>
    <p:extLst>
      <p:ext uri="{BB962C8B-B14F-4D97-AF65-F5344CB8AC3E}">
        <p14:creationId xmlns:p14="http://schemas.microsoft.com/office/powerpoint/2010/main" val="2387136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Tuesday</a:t>
            </a:r>
          </a:p>
          <a:p>
            <a:pPr lvl="1" indent="-182880"/>
            <a:r>
              <a:rPr lang="en-US" dirty="0"/>
              <a:t>Self Checks 12, 14-17</a:t>
            </a:r>
          </a:p>
          <a:p>
            <a:pPr indent="-182880"/>
            <a:r>
              <a:rPr lang="en-US" dirty="0"/>
              <a:t>Wednesday/Thursday</a:t>
            </a:r>
          </a:p>
          <a:p>
            <a:pPr lvl="1" indent="-182880"/>
            <a:r>
              <a:rPr lang="en-US" dirty="0"/>
              <a:t>Chapter 3, Self Checks 18, 19, 20, 23, 24</a:t>
            </a:r>
          </a:p>
          <a:p>
            <a:pPr indent="-182880"/>
            <a:r>
              <a:rPr lang="en-US" dirty="0"/>
              <a:t>Monday</a:t>
            </a:r>
          </a:p>
          <a:p>
            <a:pPr lvl="1" indent="-182880"/>
            <a:r>
              <a:rPr lang="en-US" dirty="0"/>
              <a:t>Ex 1, 5, 6, 19, 20</a:t>
            </a:r>
          </a:p>
          <a:p>
            <a:pPr lvl="1" indent="-182880"/>
            <a:r>
              <a:rPr lang="en-US" dirty="0"/>
              <a:t>Programming Project</a:t>
            </a:r>
          </a:p>
          <a:p>
            <a:pPr marL="5029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3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Objects/Strings</a:t>
            </a:r>
          </a:p>
        </p:txBody>
      </p:sp>
    </p:spTree>
    <p:extLst>
      <p:ext uri="{BB962C8B-B14F-4D97-AF65-F5344CB8AC3E}">
        <p14:creationId xmlns:p14="http://schemas.microsoft.com/office/powerpoint/2010/main" val="70839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mostly learned about primitive types</a:t>
            </a:r>
          </a:p>
          <a:p>
            <a:r>
              <a:rPr lang="en-US" dirty="0" err="1"/>
              <a:t>int</a:t>
            </a:r>
            <a:r>
              <a:rPr lang="en-US" dirty="0"/>
              <a:t>, Boolean, char, double</a:t>
            </a:r>
          </a:p>
          <a:p>
            <a:r>
              <a:rPr lang="en-US" dirty="0"/>
              <a:t>All of these contain simple data values</a:t>
            </a:r>
          </a:p>
          <a:p>
            <a:endParaRPr lang="en-US" dirty="0"/>
          </a:p>
          <a:p>
            <a:r>
              <a:rPr lang="en-US" dirty="0"/>
              <a:t>All of these are part of the Java language</a:t>
            </a:r>
          </a:p>
          <a:p>
            <a:r>
              <a:rPr lang="en-US" dirty="0"/>
              <a:t>Behaviors are defined by the language</a:t>
            </a:r>
          </a:p>
          <a:p>
            <a:r>
              <a:rPr lang="en-US" dirty="0"/>
              <a:t>What about strings?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0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3050" indent="-273050">
              <a:tabLst>
                <a:tab pos="1997075" algn="l"/>
              </a:tabLst>
            </a:pPr>
            <a:r>
              <a:rPr lang="en-US" altLang="en-US" b="1" dirty="0"/>
              <a:t>object:</a:t>
            </a:r>
            <a:r>
              <a:rPr lang="en-US" altLang="en-US" dirty="0"/>
              <a:t> An entity that contains data and behavior.</a:t>
            </a:r>
          </a:p>
          <a:p>
            <a:pPr marL="639763" lvl="1" indent="-246063">
              <a:tabLst>
                <a:tab pos="1997075" algn="l"/>
              </a:tabLst>
            </a:pPr>
            <a:r>
              <a:rPr lang="en-US" altLang="en-US" i="1" dirty="0"/>
              <a:t>data</a:t>
            </a:r>
            <a:r>
              <a:rPr lang="en-US" altLang="en-US" dirty="0"/>
              <a:t>:	variables inside the object</a:t>
            </a:r>
          </a:p>
          <a:p>
            <a:pPr marL="639763" lvl="1" indent="-246063">
              <a:tabLst>
                <a:tab pos="1997075" algn="l"/>
              </a:tabLst>
            </a:pPr>
            <a:r>
              <a:rPr lang="en-US" altLang="en-US" i="1" dirty="0"/>
              <a:t>behavior</a:t>
            </a:r>
            <a:r>
              <a:rPr lang="en-US" altLang="en-US" dirty="0"/>
              <a:t>:	methods inside the object</a:t>
            </a:r>
          </a:p>
          <a:p>
            <a:pPr lvl="2" indent="-246063">
              <a:tabLst>
                <a:tab pos="1997075" algn="l"/>
              </a:tabLst>
            </a:pPr>
            <a:endParaRPr lang="en-US" altLang="en-US" sz="900" dirty="0"/>
          </a:p>
          <a:p>
            <a:pPr lvl="2" indent="-246063">
              <a:tabLst>
                <a:tab pos="1997075" algn="l"/>
              </a:tabLst>
            </a:pPr>
            <a:r>
              <a:rPr lang="en-US" altLang="en-US" dirty="0"/>
              <a:t>You interact with the methods;</a:t>
            </a:r>
            <a:br>
              <a:rPr lang="en-US" altLang="en-US" dirty="0"/>
            </a:br>
            <a:r>
              <a:rPr lang="en-US" altLang="en-US" dirty="0"/>
              <a:t>the data is hidden in the object.</a:t>
            </a:r>
          </a:p>
          <a:p>
            <a:pPr lvl="2" indent="-246063">
              <a:buNone/>
              <a:tabLst>
                <a:tab pos="1997075" algn="l"/>
              </a:tabLst>
            </a:pPr>
            <a:endParaRPr lang="en-US" altLang="en-US" dirty="0"/>
          </a:p>
          <a:p>
            <a:pPr marL="639763" lvl="1" indent="-246063">
              <a:tabLst>
                <a:tab pos="1997075" algn="l"/>
              </a:tabLst>
            </a:pPr>
            <a:endParaRPr lang="en-US" altLang="en-US" sz="1500" dirty="0"/>
          </a:p>
          <a:p>
            <a:pPr marL="639763" lvl="1" indent="-246063">
              <a:buNone/>
              <a:tabLst>
                <a:tab pos="1997075" algn="l"/>
              </a:tabLst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273050" indent="-273050">
              <a:tabLst>
                <a:tab pos="1997075" algn="l"/>
              </a:tabLst>
            </a:pPr>
            <a:r>
              <a:rPr lang="en-US" altLang="en-US" dirty="0"/>
              <a:t>Calling an object's method:</a:t>
            </a:r>
          </a:p>
          <a:p>
            <a:pPr marL="639763" lvl="1" indent="-246063">
              <a:buNone/>
              <a:tabLst>
                <a:tab pos="1997075" algn="l"/>
              </a:tabLst>
            </a:pPr>
            <a:r>
              <a:rPr lang="en-US" altLang="en-US" b="1" dirty="0" err="1"/>
              <a:t>objectName</a:t>
            </a:r>
            <a:r>
              <a:rPr lang="en-US" altLang="en-US" dirty="0" err="1">
                <a:latin typeface="Courier New" panose="02070309020205020404" pitchFamily="49" charset="0"/>
              </a:rPr>
              <a:t>.</a:t>
            </a:r>
            <a:r>
              <a:rPr lang="en-US" altLang="en-US" b="1" dirty="0" err="1"/>
              <a:t>methodName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parameters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</p:txBody>
      </p:sp>
      <p:pic>
        <p:nvPicPr>
          <p:cNvPr id="525316" name="Picture 4" descr="ob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133601"/>
            <a:ext cx="2819400" cy="171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43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have a value – the literal string</a:t>
            </a:r>
          </a:p>
          <a:p>
            <a:r>
              <a:rPr lang="en-US" dirty="0"/>
              <a:t>Value is actually comprised of many char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character has a position or offset</a:t>
            </a:r>
          </a:p>
          <a:p>
            <a:r>
              <a:rPr lang="en-US" dirty="0"/>
              <a:t>The first character is always the 0</a:t>
            </a:r>
            <a:r>
              <a:rPr lang="en-US" baseline="30000" dirty="0"/>
              <a:t>th</a:t>
            </a:r>
            <a:r>
              <a:rPr lang="en-US" dirty="0"/>
              <a:t> character</a:t>
            </a:r>
          </a:p>
          <a:p>
            <a:r>
              <a:rPr lang="en-US" dirty="0"/>
              <a:t>The last character in a string of N characters is the N</a:t>
            </a:r>
            <a:r>
              <a:rPr lang="en-US" baseline="30000" dirty="0"/>
              <a:t>th</a:t>
            </a:r>
            <a:r>
              <a:rPr lang="en-US" dirty="0"/>
              <a:t> – 1 character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988060" y="3093720"/>
            <a:ext cx="8229600" cy="1262380"/>
            <a:chOff x="1038860" y="2649220"/>
            <a:chExt cx="8229600" cy="1262380"/>
          </a:xfrm>
        </p:grpSpPr>
        <p:grpSp>
          <p:nvGrpSpPr>
            <p:cNvPr id="16" name="Group 15"/>
            <p:cNvGrpSpPr/>
            <p:nvPr/>
          </p:nvGrpSpPr>
          <p:grpSpPr>
            <a:xfrm>
              <a:off x="1038860" y="2649220"/>
              <a:ext cx="8229600" cy="685800"/>
              <a:chOff x="1038860" y="2649220"/>
              <a:chExt cx="8229600" cy="685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388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7246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4104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0962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820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4678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536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8394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252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2110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8968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582660" y="2649220"/>
                <a:ext cx="685800" cy="685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38860" y="3225800"/>
              <a:ext cx="8229600" cy="685800"/>
              <a:chOff x="1038860" y="2649220"/>
              <a:chExt cx="8229600" cy="685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388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7246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104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0962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7820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4678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536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8394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252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2110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8968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582660" y="2649220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886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of the Java subset</a:t>
            </a:r>
          </a:p>
          <a:p>
            <a:r>
              <a:rPr lang="en-US" dirty="0" err="1"/>
              <a:t>int</a:t>
            </a:r>
            <a:r>
              <a:rPr lang="en-US" dirty="0"/>
              <a:t> length()</a:t>
            </a:r>
          </a:p>
          <a:p>
            <a:pPr lvl="1"/>
            <a:r>
              <a:rPr lang="en-US" dirty="0"/>
              <a:t>Returns the length of the string</a:t>
            </a:r>
          </a:p>
          <a:p>
            <a:r>
              <a:rPr lang="en-US" dirty="0"/>
              <a:t>String substring(</a:t>
            </a:r>
            <a:r>
              <a:rPr lang="en-US" dirty="0" err="1"/>
              <a:t>int</a:t>
            </a:r>
            <a:r>
              <a:rPr lang="en-US" dirty="0"/>
              <a:t> from, </a:t>
            </a:r>
            <a:r>
              <a:rPr lang="en-US" dirty="0" err="1"/>
              <a:t>int</a:t>
            </a:r>
            <a:r>
              <a:rPr lang="en-US" dirty="0"/>
              <a:t> to), String substring(</a:t>
            </a:r>
            <a:r>
              <a:rPr lang="en-US" dirty="0" err="1"/>
              <a:t>int</a:t>
            </a:r>
            <a:r>
              <a:rPr lang="en-US" dirty="0"/>
              <a:t> from)</a:t>
            </a:r>
          </a:p>
          <a:p>
            <a:pPr lvl="1"/>
            <a:r>
              <a:rPr lang="en-US" dirty="0"/>
              <a:t>Returns a portion of the string</a:t>
            </a:r>
          </a:p>
          <a:p>
            <a:pPr lvl="1"/>
            <a:r>
              <a:rPr lang="en-US" dirty="0"/>
              <a:t>For obscure reasons, “</a:t>
            </a:r>
            <a:r>
              <a:rPr lang="en-US" dirty="0" err="1"/>
              <a:t>int</a:t>
            </a:r>
            <a:r>
              <a:rPr lang="en-US" dirty="0"/>
              <a:t> to” is one </a:t>
            </a:r>
            <a:r>
              <a:rPr lang="en-US" b="1" dirty="0"/>
              <a:t>more</a:t>
            </a:r>
            <a:r>
              <a:rPr lang="en-US" dirty="0"/>
              <a:t> than the index of the last character returned. </a:t>
            </a:r>
          </a:p>
          <a:p>
            <a:pPr lvl="1"/>
            <a:r>
              <a:rPr lang="en-US" dirty="0"/>
              <a:t>This is so you can safely pass the length directly, and not run off the end of the string.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first located position of a string within a string, or -1 if not found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(String other) </a:t>
            </a:r>
          </a:p>
          <a:p>
            <a:pPr lvl="1"/>
            <a:r>
              <a:rPr lang="en-US" dirty="0"/>
              <a:t>returns a value &lt; 0, = 0, or &gt; 0</a:t>
            </a:r>
          </a:p>
          <a:p>
            <a:r>
              <a:rPr lang="en-US" dirty="0"/>
              <a:t>Table p 166</a:t>
            </a:r>
          </a:p>
        </p:txBody>
      </p:sp>
    </p:spTree>
    <p:extLst>
      <p:ext uri="{BB962C8B-B14F-4D97-AF65-F5344CB8AC3E}">
        <p14:creationId xmlns:p14="http://schemas.microsoft.com/office/powerpoint/2010/main" val="128681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method examples</a:t>
            </a:r>
          </a:p>
        </p:txBody>
      </p:sp>
      <p:sp>
        <p:nvSpPr>
          <p:cNvPr id="369667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639763" lvl="1" indent="-246063"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	// index     012345678901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String s1 = "Stuart </a:t>
            </a:r>
            <a:r>
              <a:rPr lang="en-US" altLang="en-US" sz="2000" dirty="0" err="1">
                <a:latin typeface="Courier New" panose="02070309020205020404" pitchFamily="49" charset="0"/>
              </a:rPr>
              <a:t>Reges</a:t>
            </a:r>
            <a:r>
              <a:rPr lang="en-US" altLang="en-US" sz="2000" dirty="0">
                <a:latin typeface="Courier New" panose="02070309020205020404" pitchFamily="49" charset="0"/>
              </a:rPr>
              <a:t>";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String s2 = "Marty </a:t>
            </a:r>
            <a:r>
              <a:rPr lang="en-US" altLang="en-US" sz="2000" dirty="0" err="1">
                <a:latin typeface="Courier New" panose="02070309020205020404" pitchFamily="49" charset="0"/>
              </a:rPr>
              <a:t>Stepp</a:t>
            </a:r>
            <a:r>
              <a:rPr lang="en-US" altLang="en-US" sz="2000" dirty="0">
                <a:latin typeface="Courier New" panose="02070309020205020404" pitchFamily="49" charset="0"/>
              </a:rPr>
              <a:t>";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s1.length()</a:t>
            </a:r>
            <a:r>
              <a:rPr lang="en-US" altLang="en-US" sz="2000" dirty="0">
                <a:latin typeface="Courier New" panose="02070309020205020404" pitchFamily="49" charset="0"/>
              </a:rPr>
              <a:t>);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12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s1.indexOf("e")</a:t>
            </a:r>
            <a:r>
              <a:rPr lang="en-US" altLang="en-US" sz="2000" dirty="0">
                <a:latin typeface="Courier New" panose="02070309020205020404" pitchFamily="49" charset="0"/>
              </a:rPr>
              <a:t>);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8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s1.substring(7, 10)</a:t>
            </a:r>
            <a:r>
              <a:rPr lang="en-US" altLang="en-US" sz="2000" dirty="0">
                <a:latin typeface="Courier New" panose="02070309020205020404" pitchFamily="49" charset="0"/>
              </a:rPr>
              <a:t>);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"</a:t>
            </a:r>
            <a:r>
              <a:rPr lang="en-US" altLang="en-US" sz="2000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Reg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"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 b="1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String s3 = </a:t>
            </a:r>
            <a:r>
              <a:rPr lang="en-US" altLang="en-US" sz="2000" b="1" dirty="0">
                <a:latin typeface="Courier New" panose="02070309020205020404" pitchFamily="49" charset="0"/>
              </a:rPr>
              <a:t>s2.substring(1, 7);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s3.toLowerCase()</a:t>
            </a:r>
            <a:r>
              <a:rPr lang="en-US" altLang="en-US" sz="2000" dirty="0">
                <a:latin typeface="Courier New" panose="02070309020205020404" pitchFamily="49" charset="0"/>
              </a:rPr>
              <a:t>);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"arty s"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20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dirty="0"/>
              <a:t>Given the following string: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 b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	// index       0123456789012345678901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String book = "Building Java Programs";</a:t>
            </a:r>
          </a:p>
          <a:p>
            <a:pPr marL="639763" lvl="1" indent="-246063"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/>
              <a:t>How would you extract the word </a:t>
            </a:r>
            <a:r>
              <a:rPr lang="en-US" altLang="en-US" dirty="0">
                <a:latin typeface="Courier New" panose="02070309020205020404" pitchFamily="49" charset="0"/>
              </a:rPr>
              <a:t>"Java"</a:t>
            </a:r>
            <a:r>
              <a:rPr lang="en-US" alt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789989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9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9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9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96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Modifying strings</a:t>
            </a:r>
          </a:p>
        </p:txBody>
      </p:sp>
      <p:sp>
        <p:nvSpPr>
          <p:cNvPr id="5355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/>
            <a:r>
              <a:rPr lang="en-US" altLang="en-US"/>
              <a:t>Methods like </a:t>
            </a:r>
            <a:r>
              <a:rPr lang="en-US" altLang="en-US">
                <a:latin typeface="Courier New" panose="02070309020205020404" pitchFamily="49" charset="0"/>
              </a:rPr>
              <a:t>substring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toLowerCase</a:t>
            </a:r>
            <a:r>
              <a:rPr lang="en-US" altLang="en-US"/>
              <a:t> build and return a new string, rather than modifying the current string.</a:t>
            </a:r>
          </a:p>
          <a:p>
            <a:pPr marL="639763" lvl="1" indent="-246063"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	String s = "lil bow wow";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solidFill>
                  <a:srgbClr val="A50021"/>
                </a:solidFill>
                <a:latin typeface="Courier New" panose="02070309020205020404" pitchFamily="49" charset="0"/>
              </a:rPr>
              <a:t>	s.toUpperCase();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	System.out.println(s);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lil bow wow</a:t>
            </a:r>
          </a:p>
          <a:p>
            <a:pPr marL="639763" lvl="1" indent="-246063">
              <a:buNone/>
            </a:pPr>
            <a:endParaRPr lang="en-US" altLang="en-US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639763" lvl="1" indent="-246063">
              <a:buNone/>
            </a:pPr>
            <a:endParaRPr lang="en-US" altLang="en-US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/>
              <a:t>To modify a variable's value, you must reassign it:</a:t>
            </a:r>
          </a:p>
          <a:p>
            <a:pPr marL="639763" lvl="1" indent="-246063"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	String s = "lil bow wow";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	s = </a:t>
            </a:r>
            <a:r>
              <a:rPr lang="en-US" altLang="en-US">
                <a:solidFill>
                  <a:srgbClr val="003399"/>
                </a:solidFill>
                <a:latin typeface="Courier New" panose="02070309020205020404" pitchFamily="49" charset="0"/>
              </a:rPr>
              <a:t>s.toUpperCase();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	System.out.println(s);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LIL BOW WOW</a:t>
            </a:r>
          </a:p>
        </p:txBody>
      </p:sp>
    </p:spTree>
    <p:extLst>
      <p:ext uri="{BB962C8B-B14F-4D97-AF65-F5344CB8AC3E}">
        <p14:creationId xmlns:p14="http://schemas.microsoft.com/office/powerpoint/2010/main" val="121507430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-----Substring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s=“Just </a:t>
            </a:r>
            <a:r>
              <a:rPr lang="en-US"/>
              <a:t>kidding”;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s.indexOf</a:t>
            </a:r>
            <a:r>
              <a:rPr lang="en-US" dirty="0"/>
              <a:t>(“s”);      //2</a:t>
            </a:r>
          </a:p>
          <a:p>
            <a:pPr marL="0" indent="0">
              <a:buNone/>
            </a:pPr>
            <a:r>
              <a:rPr lang="en-US" dirty="0" err="1"/>
              <a:t>s.indexOf</a:t>
            </a:r>
            <a:r>
              <a:rPr lang="en-US" dirty="0"/>
              <a:t>(“z”);        //-1</a:t>
            </a:r>
          </a:p>
          <a:p>
            <a:pPr marL="0" indent="0">
              <a:buNone/>
            </a:pPr>
            <a:r>
              <a:rPr lang="en-US" dirty="0" err="1"/>
              <a:t>s.substring</a:t>
            </a:r>
            <a:r>
              <a:rPr lang="en-US" dirty="0"/>
              <a:t>(1, 3);    // us</a:t>
            </a:r>
          </a:p>
          <a:p>
            <a:pPr marL="0" indent="0">
              <a:buNone/>
            </a:pPr>
            <a:r>
              <a:rPr lang="en-US" dirty="0" err="1"/>
              <a:t>s.substring</a:t>
            </a:r>
            <a:r>
              <a:rPr lang="en-US" dirty="0"/>
              <a:t>(5);       //kidding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3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2" ma:contentTypeDescription="Create a new document." ma:contentTypeScope="" ma:versionID="9c11fef408aeb0ad5b2c34d905d392e0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8925d3653422e1350f54ea9b891e14cf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D067AF-AD37-4454-8E0D-CDE3D3AA28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B18344-10B4-43F2-A3B3-48AD18E850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7784B3-02B8-4982-8A00-7257EDB802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a9a44-513e-4f2d-b129-a84042c2e2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17561</TotalTime>
  <Words>1524</Words>
  <Application>Microsoft Office PowerPoint</Application>
  <PresentationFormat>Widescreen</PresentationFormat>
  <Paragraphs>290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Upcoming Assignments</vt:lpstr>
      <vt:lpstr>Objects/Strings</vt:lpstr>
      <vt:lpstr>Value Types</vt:lpstr>
      <vt:lpstr>Objects</vt:lpstr>
      <vt:lpstr>String Data</vt:lpstr>
      <vt:lpstr>String Methods</vt:lpstr>
      <vt:lpstr>String method examples</vt:lpstr>
      <vt:lpstr>Modifying strings</vt:lpstr>
      <vt:lpstr>IndexOf-----Substring</vt:lpstr>
      <vt:lpstr>charAt(int i)</vt:lpstr>
      <vt:lpstr>Input and System.in</vt:lpstr>
      <vt:lpstr>Scanner syntax</vt:lpstr>
      <vt:lpstr>Scanner methods</vt:lpstr>
      <vt:lpstr>Scanner example</vt:lpstr>
      <vt:lpstr>Scanner example 2</vt:lpstr>
      <vt:lpstr>Input tokens</vt:lpstr>
      <vt:lpstr>PowerPoint Presentation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906</cp:revision>
  <dcterms:created xsi:type="dcterms:W3CDTF">2013-09-15T04:52:01Z</dcterms:created>
  <dcterms:modified xsi:type="dcterms:W3CDTF">2022-10-04T15:29:44Z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