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93" r:id="rId5"/>
    <p:sldId id="348" r:id="rId6"/>
    <p:sldId id="308" r:id="rId7"/>
    <p:sldId id="325" r:id="rId8"/>
    <p:sldId id="327" r:id="rId9"/>
    <p:sldId id="324" r:id="rId10"/>
    <p:sldId id="321" r:id="rId11"/>
    <p:sldId id="328" r:id="rId12"/>
    <p:sldId id="329" r:id="rId13"/>
    <p:sldId id="331" r:id="rId14"/>
    <p:sldId id="330" r:id="rId15"/>
    <p:sldId id="332" r:id="rId16"/>
    <p:sldId id="333" r:id="rId17"/>
    <p:sldId id="334" r:id="rId18"/>
    <p:sldId id="335" r:id="rId19"/>
    <p:sldId id="337" r:id="rId20"/>
    <p:sldId id="338" r:id="rId21"/>
    <p:sldId id="339" r:id="rId22"/>
    <p:sldId id="340" r:id="rId23"/>
    <p:sldId id="345" r:id="rId24"/>
    <p:sldId id="346" r:id="rId25"/>
    <p:sldId id="347" r:id="rId26"/>
    <p:sldId id="35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DEAEB-5110-4840-94A6-96ED270DAF75}" v="4" dt="2022-11-09T06:06:12.983"/>
    <p1510:client id="{112601C5-B9F3-4FB5-A3F8-2C1B21995DCB}" v="3" dt="2022-11-09T05:00:51.126"/>
    <p1510:client id="{11DE9D0B-CC5F-4652-ACEB-3A183DFFA7B2}" v="1" dt="2022-11-09T14:16:33.959"/>
    <p1510:client id="{8D4CE2B4-ADE2-44F7-8F10-F124590F3D3B}" v="3" dt="2022-11-09T08:02:17.467"/>
    <p1510:client id="{9685F22E-3BFB-40D9-BDA4-FCFC04DAE183}" v="2" dt="2022-11-09T04:43:29.522"/>
    <p1510:client id="{EDF97432-1D77-46DF-8910-17FE704839E4}" v="3" dt="2022-11-09T16:44:25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mbaugh, Zachary (Student)" userId="S::s-brombaughz@bsd405.org::eef20369-2097-46ee-af3d-3bce0dd1bac1" providerId="AD" clId="Web-{112601C5-B9F3-4FB5-A3F8-2C1B21995DCB}"/>
    <pc:docChg chg="modSld">
      <pc:chgData name="Brombaugh, Zachary (Student)" userId="S::s-brombaughz@bsd405.org::eef20369-2097-46ee-af3d-3bce0dd1bac1" providerId="AD" clId="Web-{112601C5-B9F3-4FB5-A3F8-2C1B21995DCB}" dt="2022-11-09T05:00:51.126" v="2" actId="20577"/>
      <pc:docMkLst>
        <pc:docMk/>
      </pc:docMkLst>
      <pc:sldChg chg="modSp">
        <pc:chgData name="Brombaugh, Zachary (Student)" userId="S::s-brombaughz@bsd405.org::eef20369-2097-46ee-af3d-3bce0dd1bac1" providerId="AD" clId="Web-{112601C5-B9F3-4FB5-A3F8-2C1B21995DCB}" dt="2022-11-09T05:00:51.126" v="2" actId="20577"/>
        <pc:sldMkLst>
          <pc:docMk/>
          <pc:sldMk cId="3386014488" sldId="333"/>
        </pc:sldMkLst>
        <pc:spChg chg="mod">
          <ac:chgData name="Brombaugh, Zachary (Student)" userId="S::s-brombaughz@bsd405.org::eef20369-2097-46ee-af3d-3bce0dd1bac1" providerId="AD" clId="Web-{112601C5-B9F3-4FB5-A3F8-2C1B21995DCB}" dt="2022-11-09T05:00:51.126" v="2" actId="20577"/>
          <ac:spMkLst>
            <pc:docMk/>
            <pc:sldMk cId="3386014488" sldId="333"/>
            <ac:spMk id="3" creationId="{00000000-0000-0000-0000-000000000000}"/>
          </ac:spMkLst>
        </pc:spChg>
      </pc:sldChg>
    </pc:docChg>
  </pc:docChgLst>
  <pc:docChgLst>
    <pc:chgData name="Brombaugh, Zachary (Student)" userId="S::s-brombaughz@bsd405.org::eef20369-2097-46ee-af3d-3bce0dd1bac1" providerId="AD" clId="Web-{9685F22E-3BFB-40D9-BDA4-FCFC04DAE183}"/>
    <pc:docChg chg="modSld">
      <pc:chgData name="Brombaugh, Zachary (Student)" userId="S::s-brombaughz@bsd405.org::eef20369-2097-46ee-af3d-3bce0dd1bac1" providerId="AD" clId="Web-{9685F22E-3BFB-40D9-BDA4-FCFC04DAE183}" dt="2022-11-09T04:43:29.522" v="1" actId="20577"/>
      <pc:docMkLst>
        <pc:docMk/>
      </pc:docMkLst>
      <pc:sldChg chg="modSp">
        <pc:chgData name="Brombaugh, Zachary (Student)" userId="S::s-brombaughz@bsd405.org::eef20369-2097-46ee-af3d-3bce0dd1bac1" providerId="AD" clId="Web-{9685F22E-3BFB-40D9-BDA4-FCFC04DAE183}" dt="2022-11-09T04:43:29.522" v="1" actId="20577"/>
        <pc:sldMkLst>
          <pc:docMk/>
          <pc:sldMk cId="354195419" sldId="293"/>
        </pc:sldMkLst>
        <pc:spChg chg="mod">
          <ac:chgData name="Brombaugh, Zachary (Student)" userId="S::s-brombaughz@bsd405.org::eef20369-2097-46ee-af3d-3bce0dd1bac1" providerId="AD" clId="Web-{9685F22E-3BFB-40D9-BDA4-FCFC04DAE183}" dt="2022-11-09T04:43:29.522" v="1" actId="20577"/>
          <ac:spMkLst>
            <pc:docMk/>
            <pc:sldMk cId="354195419" sldId="293"/>
            <ac:spMk id="2" creationId="{00000000-0000-0000-0000-000000000000}"/>
          </ac:spMkLst>
        </pc:spChg>
      </pc:sldChg>
    </pc:docChg>
  </pc:docChgLst>
  <pc:docChgLst>
    <pc:chgData name="Pattanayak, Sakshi  (Student)" userId="S::s-pattanyaks@bsd405.org::d05918ab-3b89-4c27-8cc2-47af1ece83b1" providerId="AD" clId="Web-{090DEAEB-5110-4840-94A6-96ED270DAF75}"/>
    <pc:docChg chg="addSld delSld">
      <pc:chgData name="Pattanayak, Sakshi  (Student)" userId="S::s-pattanyaks@bsd405.org::d05918ab-3b89-4c27-8cc2-47af1ece83b1" providerId="AD" clId="Web-{090DEAEB-5110-4840-94A6-96ED270DAF75}" dt="2022-11-09T06:06:12.983" v="3"/>
      <pc:docMkLst>
        <pc:docMk/>
      </pc:docMkLst>
      <pc:sldChg chg="new del">
        <pc:chgData name="Pattanayak, Sakshi  (Student)" userId="S::s-pattanyaks@bsd405.org::d05918ab-3b89-4c27-8cc2-47af1ece83b1" providerId="AD" clId="Web-{090DEAEB-5110-4840-94A6-96ED270DAF75}" dt="2022-11-09T06:06:12.983" v="3"/>
        <pc:sldMkLst>
          <pc:docMk/>
          <pc:sldMk cId="1497483889" sldId="352"/>
        </pc:sldMkLst>
      </pc:sldChg>
      <pc:sldChg chg="new del">
        <pc:chgData name="Pattanayak, Sakshi  (Student)" userId="S::s-pattanyaks@bsd405.org::d05918ab-3b89-4c27-8cc2-47af1ece83b1" providerId="AD" clId="Web-{090DEAEB-5110-4840-94A6-96ED270DAF75}" dt="2022-11-09T04:36:14.848" v="1"/>
        <pc:sldMkLst>
          <pc:docMk/>
          <pc:sldMk cId="2309470658" sldId="352"/>
        </pc:sldMkLst>
      </pc:sldChg>
    </pc:docChg>
  </pc:docChgLst>
  <pc:docChgLst>
    <pc:chgData name="Kim, Ryan  (Student)" userId="S::s-kimr@bsd405.org::75efd388-e2be-4f9c-81f7-7e872b6a2545" providerId="AD" clId="Web-{8D4CE2B4-ADE2-44F7-8F10-F124590F3D3B}"/>
    <pc:docChg chg="modSld">
      <pc:chgData name="Kim, Ryan  (Student)" userId="S::s-kimr@bsd405.org::75efd388-e2be-4f9c-81f7-7e872b6a2545" providerId="AD" clId="Web-{8D4CE2B4-ADE2-44F7-8F10-F124590F3D3B}" dt="2022-11-09T08:02:17.467" v="3"/>
      <pc:docMkLst>
        <pc:docMk/>
      </pc:docMkLst>
      <pc:sldChg chg="addSp delSp modSp">
        <pc:chgData name="Kim, Ryan  (Student)" userId="S::s-kimr@bsd405.org::75efd388-e2be-4f9c-81f7-7e872b6a2545" providerId="AD" clId="Web-{8D4CE2B4-ADE2-44F7-8F10-F124590F3D3B}" dt="2022-11-09T08:02:17.467" v="3"/>
        <pc:sldMkLst>
          <pc:docMk/>
          <pc:sldMk cId="2016310849" sldId="346"/>
        </pc:sldMkLst>
        <pc:spChg chg="add del mod">
          <ac:chgData name="Kim, Ryan  (Student)" userId="S::s-kimr@bsd405.org::75efd388-e2be-4f9c-81f7-7e872b6a2545" providerId="AD" clId="Web-{8D4CE2B4-ADE2-44F7-8F10-F124590F3D3B}" dt="2022-11-09T08:02:17.467" v="3"/>
          <ac:spMkLst>
            <pc:docMk/>
            <pc:sldMk cId="2016310849" sldId="346"/>
            <ac:spMk id="4" creationId="{74C55E8F-3D57-D4A4-7FF0-C8FD18BCCA1A}"/>
          </ac:spMkLst>
        </pc:spChg>
      </pc:sldChg>
    </pc:docChg>
  </pc:docChgLst>
  <pc:docChgLst>
    <pc:chgData name="Zhuang, Christina  (Student)" userId="6e2bfbd1-028a-4523-ac74-84dde6db8cd9" providerId="ADAL" clId="{EDF97432-1D77-46DF-8910-17FE704839E4}"/>
    <pc:docChg chg="modSld">
      <pc:chgData name="Zhuang, Christina  (Student)" userId="6e2bfbd1-028a-4523-ac74-84dde6db8cd9" providerId="ADAL" clId="{EDF97432-1D77-46DF-8910-17FE704839E4}" dt="2022-11-09T16:44:25.891" v="0" actId="1076"/>
      <pc:docMkLst>
        <pc:docMk/>
      </pc:docMkLst>
      <pc:sldChg chg="modSp mod">
        <pc:chgData name="Zhuang, Christina  (Student)" userId="6e2bfbd1-028a-4523-ac74-84dde6db8cd9" providerId="ADAL" clId="{EDF97432-1D77-46DF-8910-17FE704839E4}" dt="2022-11-09T16:44:25.891" v="0" actId="1076"/>
        <pc:sldMkLst>
          <pc:docMk/>
          <pc:sldMk cId="134076067" sldId="339"/>
        </pc:sldMkLst>
        <pc:spChg chg="mod">
          <ac:chgData name="Zhuang, Christina  (Student)" userId="6e2bfbd1-028a-4523-ac74-84dde6db8cd9" providerId="ADAL" clId="{EDF97432-1D77-46DF-8910-17FE704839E4}" dt="2022-11-09T16:44:25.891" v="0" actId="1076"/>
          <ac:spMkLst>
            <pc:docMk/>
            <pc:sldMk cId="134076067" sldId="339"/>
            <ac:spMk id="3" creationId="{00000000-0000-0000-0000-000000000000}"/>
          </ac:spMkLst>
        </pc:spChg>
      </pc:sldChg>
    </pc:docChg>
  </pc:docChgLst>
  <pc:docChgLst>
    <pc:chgData name="Tiwari, Arjun  (Student)" userId="20503602-0828-4c1b-9033-e9b0ebce7eba" providerId="ADAL" clId="{11DE9D0B-CC5F-4652-ACEB-3A183DFFA7B2}"/>
    <pc:docChg chg="modSld">
      <pc:chgData name="Tiwari, Arjun  (Student)" userId="20503602-0828-4c1b-9033-e9b0ebce7eba" providerId="ADAL" clId="{11DE9D0B-CC5F-4652-ACEB-3A183DFFA7B2}" dt="2022-11-09T14:16:33.947" v="0" actId="13926"/>
      <pc:docMkLst>
        <pc:docMk/>
      </pc:docMkLst>
      <pc:sldChg chg="modSp">
        <pc:chgData name="Tiwari, Arjun  (Student)" userId="20503602-0828-4c1b-9033-e9b0ebce7eba" providerId="ADAL" clId="{11DE9D0B-CC5F-4652-ACEB-3A183DFFA7B2}" dt="2022-11-09T14:16:33.947" v="0" actId="13926"/>
        <pc:sldMkLst>
          <pc:docMk/>
          <pc:sldMk cId="2886847906" sldId="347"/>
        </pc:sldMkLst>
        <pc:spChg chg="mod">
          <ac:chgData name="Tiwari, Arjun  (Student)" userId="20503602-0828-4c1b-9033-e9b0ebce7eba" providerId="ADAL" clId="{11DE9D0B-CC5F-4652-ACEB-3A183DFFA7B2}" dt="2022-11-09T14:16:33.947" v="0" actId="13926"/>
          <ac:spMkLst>
            <pc:docMk/>
            <pc:sldMk cId="2886847906" sldId="34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some cases, a</a:t>
            </a:r>
            <a:r>
              <a:rPr lang="en-US" baseline="0"/>
              <a:t> program can determine the value of a </a:t>
            </a:r>
            <a:r>
              <a:rPr lang="en-US" baseline="0" err="1"/>
              <a:t>boolean</a:t>
            </a:r>
            <a:r>
              <a:rPr lang="en-US" baseline="0"/>
              <a:t> expression without evaluating the entire expression.     For instance,  if you have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8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Ch. 4 Review</a:t>
            </a:r>
          </a:p>
        </p:txBody>
      </p:sp>
    </p:spTree>
    <p:extLst>
      <p:ext uri="{BB962C8B-B14F-4D97-AF65-F5344CB8AC3E}">
        <p14:creationId xmlns:p14="http://schemas.microsoft.com/office/powerpoint/2010/main" val="35419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Not		! </a:t>
            </a:r>
          </a:p>
          <a:p>
            <a:pPr lvl="1"/>
            <a:r>
              <a:rPr lang="en-US"/>
              <a:t>Not is a </a:t>
            </a:r>
            <a:r>
              <a:rPr lang="en-US" err="1"/>
              <a:t>boolean</a:t>
            </a:r>
            <a:r>
              <a:rPr lang="en-US"/>
              <a:t> unary operator, which comes before its one argument.</a:t>
            </a:r>
          </a:p>
          <a:p>
            <a:pPr marL="457200" lvl="1" indent="0">
              <a:buNone/>
            </a:pPr>
            <a:r>
              <a:rPr lang="en-US"/>
              <a:t>! &lt;</a:t>
            </a:r>
            <a:r>
              <a:rPr lang="en-US" i="1" err="1"/>
              <a:t>boolean</a:t>
            </a:r>
            <a:r>
              <a:rPr lang="en-US"/>
              <a:t>&gt;</a:t>
            </a:r>
          </a:p>
          <a:p>
            <a:endParaRPr lang="en-US" sz="800"/>
          </a:p>
          <a:p>
            <a:r>
              <a:rPr lang="en-US"/>
              <a:t>And		&amp;&amp;</a:t>
            </a:r>
          </a:p>
          <a:p>
            <a:r>
              <a:rPr lang="en-US"/>
              <a:t>Or		||		</a:t>
            </a:r>
          </a:p>
          <a:p>
            <a:pPr lvl="1"/>
            <a:r>
              <a:rPr lang="en-US"/>
              <a:t>&amp;&amp; and || are </a:t>
            </a:r>
            <a:r>
              <a:rPr lang="en-US" err="1"/>
              <a:t>boolean</a:t>
            </a:r>
            <a:r>
              <a:rPr lang="en-US"/>
              <a:t> binary operators:</a:t>
            </a:r>
          </a:p>
          <a:p>
            <a:pPr lvl="1"/>
            <a:r>
              <a:rPr lang="en-US"/>
              <a:t>|| uses the shifted '\' key</a:t>
            </a:r>
          </a:p>
          <a:p>
            <a:pPr marL="457200" lvl="1" indent="0">
              <a:buNone/>
            </a:pPr>
            <a:r>
              <a:rPr lang="en-US"/>
              <a:t>&lt;</a:t>
            </a:r>
            <a:r>
              <a:rPr lang="en-US" i="1" err="1"/>
              <a:t>boolean</a:t>
            </a:r>
            <a:r>
              <a:rPr lang="en-US"/>
              <a:t>&gt; &lt;</a:t>
            </a:r>
            <a:r>
              <a:rPr lang="en-US" i="1"/>
              <a:t>operator</a:t>
            </a:r>
            <a:r>
              <a:rPr lang="en-US"/>
              <a:t>&gt; &lt;</a:t>
            </a:r>
            <a:r>
              <a:rPr lang="en-US" i="1" err="1"/>
              <a:t>boolean</a:t>
            </a:r>
            <a:r>
              <a:rPr lang="en-US"/>
              <a:t>&gt;</a:t>
            </a:r>
          </a:p>
          <a:p>
            <a:endParaRPr lang="en-US"/>
          </a:p>
          <a:p>
            <a:r>
              <a:rPr lang="en-US"/>
              <a:t>Precedence less than equality,  higher than assignment</a:t>
            </a:r>
          </a:p>
        </p:txBody>
      </p:sp>
    </p:spTree>
    <p:extLst>
      <p:ext uri="{BB962C8B-B14F-4D97-AF65-F5344CB8AC3E}">
        <p14:creationId xmlns:p14="http://schemas.microsoft.com/office/powerpoint/2010/main" val="311324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mrSilverman.setRole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Role.</a:t>
            </a:r>
            <a:r>
              <a:rPr lang="en-US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GOOD_COP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mrZach.setRole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Role.</a:t>
            </a:r>
            <a:r>
              <a:rPr lang="en-US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BAD_COP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thePrincipalIsPresent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mrPetersonIsPresent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mrSilverman.setRole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Role.</a:t>
            </a:r>
            <a:r>
              <a:rPr lang="en-US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GOOD_COP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mrZach.setBehavior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Role.</a:t>
            </a:r>
            <a:r>
              <a:rPr lang="en-US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GOOD_COP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Here we've removed the nesting.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When one part of expression guarantees the outcome:</a:t>
            </a:r>
            <a:endParaRPr lang="en-US" sz="1200"/>
          </a:p>
          <a:p>
            <a:pPr marL="0" indent="0">
              <a:buNone/>
            </a:pP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setRole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mrSilverman,</a:t>
            </a:r>
            <a:r>
              <a:rPr lang="en-US" sz="24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GOOD_COP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setRole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mrZach,</a:t>
            </a:r>
            <a:r>
              <a:rPr lang="en-US" sz="24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BAD_COP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thePrincipalIsPresent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mrPetersonIsPresent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mrSilverman.setRole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Role.</a:t>
            </a:r>
            <a:r>
              <a:rPr lang="en-US" sz="24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GOOD_COP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mrZach.setRole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Role.</a:t>
            </a:r>
            <a:r>
              <a:rPr lang="en-US" sz="24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GOOD_COP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/>
              <a:t>If </a:t>
            </a:r>
            <a:r>
              <a:rPr lang="en-US" err="1"/>
              <a:t>thePrincipalIsPresent</a:t>
            </a:r>
            <a:r>
              <a:rPr lang="en-US"/>
              <a:t> the computer will not check if </a:t>
            </a:r>
            <a:r>
              <a:rPr lang="en-US" err="1"/>
              <a:t>MrPetersonIsPresent</a:t>
            </a:r>
            <a:endParaRPr lang="en-US"/>
          </a:p>
          <a:p>
            <a:r>
              <a:rPr lang="en-US"/>
              <a:t>Short circuiting occurs when:</a:t>
            </a:r>
          </a:p>
          <a:p>
            <a:pPr lvl="1"/>
            <a:r>
              <a:rPr lang="en-US"/>
              <a:t>ANY part of an &amp;&amp; expression is false (evaluating left to right). The answer must be false.</a:t>
            </a:r>
          </a:p>
          <a:p>
            <a:pPr lvl="1"/>
            <a:r>
              <a:rPr lang="en-US"/>
              <a:t>ANY part of an || expression is true (evaluating left to right).  The answer must be true.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7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Cumulative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Set up a variable to hold the intermediate results.</a:t>
            </a:r>
          </a:p>
          <a:p>
            <a:pPr lvl="1"/>
            <a:r>
              <a:rPr lang="en-US"/>
              <a:t>You have to set up the variable outside the for loop.</a:t>
            </a:r>
            <a:endParaRPr lang="en-US">
              <a:cs typeface="Calibri"/>
            </a:endParaRPr>
          </a:p>
          <a:p>
            <a:r>
              <a:rPr lang="en-US"/>
              <a:t>Then run a loop to perform the iterative operation.</a:t>
            </a:r>
            <a:endParaRPr lang="en-US">
              <a:cs typeface="Calibri"/>
            </a:endParaRPr>
          </a:p>
          <a:p>
            <a:pPr lvl="1"/>
            <a:r>
              <a:rPr lang="en-US"/>
              <a:t>Adjust the value of the variable inside the loop.</a:t>
            </a:r>
            <a:endParaRPr lang="en-US">
              <a:cs typeface="Calibri"/>
            </a:endParaRPr>
          </a:p>
          <a:p>
            <a:r>
              <a:rPr lang="en-US"/>
              <a:t>When the loop ends, perform some final action.</a:t>
            </a:r>
            <a:endParaRPr lang="en-US">
              <a:cs typeface="Calibri"/>
            </a:endParaRPr>
          </a:p>
          <a:p>
            <a:pPr lvl="1"/>
            <a:r>
              <a:rPr lang="en-US"/>
              <a:t>Returns usually go </a:t>
            </a:r>
            <a:r>
              <a:rPr lang="en-US" i="1"/>
              <a:t>outside</a:t>
            </a:r>
            <a:r>
              <a:rPr lang="en-US"/>
              <a:t> the loop completion.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>
                <a:latin typeface="Courier New"/>
                <a:cs typeface="Courier New"/>
              </a:rPr>
              <a:t>int sum = 0;</a:t>
            </a:r>
          </a:p>
          <a:p>
            <a:pPr marL="0" indent="0">
              <a:buNone/>
            </a:pPr>
            <a:r>
              <a:rPr lang="en-US" sz="1900">
                <a:latin typeface="Courier New"/>
                <a:cs typeface="Courier New"/>
              </a:rPr>
              <a:t>for (int </a:t>
            </a:r>
            <a:r>
              <a:rPr lang="en-US" sz="1900" err="1">
                <a:latin typeface="Courier New"/>
                <a:cs typeface="Courier New"/>
              </a:rPr>
              <a:t>i</a:t>
            </a:r>
            <a:r>
              <a:rPr lang="en-US" sz="1900">
                <a:latin typeface="Courier New"/>
                <a:cs typeface="Courier New"/>
              </a:rPr>
              <a:t> = 0; </a:t>
            </a:r>
            <a:r>
              <a:rPr lang="en-US" sz="1900" err="1">
                <a:latin typeface="Courier New"/>
                <a:cs typeface="Courier New"/>
              </a:rPr>
              <a:t>i</a:t>
            </a:r>
            <a:r>
              <a:rPr lang="en-US" sz="1900">
                <a:latin typeface="Courier New"/>
                <a:cs typeface="Courier New"/>
              </a:rPr>
              <a:t> &lt; </a:t>
            </a:r>
            <a:r>
              <a:rPr lang="en-US" sz="1900" err="1">
                <a:latin typeface="Courier New"/>
                <a:cs typeface="Courier New"/>
              </a:rPr>
              <a:t>timesThrough</a:t>
            </a:r>
            <a:r>
              <a:rPr lang="en-US" sz="1900">
                <a:latin typeface="Courier New"/>
                <a:cs typeface="Courier New"/>
              </a:rPr>
              <a:t>; </a:t>
            </a:r>
            <a:r>
              <a:rPr lang="en-US" sz="1900" err="1">
                <a:latin typeface="Courier New"/>
                <a:cs typeface="Courier New"/>
              </a:rPr>
              <a:t>i</a:t>
            </a:r>
            <a:r>
              <a:rPr lang="en-US" sz="190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sz="1900">
                <a:latin typeface="Courier New"/>
                <a:cs typeface="Courier New"/>
              </a:rPr>
              <a:t>	sum += </a:t>
            </a:r>
            <a:r>
              <a:rPr lang="en-US" sz="1900" err="1">
                <a:latin typeface="Courier New"/>
                <a:cs typeface="Courier New"/>
              </a:rPr>
              <a:t>theNextValue</a:t>
            </a:r>
            <a:r>
              <a:rPr lang="en-US" sz="190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90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900" err="1">
                <a:latin typeface="Courier New"/>
                <a:cs typeface="Courier New"/>
              </a:rPr>
              <a:t>System.out.println</a:t>
            </a:r>
            <a:r>
              <a:rPr lang="en-US" sz="1900">
                <a:latin typeface="Courier New"/>
                <a:cs typeface="Courier New"/>
              </a:rPr>
              <a:t>(sum + "is the final value when the loop is finished.");</a:t>
            </a:r>
          </a:p>
        </p:txBody>
      </p:sp>
    </p:spTree>
    <p:extLst>
      <p:ext uri="{BB962C8B-B14F-4D97-AF65-F5344CB8AC3E}">
        <p14:creationId xmlns:p14="http://schemas.microsoft.com/office/powerpoint/2010/main" val="338601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Chars Are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solidFill>
                  <a:srgbClr val="0000FF"/>
                </a:solidFill>
              </a:rPr>
              <a:t>char</a:t>
            </a:r>
            <a:r>
              <a:rPr lang="en-US"/>
              <a:t> data type is a primitive</a:t>
            </a:r>
          </a:p>
          <a:p>
            <a:r>
              <a:rPr lang="en-US"/>
              <a:t>It is built into the Java language</a:t>
            </a:r>
          </a:p>
          <a:p>
            <a:r>
              <a:rPr lang="en-US"/>
              <a:t>chars are stored as </a:t>
            </a:r>
            <a:r>
              <a:rPr lang="en-US" b="1"/>
              <a:t>short</a:t>
            </a:r>
            <a:r>
              <a:rPr lang="en-US"/>
              <a:t>s. (16-bit </a:t>
            </a:r>
            <a:r>
              <a:rPr lang="en-US" err="1"/>
              <a:t>int</a:t>
            </a:r>
            <a:r>
              <a:rPr lang="en-US"/>
              <a:t>)</a:t>
            </a:r>
          </a:p>
          <a:p>
            <a:r>
              <a:rPr lang="en-US"/>
              <a:t>Can directly compare chars using relational and equality </a:t>
            </a:r>
            <a:r>
              <a:rPr lang="en-US" i="1"/>
              <a:t>operators</a:t>
            </a:r>
          </a:p>
          <a:p>
            <a:r>
              <a:rPr lang="en-US"/>
              <a:t>Unlike </a:t>
            </a:r>
            <a:r>
              <a:rPr lang="en-US">
                <a:solidFill>
                  <a:srgbClr val="009999"/>
                </a:solidFill>
              </a:rPr>
              <a:t>String,</a:t>
            </a:r>
            <a:r>
              <a:rPr lang="en-US"/>
              <a:t> chars cannot use .equals</a:t>
            </a:r>
          </a:p>
          <a:p>
            <a:pPr marL="0" indent="0">
              <a:buNone/>
            </a:pPr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3832" y="3657600"/>
            <a:ext cx="25282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endParaRPr lang="en-US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(s &lt; t)</a:t>
            </a:r>
            <a:r>
              <a:rPr lang="en-US"/>
              <a:t>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6920" y="3657600"/>
            <a:ext cx="25282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</a:t>
            </a:r>
          </a:p>
          <a:p>
            <a:endParaRPr lang="en-US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s.equals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(t))</a:t>
            </a:r>
            <a:r>
              <a:rPr lang="en-US"/>
              <a:t>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2528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/>
              <a:t>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23188" y="6172200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Page 261</a:t>
            </a:r>
          </a:p>
        </p:txBody>
      </p:sp>
    </p:spTree>
    <p:extLst>
      <p:ext uri="{BB962C8B-B14F-4D97-AF65-F5344CB8AC3E}">
        <p14:creationId xmlns:p14="http://schemas.microsoft.com/office/powerpoint/2010/main" val="21069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Order for comparing is </a:t>
            </a:r>
            <a:r>
              <a:rPr lang="en-US" i="1"/>
              <a:t>mostly </a:t>
            </a:r>
            <a:r>
              <a:rPr lang="en-US"/>
              <a:t>what you expect / want</a:t>
            </a:r>
          </a:p>
          <a:p>
            <a:endParaRPr lang="en-US" sz="800"/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'9'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endParaRPr lang="en-US" sz="800"/>
          </a:p>
          <a:p>
            <a:r>
              <a:rPr lang="en-US"/>
              <a:t>Watch out when mixing case</a:t>
            </a:r>
          </a:p>
          <a:p>
            <a:endParaRPr lang="en-US" sz="800"/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endParaRPr lang="en-US" sz="800"/>
          </a:p>
          <a:p>
            <a:r>
              <a:rPr lang="en-US"/>
              <a:t>Most other comparison don’t make sense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2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</a:t>
            </a:r>
            <a:r>
              <a:rPr lang="en-US" i="1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/>
              <a:t> is a primitive and has no methods</a:t>
            </a:r>
          </a:p>
          <a:p>
            <a:r>
              <a:rPr lang="en-US"/>
              <a:t>The Character class contains helper methods for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isLetter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isLowerCase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isUpperCase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isWhitespace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174964"/>
            <a:ext cx="39068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'8'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Character.isDigit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(s))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23188" y="6169495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Page 264</a:t>
            </a:r>
          </a:p>
        </p:txBody>
      </p:sp>
    </p:spTree>
    <p:extLst>
      <p:ext uri="{BB962C8B-B14F-4D97-AF65-F5344CB8AC3E}">
        <p14:creationId xmlns:p14="http://schemas.microsoft.com/office/powerpoint/2010/main" val="275027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Again, </a:t>
            </a:r>
            <a:r>
              <a:rPr lang="en-US">
                <a:solidFill>
                  <a:srgbClr val="009999"/>
                </a:solidFill>
              </a:rPr>
              <a:t>String</a:t>
            </a:r>
            <a:r>
              <a:rPr lang="en-US"/>
              <a:t> is not a primitive, it is a class</a:t>
            </a:r>
          </a:p>
          <a:p>
            <a:r>
              <a:rPr lang="en-US"/>
              <a:t>No built-in support for relational comparisons</a:t>
            </a:r>
          </a:p>
          <a:p>
            <a:pPr lvl="1"/>
            <a:r>
              <a:rPr lang="en-US"/>
              <a:t>Cannot use 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&gt;, &gt;=, &lt;, &lt;=</a:t>
            </a:r>
          </a:p>
          <a:p>
            <a:r>
              <a:rPr lang="en-US"/>
              <a:t>Must use </a:t>
            </a:r>
            <a:r>
              <a:rPr lang="en-US">
                <a:solidFill>
                  <a:srgbClr val="009999"/>
                </a:solidFill>
              </a:rPr>
              <a:t>String </a:t>
            </a:r>
            <a:r>
              <a:rPr lang="en-US" err="1"/>
              <a:t>compareTo</a:t>
            </a:r>
            <a:r>
              <a:rPr lang="en-US"/>
              <a:t> method</a:t>
            </a:r>
          </a:p>
          <a:p>
            <a:r>
              <a:rPr lang="en-US">
                <a:cs typeface="Courier New" panose="02070309020205020404" pitchFamily="49" charset="0"/>
              </a:rPr>
              <a:t>Returns greater than (1), less than (-1) or equal (zero)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169233"/>
            <a:ext cx="2528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/>
              <a:t>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35584" y="4187571"/>
            <a:ext cx="34804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endParaRPr lang="en-US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s.compareTo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(t) &gt; 0)</a:t>
            </a:r>
            <a:r>
              <a:rPr lang="en-US"/>
              <a:t>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79971" y="4169233"/>
            <a:ext cx="36182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endParaRPr lang="en-US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s.compareTo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(t) == 0)</a:t>
            </a:r>
            <a:r>
              <a:rPr lang="en-US"/>
              <a:t>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99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Over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1504950"/>
            <a:ext cx="10972800" cy="4800600"/>
          </a:xfrm>
        </p:spPr>
        <p:txBody>
          <a:bodyPr>
            <a:normAutofit/>
          </a:bodyPr>
          <a:lstStyle/>
          <a:p>
            <a:r>
              <a:rPr lang="en-US"/>
              <a:t>Use the length() method in the &lt;test&gt; for your for loop</a:t>
            </a:r>
          </a:p>
          <a:p>
            <a:r>
              <a:rPr lang="en-US"/>
              <a:t>Use the </a:t>
            </a:r>
            <a:r>
              <a:rPr lang="en-US" err="1"/>
              <a:t>charAt</a:t>
            </a:r>
            <a:r>
              <a:rPr lang="en-US"/>
              <a:t>() method to access individual characters</a:t>
            </a:r>
          </a:p>
          <a:p>
            <a:r>
              <a:rPr lang="en-US"/>
              <a:t>Note that the first character is in position / index 0</a:t>
            </a:r>
          </a:p>
          <a:p>
            <a:endParaRPr lang="en-US"/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Interlake"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7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Backwards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reverse(</a:t>
            </a: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 - 1;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t +=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>
                <a:cs typeface="Courier New" panose="02070309020205020404" pitchFamily="49" charset="0"/>
              </a:rPr>
              <a:t>Remember last character is the n</a:t>
            </a:r>
            <a:r>
              <a:rPr lang="en-US" baseline="30000">
                <a:cs typeface="Courier New" panose="02070309020205020404" pitchFamily="49" charset="0"/>
              </a:rPr>
              <a:t>th</a:t>
            </a:r>
            <a:r>
              <a:rPr lang="en-US">
                <a:cs typeface="Courier New" panose="02070309020205020404" pitchFamily="49" charset="0"/>
              </a:rPr>
              <a:t> – 1 character</a:t>
            </a:r>
          </a:p>
          <a:p>
            <a:pPr>
              <a:spcBef>
                <a:spcPts val="600"/>
              </a:spcBef>
            </a:pPr>
            <a:r>
              <a:rPr lang="en-US">
                <a:cs typeface="Courier New" panose="02070309020205020404" pitchFamily="49" charset="0"/>
              </a:rPr>
              <a:t>&gt;= 0 gets you the first / zero character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91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Quiz Thursday---MC</a:t>
            </a:r>
          </a:p>
          <a:p>
            <a:pPr marL="0" indent="0">
              <a:buNone/>
            </a:pPr>
            <a:r>
              <a:rPr lang="en-US"/>
              <a:t>Quiz Friday---PP	</a:t>
            </a:r>
          </a:p>
          <a:p>
            <a:pPr marL="0" indent="0">
              <a:buNone/>
            </a:pPr>
            <a:r>
              <a:rPr lang="en-US" err="1"/>
              <a:t>Chp</a:t>
            </a:r>
            <a:r>
              <a:rPr lang="en-US"/>
              <a:t> 4 project due Monday</a:t>
            </a:r>
          </a:p>
        </p:txBody>
      </p:sp>
    </p:spTree>
    <p:extLst>
      <p:ext uri="{BB962C8B-B14F-4D97-AF65-F5344CB8AC3E}">
        <p14:creationId xmlns:p14="http://schemas.microsoft.com/office/powerpoint/2010/main" val="801099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 &amp; Post- conditions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Preconditions </a:t>
            </a:r>
            <a:r>
              <a:rPr lang="en-US"/>
              <a:t>describe conditions that must be true before a method runs</a:t>
            </a:r>
          </a:p>
          <a:p>
            <a:pPr lvl="1"/>
            <a:r>
              <a:rPr lang="en-US"/>
              <a:t>When given a precondition is true, the author is asking you to ensure something before calling his method, and in return is guaranteeing that the method behaves as intended.</a:t>
            </a:r>
          </a:p>
          <a:p>
            <a:r>
              <a:rPr lang="en-US" err="1">
                <a:solidFill>
                  <a:schemeClr val="accent1"/>
                </a:solidFill>
              </a:rPr>
              <a:t>Postconditions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describe conditions that will be true after the method completes (provided the pre-conditions were met.)</a:t>
            </a:r>
          </a:p>
          <a:p>
            <a:r>
              <a:rPr lang="en-US"/>
              <a:t>These help describe how different methods interact with each other to ensure that the overall program performs the required job.</a:t>
            </a:r>
          </a:p>
        </p:txBody>
      </p:sp>
    </p:spTree>
    <p:extLst>
      <p:ext uri="{BB962C8B-B14F-4D97-AF65-F5344CB8AC3E}">
        <p14:creationId xmlns:p14="http://schemas.microsoft.com/office/powerpoint/2010/main" val="3943873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with multiple returns: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60437"/>
            <a:ext cx="10085075" cy="5393025"/>
          </a:xfrm>
        </p:spPr>
        <p:txBody>
          <a:bodyPr>
            <a:noAutofit/>
          </a:bodyPr>
          <a:lstStyle/>
          <a:p>
            <a:r>
              <a:rPr lang="en-US"/>
              <a:t>Example: Return the max of two different </a:t>
            </a:r>
            <a:r>
              <a:rPr lang="en-US" err="1"/>
              <a:t>ints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if (x &gt; y)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return x;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return y;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cs typeface="Courier New" panose="02070309020205020404" pitchFamily="49" charset="0"/>
              </a:rPr>
              <a:t>Remember that methods return </a:t>
            </a:r>
            <a:r>
              <a:rPr lang="en-US" b="1" i="1">
                <a:cs typeface="Courier New" panose="02070309020205020404" pitchFamily="49" charset="0"/>
              </a:rPr>
              <a:t>immediately</a:t>
            </a:r>
            <a:r>
              <a:rPr lang="en-US">
                <a:cs typeface="Courier New" panose="02070309020205020404" pitchFamily="49" charset="0"/>
              </a:rPr>
              <a:t> when they hit a return statement, and nothing else gets executed.</a:t>
            </a:r>
          </a:p>
          <a:p>
            <a:r>
              <a:rPr lang="en-US">
                <a:cs typeface="Courier New" panose="02070309020205020404" pitchFamily="49" charset="0"/>
              </a:rPr>
              <a:t>You could put the “return y;” inside an else { } and it would behave exactly the same.</a:t>
            </a:r>
          </a:p>
        </p:txBody>
      </p:sp>
    </p:spTree>
    <p:extLst>
      <p:ext uri="{BB962C8B-B14F-4D97-AF65-F5344CB8AC3E}">
        <p14:creationId xmlns:p14="http://schemas.microsoft.com/office/powerpoint/2010/main" val="2016310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with multiple returns: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60438"/>
            <a:ext cx="10686654" cy="4859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 String s) {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>
                <a:cs typeface="Courier New" panose="02070309020205020404" pitchFamily="49" charset="0"/>
              </a:rPr>
              <a:t>All code paths must have a return or the compiler complains.</a:t>
            </a:r>
          </a:p>
          <a:p>
            <a:r>
              <a:rPr lang="en-US" sz="2400">
                <a:highlight>
                  <a:srgbClr val="FFFF00"/>
                </a:highlight>
                <a:cs typeface="Courier New" panose="02070309020205020404" pitchFamily="49" charset="0"/>
              </a:rPr>
              <a:t>F</a:t>
            </a:r>
            <a:r>
              <a:rPr lang="en-US" sz="2400">
                <a:cs typeface="Courier New" panose="02070309020205020404" pitchFamily="49" charset="0"/>
              </a:rPr>
              <a:t>or loops </a:t>
            </a:r>
            <a:r>
              <a:rPr lang="en-US" sz="2400" i="1">
                <a:cs typeface="Courier New" panose="02070309020205020404" pitchFamily="49" charset="0"/>
              </a:rPr>
              <a:t>could</a:t>
            </a:r>
            <a:r>
              <a:rPr lang="en-US" sz="2400">
                <a:cs typeface="Courier New" panose="02070309020205020404" pitchFamily="49" charset="0"/>
              </a:rPr>
              <a:t> execute zero times.  </a:t>
            </a:r>
          </a:p>
          <a:p>
            <a:pPr lvl="1"/>
            <a:r>
              <a:rPr lang="en-US" sz="2000">
                <a:cs typeface="Courier New" panose="02070309020205020404" pitchFamily="49" charset="0"/>
              </a:rPr>
              <a:t>At least one return statement must exist outside of the loop.</a:t>
            </a:r>
          </a:p>
          <a:p>
            <a:r>
              <a:rPr lang="en-US" sz="2400">
                <a:cs typeface="Courier New" panose="02070309020205020404" pitchFamily="49" charset="0"/>
              </a:rPr>
              <a:t>If-else chains with no final "else" also could cause this kind of compiler error.</a:t>
            </a:r>
          </a:p>
        </p:txBody>
      </p:sp>
    </p:spTree>
    <p:extLst>
      <p:ext uri="{BB962C8B-B14F-4D97-AF65-F5344CB8AC3E}">
        <p14:creationId xmlns:p14="http://schemas.microsoft.com/office/powerpoint/2010/main" val="288684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Quiz Thursday---MC</a:t>
            </a:r>
          </a:p>
          <a:p>
            <a:pPr marL="0" indent="0">
              <a:buNone/>
            </a:pPr>
            <a:r>
              <a:rPr lang="en-US"/>
              <a:t>Quiz Friday---PP	</a:t>
            </a:r>
          </a:p>
          <a:p>
            <a:pPr marL="0" indent="0">
              <a:buNone/>
            </a:pPr>
            <a:r>
              <a:rPr lang="en-US" err="1"/>
              <a:t>Chp</a:t>
            </a:r>
            <a:r>
              <a:rPr lang="en-US"/>
              <a:t> 4 project due Monday</a:t>
            </a:r>
          </a:p>
        </p:txBody>
      </p:sp>
    </p:spTree>
    <p:extLst>
      <p:ext uri="{BB962C8B-B14F-4D97-AF65-F5344CB8AC3E}">
        <p14:creationId xmlns:p14="http://schemas.microsoft.com/office/powerpoint/2010/main" val="136313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cs typeface="Courier New" panose="02070309020205020404" pitchFamily="49" charset="0"/>
              </a:rPr>
              <a:t>Simplest form: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If the test evaluates to true, then execute the statements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If the test evaluates to false, then skip the statements</a:t>
            </a:r>
          </a:p>
          <a:p>
            <a:pPr marL="0" indent="0">
              <a:buNone/>
            </a:pPr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(&lt;test&gt;){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&lt;statement&gt;; 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&lt;statement&gt;;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988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If/Else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This is the second form (a single </a:t>
            </a:r>
            <a:r>
              <a:rPr lang="en-US" b="1"/>
              <a:t>else</a:t>
            </a:r>
            <a:r>
              <a:rPr lang="en-US"/>
              <a:t>):</a:t>
            </a:r>
          </a:p>
          <a:p>
            <a:r>
              <a:rPr lang="en-US"/>
              <a:t>If true,  do the first part (curly braces), skip the second (curly braces)</a:t>
            </a:r>
          </a:p>
          <a:p>
            <a:r>
              <a:rPr lang="en-US" b="1" i="1"/>
              <a:t>If false, skip the first part, but do the second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thePrincipalIsPresent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setRole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mrSilverman,</a:t>
            </a:r>
            <a:r>
              <a:rPr lang="en-US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GOOD_COP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setRole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mrZach,</a:t>
            </a:r>
            <a:r>
              <a:rPr lang="en-US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GOOD_COP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setRole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mrSilverman,</a:t>
            </a:r>
            <a:r>
              <a:rPr lang="en-US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BAD_COP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setRole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mrZach,</a:t>
            </a:r>
            <a:r>
              <a:rPr lang="en-US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BADDER_COP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6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1827"/>
            <a:ext cx="10374330" cy="914400"/>
          </a:xfrm>
        </p:spPr>
        <p:txBody>
          <a:bodyPr/>
          <a:lstStyle/>
          <a:p>
            <a:r>
              <a:rPr lang="en-US"/>
              <a:t>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6117"/>
            <a:ext cx="10972800" cy="4800600"/>
          </a:xfrm>
        </p:spPr>
        <p:txBody>
          <a:bodyPr>
            <a:noAutofit/>
          </a:bodyPr>
          <a:lstStyle/>
          <a:p>
            <a:r>
              <a:rPr lang="en-US" sz="2400">
                <a:cs typeface="Courier New" panose="02070309020205020404" pitchFamily="49" charset="0"/>
              </a:rPr>
              <a:t>Third form: Multiple IF’s chained together by Else’s.</a:t>
            </a:r>
          </a:p>
          <a:p>
            <a:r>
              <a:rPr lang="en-US" sz="2400">
                <a:cs typeface="Courier New" panose="02070309020205020404" pitchFamily="49" charset="0"/>
              </a:rPr>
              <a:t>Only the first “true” test’s body will execute. The remainder are skipped.</a:t>
            </a:r>
          </a:p>
          <a:p>
            <a:r>
              <a:rPr lang="en-US" sz="2400">
                <a:cs typeface="Courier New" panose="02070309020205020404" pitchFamily="49" charset="0"/>
              </a:rPr>
              <a:t>If there is an ELSE with no if/test at the very end, it acts as a catch-all to make sure </a:t>
            </a:r>
            <a:r>
              <a:rPr lang="en-US" sz="2400" i="1">
                <a:cs typeface="Courier New" panose="02070309020205020404" pitchFamily="49" charset="0"/>
              </a:rPr>
              <a:t>something</a:t>
            </a:r>
            <a:r>
              <a:rPr lang="en-US" sz="2400">
                <a:cs typeface="Courier New" panose="02070309020205020404" pitchFamily="49" charset="0"/>
              </a:rPr>
              <a:t> executes if none of the prior cases did.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thePrincipalIsPresent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setRole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mrSilverman,</a:t>
            </a:r>
            <a:r>
              <a:rPr lang="en-US" sz="18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GOOD_COP</a:t>
            </a:r>
            <a:r>
              <a:rPr lang="en-US" sz="1800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setRole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mrZach,</a:t>
            </a:r>
            <a:r>
              <a:rPr lang="en-US" sz="18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GOOD_COP</a:t>
            </a:r>
            <a:r>
              <a:rPr lang="en-US" sz="1800" i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i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else if (!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mrPetersonIsPresent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setRole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mrSilverman,</a:t>
            </a:r>
            <a:r>
              <a:rPr lang="en-US" sz="18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BAD_COP</a:t>
            </a:r>
            <a:r>
              <a:rPr lang="en-US" sz="1800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setRole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mrZach,</a:t>
            </a:r>
            <a:r>
              <a:rPr lang="en-US" sz="18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BADDER_COP</a:t>
            </a:r>
            <a:r>
              <a:rPr lang="en-US" sz="1800" i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i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i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br>
              <a:rPr lang="en-US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setRole</a:t>
            </a:r>
            <a:r>
              <a:rPr lang="en-US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mrSilverman,</a:t>
            </a:r>
            <a:r>
              <a:rPr lang="en-US" sz="1800" i="1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GOOD_COP</a:t>
            </a:r>
            <a:r>
              <a:rPr lang="en-US" sz="1800" i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This will execute if all tests were false</a:t>
            </a:r>
            <a:br>
              <a:rPr lang="en-US" sz="1800" i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setRole</a:t>
            </a:r>
            <a:r>
              <a:rPr lang="en-US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mrZach,</a:t>
            </a:r>
            <a:r>
              <a:rPr lang="en-US" sz="1800" i="1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GOOD_COP</a:t>
            </a:r>
            <a:r>
              <a:rPr lang="en-US" sz="1800" i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i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332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Used to test equality of two values</a:t>
            </a:r>
          </a:p>
          <a:p>
            <a:r>
              <a:rPr lang="en-US"/>
              <a:t>Evaluates to a </a:t>
            </a:r>
            <a:r>
              <a:rPr lang="en-US" err="1">
                <a:solidFill>
                  <a:srgbClr val="0000FF"/>
                </a:solidFill>
              </a:rPr>
              <a:t>boolean</a:t>
            </a:r>
            <a:endParaRPr lang="en-US">
              <a:solidFill>
                <a:srgbClr val="0000FF"/>
              </a:solidFill>
            </a:endParaRPr>
          </a:p>
          <a:p>
            <a:endParaRPr lang="en-US" sz="1200"/>
          </a:p>
          <a:p>
            <a:r>
              <a:rPr lang="en-US"/>
              <a:t>==	equals  </a:t>
            </a:r>
          </a:p>
          <a:p>
            <a:pPr lvl="1"/>
            <a:r>
              <a:rPr lang="en-US"/>
              <a:t>This is </a:t>
            </a:r>
            <a:r>
              <a:rPr lang="en-US" b="1" i="1"/>
              <a:t>not</a:t>
            </a:r>
            <a:r>
              <a:rPr lang="en-US"/>
              <a:t> the same as “=“, the </a:t>
            </a:r>
            <a:r>
              <a:rPr lang="en-US" i="1"/>
              <a:t>assignment</a:t>
            </a:r>
            <a:r>
              <a:rPr lang="en-US"/>
              <a:t> operator.</a:t>
            </a:r>
          </a:p>
          <a:p>
            <a:pPr lvl="1"/>
            <a:r>
              <a:rPr lang="en-US"/>
              <a:t>It only tests for equivalence of the values.  </a:t>
            </a:r>
          </a:p>
          <a:p>
            <a:pPr lvl="1"/>
            <a:r>
              <a:rPr lang="en-US"/>
              <a:t>It does not change either of them.</a:t>
            </a:r>
          </a:p>
          <a:p>
            <a:r>
              <a:rPr lang="en-US"/>
              <a:t>!=	not equals</a:t>
            </a:r>
          </a:p>
          <a:p>
            <a:endParaRPr lang="en-US" sz="1200"/>
          </a:p>
          <a:p>
            <a:r>
              <a:rPr lang="en-US"/>
              <a:t>&lt;operand&gt; </a:t>
            </a:r>
            <a:r>
              <a:rPr lang="en-US">
                <a:solidFill>
                  <a:srgbClr val="008000"/>
                </a:solidFill>
              </a:rPr>
              <a:t>&lt;operator&gt; </a:t>
            </a:r>
            <a:r>
              <a:rPr lang="en-US"/>
              <a:t>&lt;operand&gt;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>
                <a:solidFill>
                  <a:srgbClr val="008000"/>
                </a:solidFill>
              </a:rPr>
              <a:t>==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>
                <a:solidFill>
                  <a:srgbClr val="008000"/>
                </a:solidFill>
              </a:rPr>
              <a:t>!=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Used to test a value relative to another value</a:t>
            </a:r>
          </a:p>
          <a:p>
            <a:r>
              <a:rPr lang="en-US"/>
              <a:t>Evaluates to a </a:t>
            </a:r>
            <a:r>
              <a:rPr lang="en-US" err="1">
                <a:solidFill>
                  <a:srgbClr val="0000FF"/>
                </a:solidFill>
              </a:rPr>
              <a:t>boolean</a:t>
            </a:r>
            <a:endParaRPr lang="en-US">
              <a:solidFill>
                <a:srgbClr val="0000FF"/>
              </a:solidFill>
            </a:endParaRPr>
          </a:p>
          <a:p>
            <a:endParaRPr lang="en-US" sz="1200"/>
          </a:p>
          <a:p>
            <a:r>
              <a:rPr lang="en-US"/>
              <a:t>&lt;	less than</a:t>
            </a:r>
          </a:p>
          <a:p>
            <a:r>
              <a:rPr lang="en-US"/>
              <a:t>&gt;	greater than</a:t>
            </a:r>
          </a:p>
          <a:p>
            <a:r>
              <a:rPr lang="en-US"/>
              <a:t>&lt;=	less than or equal to</a:t>
            </a:r>
          </a:p>
          <a:p>
            <a:r>
              <a:rPr lang="en-US"/>
              <a:t>&gt;=	greater than or equal to</a:t>
            </a:r>
          </a:p>
          <a:p>
            <a:endParaRPr lang="en-US" sz="1200"/>
          </a:p>
          <a:p>
            <a:r>
              <a:rPr lang="en-US"/>
              <a:t>&lt;operand&gt; </a:t>
            </a:r>
            <a:r>
              <a:rPr lang="en-US">
                <a:solidFill>
                  <a:srgbClr val="008000"/>
                </a:solidFill>
              </a:rPr>
              <a:t>&lt;operator&gt; </a:t>
            </a:r>
            <a:r>
              <a:rPr lang="en-US"/>
              <a:t>&lt;operand&gt;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01495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Equality != Primitive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Equality operators only work on primitive types</a:t>
            </a:r>
          </a:p>
          <a:p>
            <a:pPr lvl="1"/>
            <a:r>
              <a:rPr lang="en-US"/>
              <a:t>Can return false if used on objects even if contents are the same.</a:t>
            </a:r>
          </a:p>
          <a:p>
            <a:r>
              <a:rPr lang="en-US"/>
              <a:t>For Strings (</a:t>
            </a:r>
            <a:r>
              <a:rPr lang="en-US" i="1"/>
              <a:t>objects</a:t>
            </a:r>
            <a:r>
              <a:rPr lang="en-US"/>
              <a:t>)</a:t>
            </a:r>
            <a:r>
              <a:rPr lang="en-US" i="1"/>
              <a:t>,</a:t>
            </a:r>
            <a:r>
              <a:rPr lang="en-US"/>
              <a:t> you must use the </a:t>
            </a:r>
            <a:r>
              <a:rPr lang="en-US" b="1"/>
              <a:t>.equals()</a:t>
            </a:r>
            <a:r>
              <a:rPr lang="en-US"/>
              <a:t> method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answer = "no ";</a:t>
            </a: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answer.equals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("yes "))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687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Nesting of 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mrSilverman.setRole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Role.</a:t>
            </a:r>
            <a:r>
              <a:rPr lang="en-US" sz="24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GOOD_COP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mrZach</a:t>
            </a:r>
            <a:r>
              <a:rPr lang="en-US" sz="2400" i="1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setRole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Role.</a:t>
            </a:r>
            <a:r>
              <a:rPr lang="en-US" sz="24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BAD_COP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thePrincipalIsPresent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mrPetersonIsPresent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mrSilverman.setRole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Role.</a:t>
            </a:r>
            <a:r>
              <a:rPr lang="en-US" sz="24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GOOD_COP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mrZach.setRole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Role.</a:t>
            </a:r>
            <a:r>
              <a:rPr lang="en-US" sz="2400" i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GOOD_COP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/>
              <a:t>Nested ifs are equivalent to using &amp;&amp; between the two tests.</a:t>
            </a:r>
          </a:p>
        </p:txBody>
      </p:sp>
    </p:spTree>
    <p:extLst>
      <p:ext uri="{BB962C8B-B14F-4D97-AF65-F5344CB8AC3E}">
        <p14:creationId xmlns:p14="http://schemas.microsoft.com/office/powerpoint/2010/main" val="97854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601775-F504-4B35-B147-3C845DC1D814}"/>
</file>

<file path=customXml/itemProps2.xml><?xml version="1.0" encoding="utf-8"?>
<ds:datastoreItem xmlns:ds="http://schemas.openxmlformats.org/officeDocument/2006/customXml" ds:itemID="{91C52BBE-C533-40CD-B8D0-1B2DC993163F}">
  <ds:schemaRefs>
    <ds:schemaRef ds:uri="33cdc672-e271-42a1-8301-3b90c5d30d91"/>
    <ds:schemaRef ds:uri="5f737aa1-87c8-4342-a008-a40458f54bd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9C9E4C3-4100-45AE-9500-8A1E523933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Ch. 4 Review</vt:lpstr>
      <vt:lpstr>Upcoming assignments</vt:lpstr>
      <vt:lpstr>If Statements</vt:lpstr>
      <vt:lpstr>If/Else Statement</vt:lpstr>
      <vt:lpstr>Chaining</vt:lpstr>
      <vt:lpstr>Equality Operators</vt:lpstr>
      <vt:lpstr>Relational Operators</vt:lpstr>
      <vt:lpstr>Object Equality != Primitive Equality</vt:lpstr>
      <vt:lpstr>Nesting of IFs</vt:lpstr>
      <vt:lpstr>Logical Operators</vt:lpstr>
      <vt:lpstr>Multiple Conditions</vt:lpstr>
      <vt:lpstr>Short Circuits</vt:lpstr>
      <vt:lpstr>Cumulative algorithms</vt:lpstr>
      <vt:lpstr>Chars Are Primitives</vt:lpstr>
      <vt:lpstr>Lexical Order</vt:lpstr>
      <vt:lpstr>Character Class</vt:lpstr>
      <vt:lpstr>String Comparison</vt:lpstr>
      <vt:lpstr>Iterating Over Strings</vt:lpstr>
      <vt:lpstr>Iterating Backwards</vt:lpstr>
      <vt:lpstr>Pre- &amp; Post- conditions</vt:lpstr>
      <vt:lpstr>Methods with multiple returns:</vt:lpstr>
      <vt:lpstr>Methods with multiple returns: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revision>1</cp:revision>
  <dcterms:created xsi:type="dcterms:W3CDTF">2013-09-15T04:52:01Z</dcterms:created>
  <dcterms:modified xsi:type="dcterms:W3CDTF">2022-11-09T16:44:26Z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  <property fmtid="{D5CDD505-2E9C-101B-9397-08002B2CF9AE}" pid="3" name="Order">
    <vt:r8>4200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