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40" r:id="rId2"/>
    <p:sldId id="293" r:id="rId3"/>
    <p:sldId id="315" r:id="rId4"/>
    <p:sldId id="316" r:id="rId5"/>
    <p:sldId id="308" r:id="rId6"/>
    <p:sldId id="323" r:id="rId7"/>
    <p:sldId id="324" r:id="rId8"/>
    <p:sldId id="260" r:id="rId9"/>
    <p:sldId id="325" r:id="rId10"/>
    <p:sldId id="327" r:id="rId11"/>
    <p:sldId id="329" r:id="rId12"/>
    <p:sldId id="330" r:id="rId13"/>
    <p:sldId id="331" r:id="rId14"/>
    <p:sldId id="272" r:id="rId15"/>
    <p:sldId id="334" r:id="rId16"/>
    <p:sldId id="34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2" autoAdjust="0"/>
    <p:restoredTop sz="79158" autoAdjust="0"/>
  </p:normalViewPr>
  <p:slideViewPr>
    <p:cSldViewPr snapToGrid="0">
      <p:cViewPr varScale="1">
        <p:scale>
          <a:sx n="110" d="100"/>
          <a:sy n="110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475D-68A2-42D5-8792-5328DE467EE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2524-4F98-4EE5-8867-2EE5CDE3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2BC86E2-309E-40BB-BDB9-2F0517FA10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07493A-C54A-4919-B655-FD0005C4229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87778" name="Rectangle 2">
            <a:extLst>
              <a:ext uri="{FF2B5EF4-FFF2-40B4-BE49-F238E27FC236}">
                <a16:creationId xmlns:a16="http://schemas.microsoft.com/office/drawing/2014/main" id="{05C6C22E-524A-4788-A587-2BEBE73218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587779" name="Rectangle 3">
            <a:extLst>
              <a:ext uri="{FF2B5EF4-FFF2-40B4-BE49-F238E27FC236}">
                <a16:creationId xmlns:a16="http://schemas.microsoft.com/office/drawing/2014/main" id="{E0893E1F-6DA7-4F6A-865F-1C94CD96C0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en-US"/>
              <a:t>Note that == tests equality, not = .  The = is used for the assignment operator!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some cases, a</a:t>
            </a:r>
            <a:r>
              <a:rPr lang="en-US" baseline="0" dirty="0"/>
              <a:t> program can determine the value of a </a:t>
            </a:r>
            <a:r>
              <a:rPr lang="en-US" baseline="0" dirty="0" err="1"/>
              <a:t>boolean</a:t>
            </a:r>
            <a:r>
              <a:rPr lang="en-US" baseline="0" dirty="0"/>
              <a:t> expression without evaluating the entire expression.     For instance,  if you have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81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75525" y="2514848"/>
            <a:ext cx="777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0" dirty="0">
                <a:solidFill>
                  <a:srgbClr val="008000"/>
                </a:solidFill>
              </a:rPr>
              <a:t>//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301" y="1122363"/>
            <a:ext cx="10205297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 flipH="1">
            <a:off x="675525" y="3667873"/>
            <a:ext cx="10972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Interlake High School</a:t>
            </a:r>
          </a:p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AP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81571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0972800" cy="480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38946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44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15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5124"/>
            <a:ext cx="1097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// 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457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50E7-A9E5-4A1C-A0B0-0C3027D146E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5512" y="6345766"/>
            <a:ext cx="5164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3457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5474" y="-3170"/>
            <a:ext cx="205483" cy="701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52399" y="-3170"/>
            <a:ext cx="366889" cy="7340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38</a:t>
            </a:r>
          </a:p>
          <a:p>
            <a:pPr algn="r"/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02356" y="-248356"/>
            <a:ext cx="0" cy="77667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0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1460"/>
            <a:r>
              <a:rPr lang="en-US" dirty="0"/>
              <a:t>Turn in </a:t>
            </a:r>
            <a:r>
              <a:rPr lang="en-US" dirty="0" err="1"/>
              <a:t>Chp</a:t>
            </a:r>
            <a:r>
              <a:rPr lang="en-US" dirty="0"/>
              <a:t> 3 Programming Project(s)</a:t>
            </a:r>
          </a:p>
          <a:p>
            <a:pPr marL="251460"/>
            <a:r>
              <a:rPr lang="en-US" dirty="0"/>
              <a:t>Monday</a:t>
            </a:r>
          </a:p>
          <a:p>
            <a:pPr marL="708660" lvl="1"/>
            <a:r>
              <a:rPr lang="en-US" dirty="0"/>
              <a:t>Ch. 4 SC 1, 2, 4, 5, 6, 7, 8, 10</a:t>
            </a:r>
          </a:p>
          <a:p>
            <a:pPr marL="251460"/>
            <a:r>
              <a:rPr lang="en-US" dirty="0"/>
              <a:t> Wed/Thurs</a:t>
            </a:r>
          </a:p>
          <a:p>
            <a:pPr marL="708660" lvl="1"/>
            <a:r>
              <a:rPr lang="en-US" dirty="0"/>
              <a:t>Sc 16, 17</a:t>
            </a:r>
          </a:p>
        </p:txBody>
      </p:sp>
    </p:spTree>
    <p:extLst>
      <p:ext uri="{BB962C8B-B14F-4D97-AF65-F5344CB8AC3E}">
        <p14:creationId xmlns:p14="http://schemas.microsoft.com/office/powerpoint/2010/main" val="3393501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169915"/>
            <a:ext cx="10374330" cy="914400"/>
          </a:xfrm>
        </p:spPr>
        <p:txBody>
          <a:bodyPr/>
          <a:lstStyle/>
          <a:p>
            <a:r>
              <a:rPr lang="en-US" dirty="0"/>
              <a:t>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66117"/>
            <a:ext cx="10972800" cy="4800600"/>
          </a:xfrm>
        </p:spPr>
        <p:txBody>
          <a:bodyPr>
            <a:no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Third form: You can have multiple IF’s chained together by Else’s.</a:t>
            </a: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The book refers to this as “nested IFs” but “chained” may be a better term.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These will evaluate in the order they are listed. 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Only the first “true” test’s body will execute. The remainder are skipped.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If there is an ELSE with no if/test at the very end, it acts as a catch-all to make sure </a:t>
            </a:r>
            <a:r>
              <a:rPr lang="en-US" sz="2400" i="1" dirty="0">
                <a:cs typeface="Courier New" panose="02070309020205020404" pitchFamily="49" charset="0"/>
              </a:rPr>
              <a:t>something</a:t>
            </a:r>
            <a:r>
              <a:rPr lang="en-US" sz="2400" dirty="0">
                <a:cs typeface="Courier New" panose="02070309020205020404" pitchFamily="49" charset="0"/>
              </a:rPr>
              <a:t> executes if none of the prior cases did.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thePrincipalIsPresent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workExtraHard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(!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mrNelsonIsPresent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maybeNotWorkSoHard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8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workNormalHard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329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Equality != Primitive 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Equality operators only work on primitive types</a:t>
            </a:r>
          </a:p>
          <a:p>
            <a:r>
              <a:rPr lang="en-US" dirty="0"/>
              <a:t>They do not work the way you expect on objects, but they are legal.</a:t>
            </a:r>
          </a:p>
          <a:p>
            <a:pPr lvl="1"/>
            <a:r>
              <a:rPr lang="en-US" dirty="0"/>
              <a:t>The compiler will not complain!... So watch out.</a:t>
            </a:r>
          </a:p>
          <a:p>
            <a:pPr lvl="1"/>
            <a:r>
              <a:rPr lang="en-US" dirty="0"/>
              <a:t>You may get “false” when you expect “true”, specifically. </a:t>
            </a:r>
          </a:p>
          <a:p>
            <a:r>
              <a:rPr lang="en-US" dirty="0"/>
              <a:t>We’ve already talked about the fact that Strings are objects</a:t>
            </a:r>
          </a:p>
          <a:p>
            <a:r>
              <a:rPr lang="en-US" dirty="0"/>
              <a:t>Therefore… for Strings, you must use the </a:t>
            </a:r>
            <a:r>
              <a:rPr lang="en-US" b="1" dirty="0"/>
              <a:t>.equals()</a:t>
            </a:r>
            <a:r>
              <a:rPr lang="en-US" dirty="0"/>
              <a:t> method</a:t>
            </a:r>
          </a:p>
          <a:p>
            <a:r>
              <a:rPr lang="en-US" dirty="0"/>
              <a:t>We’ll talk a lot more about why it works this way in a few chapters</a:t>
            </a:r>
          </a:p>
          <a:p>
            <a:pPr lvl="1"/>
            <a:r>
              <a:rPr lang="en-US" dirty="0"/>
              <a:t>For now, just take it as a given, and get used to testing Strings/Objects this way.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answer = "no ";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answer.equals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("yes "))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0843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of IFs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thePrincipalIsPresent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msPengIsPresent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betterWorkHard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This is what we think “real” nesting is: </a:t>
            </a:r>
          </a:p>
          <a:p>
            <a:pPr lvl="1"/>
            <a:r>
              <a:rPr lang="en-US" dirty="0"/>
              <a:t>There’s no else before the second if, but it only executes when the first if is true.</a:t>
            </a:r>
          </a:p>
          <a:p>
            <a:pPr lvl="1"/>
            <a:r>
              <a:rPr lang="en-US" dirty="0"/>
              <a:t>Both if statements must evaluate to true for the innermost body to execute.</a:t>
            </a:r>
          </a:p>
        </p:txBody>
      </p:sp>
    </p:spTree>
    <p:extLst>
      <p:ext uri="{BB962C8B-B14F-4D97-AF65-F5344CB8AC3E}">
        <p14:creationId xmlns:p14="http://schemas.microsoft.com/office/powerpoint/2010/main" val="1462860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thePrincipalIsPresent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msPengIsPresent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betterWorkHard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We’ve combined the if statements, and added a logical AND  (&amp;&amp;) operator, to get the same result.</a:t>
            </a:r>
          </a:p>
          <a:p>
            <a:r>
              <a:rPr lang="en-US" dirty="0"/>
              <a:t>No nesting was required since the same IF can test both conditions.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02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>
            <a:extLst>
              <a:ext uri="{FF2B5EF4-FFF2-40B4-BE49-F238E27FC236}">
                <a16:creationId xmlns:a16="http://schemas.microsoft.com/office/drawing/2014/main" id="{D5BDC5C8-A5A8-493F-B02D-FF613E406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operators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604163" name="Rectangle 3">
            <a:extLst>
              <a:ext uri="{FF2B5EF4-FFF2-40B4-BE49-F238E27FC236}">
                <a16:creationId xmlns:a16="http://schemas.microsoft.com/office/drawing/2014/main" id="{19F09401-7F7F-4A5B-97A6-813CB8A9EB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10972800" cy="5295530"/>
          </a:xfrm>
        </p:spPr>
        <p:txBody>
          <a:bodyPr/>
          <a:lstStyle/>
          <a:p>
            <a:r>
              <a:rPr lang="en-US" altLang="en-US" dirty="0"/>
              <a:t>Tests can be combined using </a:t>
            </a:r>
            <a:r>
              <a:rPr lang="en-US" altLang="en-US" i="1" dirty="0"/>
              <a:t>logical operators</a:t>
            </a:r>
            <a:r>
              <a:rPr lang="en-US" altLang="en-US" dirty="0"/>
              <a:t>:</a:t>
            </a:r>
          </a:p>
          <a:p>
            <a:pPr lvl="1">
              <a:lnSpc>
                <a:spcPct val="110000"/>
              </a:lnSpc>
            </a:pPr>
            <a:endParaRPr lang="en-US" altLang="en-US" dirty="0"/>
          </a:p>
          <a:p>
            <a:pPr lvl="1">
              <a:lnSpc>
                <a:spcPct val="110000"/>
              </a:lnSpc>
            </a:pPr>
            <a:endParaRPr lang="en-US" altLang="en-US" dirty="0"/>
          </a:p>
          <a:p>
            <a:pPr lvl="1">
              <a:lnSpc>
                <a:spcPct val="110000"/>
              </a:lnSpc>
            </a:pPr>
            <a:endParaRPr lang="en-US" altLang="en-US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en-US" dirty="0"/>
          </a:p>
          <a:p>
            <a:r>
              <a:rPr lang="en-US" altLang="en-US" dirty="0"/>
              <a:t>"Truth tables" for each, used with logical values </a:t>
            </a:r>
            <a:r>
              <a:rPr lang="en-US" altLang="en-US" i="1" dirty="0"/>
              <a:t>p</a:t>
            </a:r>
            <a:r>
              <a:rPr lang="en-US" altLang="en-US" dirty="0"/>
              <a:t> and </a:t>
            </a:r>
            <a:r>
              <a:rPr lang="en-US" altLang="en-US" i="1" dirty="0"/>
              <a:t>q</a:t>
            </a:r>
            <a:r>
              <a:rPr lang="en-US" altLang="en-US" dirty="0"/>
              <a:t>:</a:t>
            </a:r>
          </a:p>
        </p:txBody>
      </p:sp>
      <p:graphicFrame>
        <p:nvGraphicFramePr>
          <p:cNvPr id="604164" name="Group 4">
            <a:extLst>
              <a:ext uri="{FF2B5EF4-FFF2-40B4-BE49-F238E27FC236}">
                <a16:creationId xmlns:a16="http://schemas.microsoft.com/office/drawing/2014/main" id="{4A8887B8-B8FD-43DE-B948-4F4641C99A98}"/>
              </a:ext>
            </a:extLst>
          </p:cNvPr>
          <p:cNvGraphicFramePr>
            <a:graphicFrameLocks noGrp="1"/>
          </p:cNvGraphicFramePr>
          <p:nvPr/>
        </p:nvGraphicFramePr>
        <p:xfrm>
          <a:off x="2627314" y="1905000"/>
          <a:ext cx="6897687" cy="1463040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896789625"/>
                    </a:ext>
                  </a:extLst>
                </a:gridCol>
                <a:gridCol w="1652587">
                  <a:extLst>
                    <a:ext uri="{9D8B030D-6E8A-4147-A177-3AD203B41FA5}">
                      <a16:colId xmlns:a16="http://schemas.microsoft.com/office/drawing/2014/main" val="680049600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90116891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4179756346"/>
                    </a:ext>
                  </a:extLst>
                </a:gridCol>
              </a:tblGrid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018550"/>
                  </a:ext>
                </a:extLst>
              </a:tr>
              <a:tr h="3571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&amp;&amp;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(2 == 3) &amp;&amp; (-1 &lt; 5)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413272"/>
                  </a:ext>
                </a:extLst>
              </a:tr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||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(2 == 3) || (-1 &lt; 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809437"/>
                  </a:ext>
                </a:extLst>
              </a:tr>
              <a:tr h="3571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!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!(2 == 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709316"/>
                  </a:ext>
                </a:extLst>
              </a:tr>
            </a:tbl>
          </a:graphicData>
        </a:graphic>
      </p:graphicFrame>
      <p:graphicFrame>
        <p:nvGraphicFramePr>
          <p:cNvPr id="604191" name="Group 31">
            <a:extLst>
              <a:ext uri="{FF2B5EF4-FFF2-40B4-BE49-F238E27FC236}">
                <a16:creationId xmlns:a16="http://schemas.microsoft.com/office/drawing/2014/main" id="{0A02BA5E-6E1E-41D8-B62B-92D631D84397}"/>
              </a:ext>
            </a:extLst>
          </p:cNvPr>
          <p:cNvGraphicFramePr>
            <a:graphicFrameLocks noGrp="1"/>
          </p:cNvGraphicFramePr>
          <p:nvPr/>
        </p:nvGraphicFramePr>
        <p:xfrm>
          <a:off x="2628900" y="4422775"/>
          <a:ext cx="3721100" cy="1828800"/>
        </p:xfrm>
        <a:graphic>
          <a:graphicData uri="http://schemas.openxmlformats.org/drawingml/2006/table">
            <a:tbl>
              <a:tblPr/>
              <a:tblGrid>
                <a:gridCol w="866775">
                  <a:extLst>
                    <a:ext uri="{9D8B030D-6E8A-4147-A177-3AD203B41FA5}">
                      <a16:colId xmlns:a16="http://schemas.microsoft.com/office/drawing/2014/main" val="4220789336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902966796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12666483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160749135"/>
                    </a:ext>
                  </a:extLst>
                </a:gridCol>
              </a:tblGrid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&amp;&amp;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||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619876"/>
                  </a:ext>
                </a:extLst>
              </a:tr>
              <a:tr h="3571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23115"/>
                  </a:ext>
                </a:extLst>
              </a:tr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885046"/>
                  </a:ext>
                </a:extLst>
              </a:tr>
              <a:tr h="3571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166560"/>
                  </a:ext>
                </a:extLst>
              </a:tr>
              <a:tr h="3571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0202118"/>
                  </a:ext>
                </a:extLst>
              </a:tr>
            </a:tbl>
          </a:graphicData>
        </a:graphic>
      </p:graphicFrame>
      <p:graphicFrame>
        <p:nvGraphicFramePr>
          <p:cNvPr id="604223" name="Group 63">
            <a:extLst>
              <a:ext uri="{FF2B5EF4-FFF2-40B4-BE49-F238E27FC236}">
                <a16:creationId xmlns:a16="http://schemas.microsoft.com/office/drawing/2014/main" id="{38D0491E-3E91-4E53-804C-2E2AA3C1B819}"/>
              </a:ext>
            </a:extLst>
          </p:cNvPr>
          <p:cNvGraphicFramePr>
            <a:graphicFrameLocks noGrp="1"/>
          </p:cNvGraphicFramePr>
          <p:nvPr/>
        </p:nvGraphicFramePr>
        <p:xfrm>
          <a:off x="7750176" y="4422775"/>
          <a:ext cx="1774825" cy="1097280"/>
        </p:xfrm>
        <a:graphic>
          <a:graphicData uri="http://schemas.openxmlformats.org/drawingml/2006/table">
            <a:tbl>
              <a:tblPr/>
              <a:tblGrid>
                <a:gridCol w="866775">
                  <a:extLst>
                    <a:ext uri="{9D8B030D-6E8A-4147-A177-3AD203B41FA5}">
                      <a16:colId xmlns:a16="http://schemas.microsoft.com/office/drawing/2014/main" val="664695184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648483228"/>
                    </a:ext>
                  </a:extLst>
                </a:gridCol>
              </a:tblGrid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!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466564"/>
                  </a:ext>
                </a:extLst>
              </a:tr>
              <a:tr h="3571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930071"/>
                  </a:ext>
                </a:extLst>
              </a:tr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854045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one part of expression guarantees the outcome:</a:t>
            </a:r>
            <a:endParaRPr lang="en-US" sz="1200" dirty="0"/>
          </a:p>
          <a:p>
            <a:pPr marL="0" indent="0">
              <a:buNone/>
            </a:pPr>
            <a:endParaRPr lang="en-US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thePrincipalIsPresent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msPengIsPresent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workHard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If </a:t>
            </a:r>
            <a:r>
              <a:rPr lang="en-US" dirty="0" err="1"/>
              <a:t>thePrincipalIsPresent</a:t>
            </a:r>
            <a:r>
              <a:rPr lang="en-US" dirty="0"/>
              <a:t> we </a:t>
            </a:r>
            <a:r>
              <a:rPr lang="en-US" u="sng" dirty="0"/>
              <a:t>don’t need to check </a:t>
            </a:r>
            <a:r>
              <a:rPr lang="en-US" dirty="0"/>
              <a:t>if </a:t>
            </a:r>
            <a:r>
              <a:rPr lang="en-US" dirty="0" err="1"/>
              <a:t>msPengIsPresent</a:t>
            </a:r>
            <a:endParaRPr lang="en-US" dirty="0"/>
          </a:p>
          <a:p>
            <a:r>
              <a:rPr lang="en-US" dirty="0"/>
              <a:t>Java will recognize this situation and does NOT execute the remainder of the tests.</a:t>
            </a:r>
          </a:p>
          <a:p>
            <a:pPr lvl="1"/>
            <a:r>
              <a:rPr lang="en-US" dirty="0"/>
              <a:t>This becomes important if one of your later tests calls a method that modifies variables or the state of objects: It’s not guaranteed to execute!</a:t>
            </a:r>
          </a:p>
          <a:p>
            <a:r>
              <a:rPr lang="en-US" dirty="0"/>
              <a:t>Short circuiting occurs when:</a:t>
            </a:r>
          </a:p>
          <a:p>
            <a:pPr lvl="1"/>
            <a:r>
              <a:rPr lang="en-US" dirty="0"/>
              <a:t>ANY part of an &amp;&amp; expression is false (evaluating left to right). The answer must be false.</a:t>
            </a:r>
          </a:p>
          <a:p>
            <a:pPr lvl="1"/>
            <a:r>
              <a:rPr lang="en-US" dirty="0"/>
              <a:t>ANY part of an || expression is true (evaluating left to right).  The answer must be true.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400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1460"/>
            <a:r>
              <a:rPr lang="en-US" dirty="0"/>
              <a:t>Turn in </a:t>
            </a:r>
            <a:r>
              <a:rPr lang="en-US" dirty="0" err="1"/>
              <a:t>Chp</a:t>
            </a:r>
            <a:r>
              <a:rPr lang="en-US" dirty="0"/>
              <a:t> 3 Programming Project(s)</a:t>
            </a:r>
          </a:p>
          <a:p>
            <a:pPr marL="251460"/>
            <a:r>
              <a:rPr lang="en-US" dirty="0"/>
              <a:t>Monday</a:t>
            </a:r>
          </a:p>
          <a:p>
            <a:pPr marL="708660" lvl="1"/>
            <a:r>
              <a:rPr lang="en-US" dirty="0"/>
              <a:t>Ch. 4 SC 1, 2, 4, 5, 6, 7, 8, 10</a:t>
            </a:r>
          </a:p>
          <a:p>
            <a:pPr marL="251460"/>
            <a:r>
              <a:rPr lang="en-US" dirty="0"/>
              <a:t> Wed/Thurs</a:t>
            </a:r>
          </a:p>
          <a:p>
            <a:pPr marL="708660" lvl="1"/>
            <a:r>
              <a:rPr lang="en-US" dirty="0"/>
              <a:t>Sc 16, 17</a:t>
            </a:r>
          </a:p>
        </p:txBody>
      </p:sp>
    </p:spTree>
    <p:extLst>
      <p:ext uri="{BB962C8B-B14F-4D97-AF65-F5344CB8AC3E}">
        <p14:creationId xmlns:p14="http://schemas.microsoft.com/office/powerpoint/2010/main" val="375874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 Else Statements</a:t>
            </a:r>
          </a:p>
        </p:txBody>
      </p:sp>
    </p:spTree>
    <p:extLst>
      <p:ext uri="{BB962C8B-B14F-4D97-AF65-F5344CB8AC3E}">
        <p14:creationId xmlns:p14="http://schemas.microsoft.com/office/powerpoint/2010/main" val="35419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Of The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our programs have been </a:t>
            </a:r>
            <a:r>
              <a:rPr lang="en-US" i="1" dirty="0"/>
              <a:t>mostly </a:t>
            </a:r>
            <a:r>
              <a:rPr lang="en-US" dirty="0"/>
              <a:t>unconditional</a:t>
            </a:r>
          </a:p>
          <a:p>
            <a:r>
              <a:rPr lang="en-US" dirty="0"/>
              <a:t>The same inputs (literal values) always yield the same results</a:t>
            </a:r>
          </a:p>
          <a:p>
            <a:endParaRPr lang="en-US" sz="1200" dirty="0"/>
          </a:p>
          <a:p>
            <a:r>
              <a:rPr lang="en-US" sz="2600" dirty="0">
                <a:latin typeface="Calibri" panose="020F0502020204030204" pitchFamily="34" charset="0"/>
                <a:cs typeface="Courier New" panose="02070309020205020404" pitchFamily="49" charset="0"/>
              </a:rPr>
              <a:t>The only exception has been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600" dirty="0">
                <a:latin typeface="Calibri" panose="020F0502020204030204" pitchFamily="34" charset="0"/>
                <a:cs typeface="Courier New" panose="02070309020205020404" pitchFamily="49" charset="0"/>
              </a:rPr>
              <a:t> loops: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ourier New" panose="02070309020205020404" pitchFamily="49" charset="0"/>
              </a:rPr>
              <a:t>The for loop has a </a:t>
            </a:r>
            <a:r>
              <a:rPr lang="en-US" sz="2200" i="1" dirty="0">
                <a:latin typeface="Calibri" panose="020F0502020204030204" pitchFamily="34" charset="0"/>
                <a:cs typeface="Courier New" panose="02070309020205020404" pitchFamily="49" charset="0"/>
              </a:rPr>
              <a:t>test</a:t>
            </a:r>
            <a:r>
              <a:rPr lang="en-US" sz="2200" dirty="0">
                <a:latin typeface="Calibri" panose="020F0502020204030204" pitchFamily="34" charset="0"/>
                <a:cs typeface="Courier New" panose="02070309020205020404" pitchFamily="49" charset="0"/>
              </a:rPr>
              <a:t> (an expression that evaluates to a </a:t>
            </a:r>
            <a:r>
              <a:rPr lang="en-US" sz="2200" dirty="0" err="1">
                <a:latin typeface="Calibri" panose="020F0502020204030204" pitchFamily="34" charset="0"/>
                <a:cs typeface="Courier New" panose="02070309020205020404" pitchFamily="49" charset="0"/>
              </a:rPr>
              <a:t>boolean</a:t>
            </a:r>
            <a:r>
              <a:rPr lang="en-US" sz="2200" dirty="0">
                <a:latin typeface="Calibri" panose="020F0502020204030204" pitchFamily="34" charset="0"/>
                <a:cs typeface="Courier New" panose="02070309020205020404" pitchFamily="49" charset="0"/>
              </a:rPr>
              <a:t> result)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ourier New" panose="02070309020205020404" pitchFamily="49" charset="0"/>
              </a:rPr>
              <a:t>The for loop stops executing when the test returns false.</a:t>
            </a:r>
          </a:p>
          <a:p>
            <a:pPr marL="0" indent="0">
              <a:buNone/>
            </a:pPr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5946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things Some Of The Time?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 we want to execute different lines of code depending on a particular </a:t>
            </a:r>
            <a:r>
              <a:rPr lang="en-US" dirty="0" err="1"/>
              <a:t>boolean</a:t>
            </a:r>
            <a:r>
              <a:rPr lang="en-US" dirty="0"/>
              <a:t> result.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thePrincipalIsPresent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workExtraHard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/>
              <a:t>Things inside the curly braces only execute if the </a:t>
            </a:r>
            <a:r>
              <a:rPr lang="en-US" sz="2400" dirty="0" err="1"/>
              <a:t>boolean</a:t>
            </a:r>
            <a:r>
              <a:rPr lang="en-US" sz="2400" dirty="0"/>
              <a:t> expression is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85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Simplest form: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If the test evaluates to true, then execute the statements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If the test evaluates to false, then skip the statements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(&lt;test&gt;){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&lt;statement&gt;;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&lt;statement&gt;;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988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&lt;test&gt;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&lt;statement&gt;;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&lt;statement&gt;;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2142" y="1371600"/>
            <a:ext cx="6706457" cy="480060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>
                <a:solidFill>
                  <a:srgbClr val="0000FF"/>
                </a:solidFill>
              </a:rPr>
              <a:t>boolean</a:t>
            </a:r>
            <a:r>
              <a:rPr lang="en-US" dirty="0"/>
              <a:t> expression: Must be in </a:t>
            </a:r>
            <a:r>
              <a:rPr lang="en-US" dirty="0" err="1"/>
              <a:t>parens</a:t>
            </a:r>
            <a:r>
              <a:rPr lang="en-US" dirty="0"/>
              <a:t>.</a:t>
            </a:r>
          </a:p>
          <a:p>
            <a:r>
              <a:rPr lang="en-US" dirty="0"/>
              <a:t>Must evaluate to </a:t>
            </a:r>
            <a:r>
              <a:rPr lang="en-US" dirty="0">
                <a:solidFill>
                  <a:srgbClr val="0000FF"/>
                </a:solidFill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rgbClr val="0000FF"/>
                </a:solidFill>
              </a:rPr>
              <a:t>false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endParaRPr lang="en-US" sz="1300" dirty="0"/>
          </a:p>
          <a:p>
            <a:pPr lvl="1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(literal)     4 &gt; 3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(literal)    7 &lt; 7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40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to test equality of two values</a:t>
            </a:r>
          </a:p>
          <a:p>
            <a:r>
              <a:rPr lang="en-US" dirty="0"/>
              <a:t>Evaluates to a </a:t>
            </a:r>
            <a:r>
              <a:rPr lang="en-US" dirty="0" err="1">
                <a:solidFill>
                  <a:srgbClr val="0000FF"/>
                </a:solidFill>
              </a:rPr>
              <a:t>boolean</a:t>
            </a:r>
            <a:endParaRPr lang="en-US" dirty="0">
              <a:solidFill>
                <a:srgbClr val="0000FF"/>
              </a:solidFill>
            </a:endParaRPr>
          </a:p>
          <a:p>
            <a:endParaRPr lang="en-US" sz="1200" dirty="0"/>
          </a:p>
          <a:p>
            <a:r>
              <a:rPr lang="en-US" dirty="0"/>
              <a:t>==	equals  </a:t>
            </a:r>
          </a:p>
          <a:p>
            <a:pPr lvl="1"/>
            <a:r>
              <a:rPr lang="en-US" dirty="0"/>
              <a:t>This is </a:t>
            </a:r>
            <a:r>
              <a:rPr lang="en-US" b="1" i="1" dirty="0"/>
              <a:t>not</a:t>
            </a:r>
            <a:r>
              <a:rPr lang="en-US" dirty="0"/>
              <a:t> the same as “=“, the </a:t>
            </a:r>
            <a:r>
              <a:rPr lang="en-US" i="1" dirty="0"/>
              <a:t>assignment</a:t>
            </a:r>
            <a:r>
              <a:rPr lang="en-US" dirty="0"/>
              <a:t> operator.</a:t>
            </a:r>
          </a:p>
          <a:p>
            <a:pPr lvl="1"/>
            <a:r>
              <a:rPr lang="en-US" dirty="0"/>
              <a:t>It only tests for equivalence of the values.  </a:t>
            </a:r>
          </a:p>
          <a:p>
            <a:pPr lvl="1"/>
            <a:r>
              <a:rPr lang="en-US" dirty="0"/>
              <a:t>It does not change either of them.</a:t>
            </a:r>
          </a:p>
          <a:p>
            <a:r>
              <a:rPr lang="en-US" dirty="0"/>
              <a:t>!=	not equals</a:t>
            </a:r>
          </a:p>
          <a:p>
            <a:endParaRPr lang="en-US" sz="1200" dirty="0"/>
          </a:p>
          <a:p>
            <a:r>
              <a:rPr lang="en-US" dirty="0"/>
              <a:t>&lt;operand&gt; </a:t>
            </a:r>
            <a:r>
              <a:rPr lang="en-US" dirty="0">
                <a:solidFill>
                  <a:srgbClr val="008000"/>
                </a:solidFill>
              </a:rPr>
              <a:t>&lt;operator&gt; </a:t>
            </a:r>
            <a:r>
              <a:rPr lang="en-US" dirty="0"/>
              <a:t>&lt;operand&gt;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800" dirty="0">
                <a:solidFill>
                  <a:srgbClr val="008000"/>
                </a:solidFill>
              </a:rPr>
              <a:t>==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800" dirty="0">
                <a:solidFill>
                  <a:srgbClr val="008000"/>
                </a:solidFill>
              </a:rPr>
              <a:t>!=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5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>
            <a:extLst>
              <a:ext uri="{FF2B5EF4-FFF2-40B4-BE49-F238E27FC236}">
                <a16:creationId xmlns:a16="http://schemas.microsoft.com/office/drawing/2014/main" id="{92E8092D-384B-4997-80FC-1ED60EA9B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Relational expressions</a:t>
            </a:r>
          </a:p>
        </p:txBody>
      </p:sp>
      <p:sp>
        <p:nvSpPr>
          <p:cNvPr id="586755" name="Rectangle 3">
            <a:extLst>
              <a:ext uri="{FF2B5EF4-FFF2-40B4-BE49-F238E27FC236}">
                <a16:creationId xmlns:a16="http://schemas.microsoft.com/office/drawing/2014/main" id="{78F4D985-8BE1-4A45-B3EB-08CA06EE57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500" dirty="0">
                <a:latin typeface="Courier New" panose="02070309020205020404" pitchFamily="49" charset="0"/>
              </a:rPr>
              <a:t>if</a:t>
            </a:r>
            <a:r>
              <a:rPr lang="en-US" altLang="en-US" sz="2500" dirty="0"/>
              <a:t> statements and </a:t>
            </a:r>
            <a:r>
              <a:rPr lang="en-US" altLang="en-US" sz="2500" dirty="0">
                <a:latin typeface="Courier New" panose="02070309020205020404" pitchFamily="49" charset="0"/>
              </a:rPr>
              <a:t>for</a:t>
            </a:r>
            <a:r>
              <a:rPr lang="en-US" altLang="en-US" sz="2500" dirty="0"/>
              <a:t> loops both use logical tests.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for (int i = 1; </a:t>
            </a: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i &lt;= 10</a:t>
            </a:r>
            <a:r>
              <a:rPr lang="en-US" altLang="en-US" dirty="0">
                <a:latin typeface="Courier New" panose="02070309020205020404" pitchFamily="49" charset="0"/>
              </a:rPr>
              <a:t>; i++) { ...</a:t>
            </a: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if (</a:t>
            </a: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i &lt;= 10</a:t>
            </a:r>
            <a:r>
              <a:rPr lang="en-US" altLang="en-US" dirty="0">
                <a:latin typeface="Courier New" panose="02070309020205020404" pitchFamily="49" charset="0"/>
              </a:rPr>
              <a:t>) { ...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Tests use </a:t>
            </a:r>
            <a:r>
              <a:rPr lang="en-US" altLang="en-US" i="1" dirty="0"/>
              <a:t>relational operators</a:t>
            </a:r>
            <a:r>
              <a:rPr lang="en-US" altLang="en-US" dirty="0"/>
              <a:t>:</a:t>
            </a:r>
          </a:p>
        </p:txBody>
      </p:sp>
      <p:graphicFrame>
        <p:nvGraphicFramePr>
          <p:cNvPr id="586756" name="Group 4">
            <a:extLst>
              <a:ext uri="{FF2B5EF4-FFF2-40B4-BE49-F238E27FC236}">
                <a16:creationId xmlns:a16="http://schemas.microsoft.com/office/drawing/2014/main" id="{922871EE-A60A-4E10-9744-6C3E66708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190010"/>
              </p:ext>
            </p:extLst>
          </p:nvPr>
        </p:nvGraphicFramePr>
        <p:xfrm>
          <a:off x="2804318" y="3712834"/>
          <a:ext cx="6735763" cy="2560320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4016204250"/>
                    </a:ext>
                  </a:extLst>
                </a:gridCol>
                <a:gridCol w="2947988">
                  <a:extLst>
                    <a:ext uri="{9D8B030D-6E8A-4147-A177-3AD203B41FA5}">
                      <a16:colId xmlns:a16="http://schemas.microsoft.com/office/drawing/2014/main" val="1647391836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331862771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924173052"/>
                    </a:ext>
                  </a:extLst>
                </a:gridCol>
              </a:tblGrid>
              <a:tr h="24140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899577"/>
                  </a:ext>
                </a:extLst>
              </a:tr>
              <a:tr h="223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equals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 + 1 ==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071448"/>
                  </a:ext>
                </a:extLst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does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3.2 != 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962092"/>
                  </a:ext>
                </a:extLst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10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596767"/>
                  </a:ext>
                </a:extLst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10 &gt;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5578709"/>
                  </a:ext>
                </a:extLst>
              </a:tr>
              <a:tr h="223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less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126 &lt;=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298032"/>
                  </a:ext>
                </a:extLst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greater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5.0 &gt;= 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72689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the second (slightly more complicated) form:</a:t>
            </a:r>
          </a:p>
          <a:p>
            <a:r>
              <a:rPr lang="en-US" dirty="0"/>
              <a:t>If true,  do the first part (curly braces), skip the second (curly braces)</a:t>
            </a:r>
          </a:p>
          <a:p>
            <a:r>
              <a:rPr lang="en-US" b="1" i="1" dirty="0"/>
              <a:t>If false, skip the first part, but do the second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thePrincipalIsPresent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workExtraHard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workNormalHard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6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F68416B298A94CBE31BAA10D18C781" ma:contentTypeVersion="3" ma:contentTypeDescription="Create a new document." ma:contentTypeScope="" ma:versionID="fd117f1f9f6af934e261cac3d2138cd2">
  <xsd:schema xmlns:xsd="http://www.w3.org/2001/XMLSchema" xmlns:xs="http://www.w3.org/2001/XMLSchema" xmlns:p="http://schemas.microsoft.com/office/2006/metadata/properties" xmlns:ns2="22ea9a44-513e-4f2d-b129-a84042c2e25d" targetNamespace="http://schemas.microsoft.com/office/2006/metadata/properties" ma:root="true" ma:fieldsID="562b5105dadc82a27e21d9dd50ca38ad" ns2:_="">
    <xsd:import namespace="22ea9a44-513e-4f2d-b129-a84042c2e2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a9a44-513e-4f2d-b129-a84042c2e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93CC30-C220-4B0F-BF13-2C7A171E6C6D}"/>
</file>

<file path=customXml/itemProps2.xml><?xml version="1.0" encoding="utf-8"?>
<ds:datastoreItem xmlns:ds="http://schemas.openxmlformats.org/officeDocument/2006/customXml" ds:itemID="{AEA58C43-B93B-4190-8CB4-B4BFF99929A3}"/>
</file>

<file path=customXml/itemProps3.xml><?xml version="1.0" encoding="utf-8"?>
<ds:datastoreItem xmlns:ds="http://schemas.openxmlformats.org/officeDocument/2006/customXml" ds:itemID="{7365D44D-10EE-4A28-A48D-52F95662E00A}"/>
</file>

<file path=docProps/app.xml><?xml version="1.0" encoding="utf-8"?>
<Properties xmlns="http://schemas.openxmlformats.org/officeDocument/2006/extended-properties" xmlns:vt="http://schemas.openxmlformats.org/officeDocument/2006/docPropsVTypes">
  <TotalTime>2640</TotalTime>
  <Words>1128</Words>
  <Application>Microsoft Office PowerPoint</Application>
  <PresentationFormat>Widescreen</PresentationFormat>
  <Paragraphs>209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Tahoma</vt:lpstr>
      <vt:lpstr>Office Theme</vt:lpstr>
      <vt:lpstr>Upcoming Assignments</vt:lpstr>
      <vt:lpstr>If Else Statements</vt:lpstr>
      <vt:lpstr>All Of The Time</vt:lpstr>
      <vt:lpstr>Can we do things Some Of The Time?</vt:lpstr>
      <vt:lpstr>If Statement</vt:lpstr>
      <vt:lpstr>The Test</vt:lpstr>
      <vt:lpstr>Equality Operators</vt:lpstr>
      <vt:lpstr>Relational expressions</vt:lpstr>
      <vt:lpstr>If/Else Statement</vt:lpstr>
      <vt:lpstr>Chaining</vt:lpstr>
      <vt:lpstr>Object Equality != Primitive Equality</vt:lpstr>
      <vt:lpstr>Nesting of IFs</vt:lpstr>
      <vt:lpstr>Multiple Conditions</vt:lpstr>
      <vt:lpstr>Logical operators</vt:lpstr>
      <vt:lpstr>Short Circuits</vt:lpstr>
      <vt:lpstr>Upcoming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Zachwieja (XBOX)</dc:creator>
  <cp:lastModifiedBy>Peterson, Dan (Daniel J)</cp:lastModifiedBy>
  <cp:revision>138</cp:revision>
  <dcterms:created xsi:type="dcterms:W3CDTF">2013-09-15T04:52:01Z</dcterms:created>
  <dcterms:modified xsi:type="dcterms:W3CDTF">2022-10-20T18:09:23Z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0x0101007DF68416B298A94CBE31BAA10D18C781</vt:lpwstr>
  </property>
  <property fmtid="{D5CDD505-2E9C-101B-9397-08002B2CF9AE}" pid="3" name="Order">
    <vt:r8>3800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