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67" r:id="rId3"/>
    <p:sldId id="258" r:id="rId4"/>
    <p:sldId id="269" r:id="rId5"/>
    <p:sldId id="270" r:id="rId6"/>
    <p:sldId id="273" r:id="rId7"/>
    <p:sldId id="277" r:id="rId8"/>
    <p:sldId id="275" r:id="rId9"/>
    <p:sldId id="278" r:id="rId10"/>
    <p:sldId id="279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F11A-6CF4-430B-883C-BD0BA1D05F4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D8108-45A1-4474-BE83-DD621C71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2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small" dirty="0">
                <a:solidFill>
                  <a:prstClr val="white">
                    <a:lumMod val="75000"/>
                  </a:prstClr>
                </a:solidFill>
              </a:rPr>
              <a:t>Interlake High School</a:t>
            </a:r>
          </a:p>
          <a:p>
            <a:r>
              <a:rPr lang="en-US" sz="2800" cap="small" dirty="0">
                <a:solidFill>
                  <a:prstClr val="white">
                    <a:lumMod val="75000"/>
                  </a:prst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16932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05866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4593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16965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38</a:t>
            </a:r>
          </a:p>
          <a:p>
            <a:pPr algn="r"/>
            <a:endParaRPr lang="en-US" sz="1200" dirty="0">
              <a:solidFill>
                <a:prstClr val="white">
                  <a:lumMod val="75000"/>
                </a:prstClr>
              </a:solidFill>
            </a:endParaRPr>
          </a:p>
          <a:p>
            <a:pPr algn="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/>
            <a:r>
              <a:rPr lang="en-US" dirty="0" err="1"/>
              <a:t>sc</a:t>
            </a:r>
            <a:r>
              <a:rPr lang="en-US" dirty="0"/>
              <a:t> 4.1, 2, 4, 5</a:t>
            </a:r>
          </a:p>
          <a:p>
            <a:pPr marL="251460"/>
            <a:r>
              <a:rPr lang="en-US" dirty="0" err="1"/>
              <a:t>sc</a:t>
            </a:r>
            <a:r>
              <a:rPr lang="en-US" dirty="0"/>
              <a:t> 4.6, 7, 8, 10, 16, 17</a:t>
            </a:r>
          </a:p>
          <a:p>
            <a:pPr marL="251460"/>
            <a:r>
              <a:rPr lang="en-US" dirty="0"/>
              <a:t>Sc 20, 21, 22</a:t>
            </a:r>
          </a:p>
          <a:p>
            <a:pPr marL="251460"/>
            <a:r>
              <a:rPr lang="en-US" dirty="0"/>
              <a:t>ex 4, 6, 8, 10, 16, 17, 18 </a:t>
            </a:r>
          </a:p>
        </p:txBody>
      </p:sp>
    </p:spTree>
    <p:extLst>
      <p:ext uri="{BB962C8B-B14F-4D97-AF65-F5344CB8AC3E}">
        <p14:creationId xmlns:p14="http://schemas.microsoft.com/office/powerpoint/2010/main" val="1648220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Cumulative answer, cont'd.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1097280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...</a:t>
            </a:r>
            <a:endParaRPr lang="en-US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6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Calculates total owed, assuming 8% tax and 15% tip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results(double subtotal)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double tax = subtotal * .08;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double tip = subtotal * .15;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double total = subtotal + tax + tip;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("Subtotal: $" + subtotal);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("Tax: $" + tax);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("Tip: $" + tip);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("Total: $" + total);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26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/>
            <a:r>
              <a:rPr lang="en-US" dirty="0" err="1"/>
              <a:t>sc</a:t>
            </a:r>
            <a:r>
              <a:rPr lang="en-US" dirty="0"/>
              <a:t> 4.1, 2, 4, 5</a:t>
            </a:r>
          </a:p>
          <a:p>
            <a:pPr marL="251460"/>
            <a:r>
              <a:rPr lang="en-US" dirty="0" err="1"/>
              <a:t>sc</a:t>
            </a:r>
            <a:r>
              <a:rPr lang="en-US" dirty="0"/>
              <a:t> 4.6, 7, 8, 10, 16, 17</a:t>
            </a:r>
          </a:p>
          <a:p>
            <a:pPr marL="251460"/>
            <a:r>
              <a:rPr lang="en-US" dirty="0"/>
              <a:t>Sc 20, 21, 22</a:t>
            </a:r>
          </a:p>
          <a:p>
            <a:pPr marL="251460"/>
            <a:r>
              <a:rPr lang="en-US" dirty="0"/>
              <a:t>ex 4, 6, 8, 10, 16, 17, 18 </a:t>
            </a:r>
          </a:p>
        </p:txBody>
      </p:sp>
    </p:spTree>
    <p:extLst>
      <p:ext uri="{BB962C8B-B14F-4D97-AF65-F5344CB8AC3E}">
        <p14:creationId xmlns:p14="http://schemas.microsoft.com/office/powerpoint/2010/main" val="122446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Cumulative Algorithms</a:t>
            </a:r>
          </a:p>
        </p:txBody>
      </p:sp>
    </p:spTree>
    <p:extLst>
      <p:ext uri="{BB962C8B-B14F-4D97-AF65-F5344CB8AC3E}">
        <p14:creationId xmlns:p14="http://schemas.microsoft.com/office/powerpoint/2010/main" val="87459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Might Look Familiar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kinds of algorithms, like averages and sums, work well this way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have to keep track of something persistently while the loop executes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3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There's a pattern to follow: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 variable to hold the intermediate results.</a:t>
            </a:r>
          </a:p>
          <a:p>
            <a:r>
              <a:rPr lang="en-US" dirty="0"/>
              <a:t>Then run a loop to perform the iterative operation.</a:t>
            </a:r>
          </a:p>
          <a:p>
            <a:pPr lvl="1"/>
            <a:r>
              <a:rPr lang="en-US" dirty="0"/>
              <a:t>Adjust the value of the variable inside the loop.</a:t>
            </a:r>
          </a:p>
          <a:p>
            <a:r>
              <a:rPr lang="en-US" dirty="0"/>
              <a:t>When the loop ends, perform some final action.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timesThrough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theNextValue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(sum + "is the final value when the loop is finished.");</a:t>
            </a:r>
          </a:p>
        </p:txBody>
      </p:sp>
    </p:spTree>
    <p:extLst>
      <p:ext uri="{BB962C8B-B14F-4D97-AF65-F5344CB8AC3E}">
        <p14:creationId xmlns:p14="http://schemas.microsoft.com/office/powerpoint/2010/main" val="402384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There's a pattern to follow: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ways to get tripped up, though:</a:t>
            </a:r>
          </a:p>
          <a:p>
            <a:r>
              <a:rPr lang="en-US" dirty="0"/>
              <a:t>Important: You have to set up the variable outside the for loop. Why?</a:t>
            </a:r>
          </a:p>
          <a:p>
            <a:pPr lvl="1"/>
            <a:r>
              <a:rPr lang="en-US" dirty="0"/>
              <a:t>The scope of a variable declared inside a for loop is just that iteration of the loop</a:t>
            </a:r>
          </a:p>
          <a:p>
            <a:pPr lvl="1"/>
            <a:r>
              <a:rPr lang="en-US" dirty="0"/>
              <a:t>The next time through the loop, it's as though it never existed</a:t>
            </a:r>
          </a:p>
          <a:p>
            <a:pPr lvl="1"/>
            <a:r>
              <a:rPr lang="en-US" dirty="0"/>
              <a:t>So you have to declare it outside the loop - then it still exists, and can be modified</a:t>
            </a:r>
          </a:p>
          <a:p>
            <a:r>
              <a:rPr lang="en-US" dirty="0"/>
              <a:t>How about returning values?</a:t>
            </a:r>
          </a:p>
          <a:p>
            <a:pPr lvl="1"/>
            <a:r>
              <a:rPr lang="en-US" dirty="0"/>
              <a:t>Return statements:  They end the entire method </a:t>
            </a:r>
            <a:r>
              <a:rPr lang="en-US" i="1" dirty="0"/>
              <a:t>immediately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return inside a for loop ends the loop prematurely. (And ends the method too!)</a:t>
            </a:r>
          </a:p>
        </p:txBody>
      </p:sp>
    </p:spTree>
    <p:extLst>
      <p:ext uri="{BB962C8B-B14F-4D97-AF65-F5344CB8AC3E}">
        <p14:creationId xmlns:p14="http://schemas.microsoft.com/office/powerpoint/2010/main" val="289856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There's a pattern to follow: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myScanner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("What is your first name? ");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myScanner.nextLine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("How many numbers are you going to sum? ");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myScanner.nextInt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num; i++)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myScanner.nextDouble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 + ", your numbers added up to " + sum +".");</a:t>
            </a:r>
          </a:p>
        </p:txBody>
      </p:sp>
    </p:spTree>
    <p:extLst>
      <p:ext uri="{BB962C8B-B14F-4D97-AF65-F5344CB8AC3E}">
        <p14:creationId xmlns:p14="http://schemas.microsoft.com/office/powerpoint/2010/main" val="218439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Cumulative product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This cumulative idea can be used with other operators:</a:t>
            </a:r>
          </a:p>
          <a:p>
            <a:pPr lvl="1"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product = 1;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1;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&lt;= 20;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product = product * 2;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("2 ^ 20 = " + </a:t>
            </a:r>
            <a:r>
              <a:rPr lang="en-US" altLang="en-US" sz="2000" b="1" dirty="0">
                <a:latin typeface="Courier New" panose="02070309020205020404" pitchFamily="49" charset="0"/>
              </a:rPr>
              <a:t>product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20062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Cumulative sum question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Receipt</a:t>
            </a:r>
            <a:r>
              <a:rPr lang="en-US" altLang="en-US" dirty="0"/>
              <a:t> program from Ch. 2.</a:t>
            </a:r>
          </a:p>
          <a:p>
            <a:pPr lvl="1"/>
            <a:r>
              <a:rPr lang="en-US" altLang="en-US" dirty="0"/>
              <a:t>Prompt for how many people, and each person's dinner cost.</a:t>
            </a:r>
          </a:p>
          <a:p>
            <a:pPr lvl="1"/>
            <a:r>
              <a:rPr lang="en-US" altLang="en-US" dirty="0"/>
              <a:t>Use static methods to structure the solution.</a:t>
            </a:r>
          </a:p>
          <a:p>
            <a:pPr lvl="1">
              <a:buFontTx/>
              <a:buNone/>
            </a:pPr>
            <a:endParaRPr lang="en-US" altLang="en-US" sz="900" dirty="0"/>
          </a:p>
          <a:p>
            <a:pPr lvl="1">
              <a:buFontTx/>
              <a:buNone/>
            </a:pPr>
            <a:endParaRPr lang="en-US" altLang="en-US" sz="900" dirty="0"/>
          </a:p>
          <a:p>
            <a:r>
              <a:rPr lang="en-US" altLang="en-US" dirty="0"/>
              <a:t>Example log of execution: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How many people ate?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Person #1: How much did your dinner cost?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20.00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Person #2: How much did your dinner cost?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15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Person #3: How much did your dinner cost?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30.0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Person #4: How much did your dinner cost?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10.00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Subtotal: $75.0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Tax: $6.0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Tip: $11.25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Total: $92.25</a:t>
            </a:r>
          </a:p>
        </p:txBody>
      </p:sp>
    </p:spTree>
    <p:extLst>
      <p:ext uri="{BB962C8B-B14F-4D97-AF65-F5344CB8AC3E}">
        <p14:creationId xmlns:p14="http://schemas.microsoft.com/office/powerpoint/2010/main" val="38982477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70" y="130630"/>
            <a:ext cx="10374330" cy="58347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Cumulative sum answer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270" y="714104"/>
            <a:ext cx="10972800" cy="596537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This program enhances our Receipt program using a cumulative sum.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import </a:t>
            </a:r>
            <a:r>
              <a:rPr lang="en-US" altLang="en-US" sz="16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600" dirty="0">
                <a:latin typeface="Courier New" panose="02070309020205020404" pitchFamily="49" charset="0"/>
              </a:rPr>
              <a:t>.*;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Receipt2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600" dirty="0" err="1">
                <a:latin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Scanner console = new Scanner(System.in);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double subtotal = meals(console);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results(subtotal);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Prompts for number of people and returns total meal subtotal.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double meals(Scanner console)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dirty="0">
                <a:latin typeface="Courier New" panose="02070309020205020404" pitchFamily="49" charset="0"/>
              </a:rPr>
              <a:t>("How many people ate? 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people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1600" b="1" dirty="0">
                <a:latin typeface="Courier New" panose="02070309020205020404" pitchFamily="49" charset="0"/>
              </a:rPr>
              <a:t>()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>
                <a:latin typeface="Courier New" panose="02070309020205020404" pitchFamily="49" charset="0"/>
              </a:rPr>
              <a:t>double subtotal = 0.0;</a:t>
            </a:r>
            <a:r>
              <a:rPr lang="en-US" altLang="en-US" sz="1600" dirty="0">
                <a:latin typeface="Courier New" panose="02070309020205020404" pitchFamily="49" charset="0"/>
              </a:rPr>
              <a:t>      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cumulative sum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= 1;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&lt;= people;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dirty="0">
                <a:latin typeface="Courier New" panose="02070309020205020404" pitchFamily="49" charset="0"/>
              </a:rPr>
              <a:t>("Person #" +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+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                 ": How much did your dinner cost? 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personCost</a:t>
            </a:r>
            <a:r>
              <a:rPr lang="en-US" altLang="en-US" sz="1600" dirty="0">
                <a:latin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console.nextDouble</a:t>
            </a:r>
            <a:r>
              <a:rPr lang="en-US" altLang="en-US" sz="1600" b="1" dirty="0">
                <a:latin typeface="Courier New" panose="02070309020205020404" pitchFamily="49" charset="0"/>
              </a:rPr>
              <a:t>()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</a:t>
            </a:r>
            <a:r>
              <a:rPr lang="en-US" altLang="en-US" sz="1600" b="1" dirty="0">
                <a:latin typeface="Courier New" panose="02070309020205020404" pitchFamily="49" charset="0"/>
              </a:rPr>
              <a:t>subtotal = subtotal +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personCost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add to sum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subtotal;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013202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152E84-8300-4282-A3F1-67187B8E72F4}"/>
</file>

<file path=customXml/itemProps2.xml><?xml version="1.0" encoding="utf-8"?>
<ds:datastoreItem xmlns:ds="http://schemas.openxmlformats.org/officeDocument/2006/customXml" ds:itemID="{376C6090-067E-4F94-B494-2AA327E73BA7}"/>
</file>

<file path=customXml/itemProps3.xml><?xml version="1.0" encoding="utf-8"?>
<ds:datastoreItem xmlns:ds="http://schemas.openxmlformats.org/officeDocument/2006/customXml" ds:itemID="{7089F1C3-8EE9-4F65-A6F0-727A7F90FA6B}"/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895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1_Office Theme</vt:lpstr>
      <vt:lpstr>Upcoming Assignments</vt:lpstr>
      <vt:lpstr>Cumulative Algorithms</vt:lpstr>
      <vt:lpstr>This Might Look Familiar</vt:lpstr>
      <vt:lpstr>There's a pattern to follow:</vt:lpstr>
      <vt:lpstr>There's a pattern to follow:</vt:lpstr>
      <vt:lpstr>There's a pattern to follow:</vt:lpstr>
      <vt:lpstr>Cumulative product</vt:lpstr>
      <vt:lpstr>Cumulative sum question</vt:lpstr>
      <vt:lpstr>Cumulative sum answer</vt:lpstr>
      <vt:lpstr>Cumulative answer, cont'd.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Chaining</dc:title>
  <dc:creator>Andrew Silverman</dc:creator>
  <cp:lastModifiedBy>Peterson, Dan (Daniel J)</cp:lastModifiedBy>
  <cp:revision>44</cp:revision>
  <dcterms:created xsi:type="dcterms:W3CDTF">2014-09-30T21:28:20Z</dcterms:created>
  <dcterms:modified xsi:type="dcterms:W3CDTF">2021-10-20T14:37:35Z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  <property fmtid="{D5CDD505-2E9C-101B-9397-08002B2CF9AE}" pid="3" name="Order">
    <vt:r8>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