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17" r:id="rId5"/>
    <p:sldId id="293" r:id="rId6"/>
    <p:sldId id="295" r:id="rId7"/>
    <p:sldId id="301" r:id="rId8"/>
    <p:sldId id="319" r:id="rId9"/>
    <p:sldId id="312" r:id="rId10"/>
    <p:sldId id="313" r:id="rId11"/>
    <p:sldId id="300" r:id="rId12"/>
    <p:sldId id="303" r:id="rId13"/>
    <p:sldId id="296" r:id="rId14"/>
    <p:sldId id="297" r:id="rId15"/>
    <p:sldId id="325" r:id="rId16"/>
    <p:sldId id="308" r:id="rId17"/>
    <p:sldId id="309" r:id="rId18"/>
    <p:sldId id="3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12DEC-85A3-4BBB-8EA7-2A1F3DB568B8}" v="3" dt="2022-11-09T04:44:59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ers, Hyuga  (Student)" userId="5d89a7af-4e71-4cf3-b18c-aeeaf788e34a" providerId="ADAL" clId="{7D83BD11-B3F2-4EEA-8B02-03BF5D370712}"/>
    <pc:docChg chg="undo custSel modSld sldOrd">
      <pc:chgData name="Vickers, Hyuga  (Student)" userId="5d89a7af-4e71-4cf3-b18c-aeeaf788e34a" providerId="ADAL" clId="{7D83BD11-B3F2-4EEA-8B02-03BF5D370712}" dt="2022-10-26T17:20:32.971" v="237" actId="478"/>
      <pc:docMkLst>
        <pc:docMk/>
      </pc:docMkLst>
      <pc:sldChg chg="ord">
        <pc:chgData name="Vickers, Hyuga  (Student)" userId="5d89a7af-4e71-4cf3-b18c-aeeaf788e34a" providerId="ADAL" clId="{7D83BD11-B3F2-4EEA-8B02-03BF5D370712}" dt="2022-10-26T17:17:23.437" v="13" actId="20578"/>
        <pc:sldMkLst>
          <pc:docMk/>
          <pc:sldMk cId="354195419" sldId="293"/>
        </pc:sldMkLst>
      </pc:sldChg>
      <pc:sldChg chg="addSp delSp modSp mod ord">
        <pc:chgData name="Vickers, Hyuga  (Student)" userId="5d89a7af-4e71-4cf3-b18c-aeeaf788e34a" providerId="ADAL" clId="{7D83BD11-B3F2-4EEA-8B02-03BF5D370712}" dt="2022-10-26T17:18:59.404" v="225" actId="478"/>
        <pc:sldMkLst>
          <pc:docMk/>
          <pc:sldMk cId="2383072815" sldId="317"/>
        </pc:sldMkLst>
        <pc:spChg chg="mod">
          <ac:chgData name="Vickers, Hyuga  (Student)" userId="5d89a7af-4e71-4cf3-b18c-aeeaf788e34a" providerId="ADAL" clId="{7D83BD11-B3F2-4EEA-8B02-03BF5D370712}" dt="2022-10-26T17:18:39.943" v="188" actId="20577"/>
          <ac:spMkLst>
            <pc:docMk/>
            <pc:sldMk cId="2383072815" sldId="317"/>
            <ac:spMk id="3" creationId="{00000000-0000-0000-0000-000000000000}"/>
          </ac:spMkLst>
        </pc:spChg>
        <pc:graphicFrameChg chg="add del mod modGraphic">
          <ac:chgData name="Vickers, Hyuga  (Student)" userId="5d89a7af-4e71-4cf3-b18c-aeeaf788e34a" providerId="ADAL" clId="{7D83BD11-B3F2-4EEA-8B02-03BF5D370712}" dt="2022-10-26T17:18:59.404" v="225" actId="478"/>
          <ac:graphicFrameMkLst>
            <pc:docMk/>
            <pc:sldMk cId="2383072815" sldId="317"/>
            <ac:graphicFrameMk id="5" creationId="{E24DCFA3-4C62-4E73-8047-1490FBD83B7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9.017" v="211" actId="478"/>
          <ac:graphicFrameMkLst>
            <pc:docMk/>
            <pc:sldMk cId="2383072815" sldId="317"/>
            <ac:graphicFrameMk id="7" creationId="{790A3C80-E55B-4151-8588-0396BC835E6C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0.384" v="214" actId="478"/>
          <ac:graphicFrameMkLst>
            <pc:docMk/>
            <pc:sldMk cId="2383072815" sldId="317"/>
            <ac:graphicFrameMk id="9" creationId="{B5D010C8-8C8C-437E-BE03-CC9AF1990572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6.534" v="224" actId="478"/>
          <ac:graphicFrameMkLst>
            <pc:docMk/>
            <pc:sldMk cId="2383072815" sldId="317"/>
            <ac:graphicFrameMk id="11" creationId="{207C4697-05F6-4786-93F7-2CC502198D4D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3.769" v="220" actId="478"/>
          <ac:graphicFrameMkLst>
            <pc:docMk/>
            <pc:sldMk cId="2383072815" sldId="317"/>
            <ac:graphicFrameMk id="13" creationId="{0BDA3311-523B-429D-85B2-5DB9D98352F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4.696" v="222" actId="478"/>
          <ac:graphicFrameMkLst>
            <pc:docMk/>
            <pc:sldMk cId="2383072815" sldId="317"/>
            <ac:graphicFrameMk id="15" creationId="{B50F344C-908B-406A-A2FE-2EEF3E0E6847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2.762" v="219" actId="478"/>
          <ac:graphicFrameMkLst>
            <pc:docMk/>
            <pc:sldMk cId="2383072815" sldId="317"/>
            <ac:graphicFrameMk id="17" creationId="{9D06EF98-4D1B-4E7B-AF6D-D4B982DDD9EB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5.964" v="223" actId="478"/>
          <ac:graphicFrameMkLst>
            <pc:docMk/>
            <pc:sldMk cId="2383072815" sldId="317"/>
            <ac:graphicFrameMk id="19" creationId="{5A22672D-5F79-4699-8A9B-0F3B969E3F8B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9.481" v="212" actId="478"/>
          <ac:graphicFrameMkLst>
            <pc:docMk/>
            <pc:sldMk cId="2383072815" sldId="317"/>
            <ac:graphicFrameMk id="21" creationId="{184E002A-AD11-4400-97F6-D2259B928D92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0.858" v="215" actId="478"/>
          <ac:graphicFrameMkLst>
            <pc:docMk/>
            <pc:sldMk cId="2383072815" sldId="317"/>
            <ac:graphicFrameMk id="23" creationId="{83369577-44F8-4D78-96E2-52543D9FFEF3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9.913" v="213" actId="478"/>
          <ac:graphicFrameMkLst>
            <pc:docMk/>
            <pc:sldMk cId="2383072815" sldId="317"/>
            <ac:graphicFrameMk id="25" creationId="{85323821-9D6C-49D0-B8E8-3902FC6C6001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4.217" v="221" actId="478"/>
          <ac:graphicFrameMkLst>
            <pc:docMk/>
            <pc:sldMk cId="2383072815" sldId="317"/>
            <ac:graphicFrameMk id="27" creationId="{B6FD3DE9-7BFF-4BF7-92E7-70BAC284570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2.248" v="218" actId="478"/>
          <ac:graphicFrameMkLst>
            <pc:docMk/>
            <pc:sldMk cId="2383072815" sldId="317"/>
            <ac:graphicFrameMk id="29" creationId="{6736D5E7-DBE5-4315-8BD7-55D7AB51AC4D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1.763" v="217" actId="478"/>
          <ac:graphicFrameMkLst>
            <pc:docMk/>
            <pc:sldMk cId="2383072815" sldId="317"/>
            <ac:graphicFrameMk id="31" creationId="{3D5343F2-9CC3-4BCD-922D-1D665150566C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8.493" v="210" actId="478"/>
          <ac:graphicFrameMkLst>
            <pc:docMk/>
            <pc:sldMk cId="2383072815" sldId="317"/>
            <ac:graphicFrameMk id="33" creationId="{1C5DB4C9-492C-4FF5-87B2-C9F786D2FEB2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7.321" v="208" actId="478"/>
          <ac:graphicFrameMkLst>
            <pc:docMk/>
            <pc:sldMk cId="2383072815" sldId="317"/>
            <ac:graphicFrameMk id="35" creationId="{293D28C9-3087-481B-B74D-35E7A23688BA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8.197" v="209" actId="478"/>
          <ac:graphicFrameMkLst>
            <pc:docMk/>
            <pc:sldMk cId="2383072815" sldId="317"/>
            <ac:graphicFrameMk id="37" creationId="{36A1E4C3-2870-4737-B37A-A7635270DA63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51.336" v="216" actId="478"/>
          <ac:graphicFrameMkLst>
            <pc:docMk/>
            <pc:sldMk cId="2383072815" sldId="317"/>
            <ac:graphicFrameMk id="39" creationId="{4C068E9F-1137-4187-AC5F-E3AE6F08A00A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967" v="207" actId="27309"/>
          <ac:graphicFrameMkLst>
            <pc:docMk/>
            <pc:sldMk cId="2383072815" sldId="317"/>
            <ac:graphicFrameMk id="41" creationId="{E943768A-676B-4C65-AB82-724023CA4F95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936" v="206" actId="27309"/>
          <ac:graphicFrameMkLst>
            <pc:docMk/>
            <pc:sldMk cId="2383072815" sldId="317"/>
            <ac:graphicFrameMk id="43" creationId="{747F0C5F-35E5-4D29-9DB2-F6B2E81E0AA8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905" v="205" actId="27309"/>
          <ac:graphicFrameMkLst>
            <pc:docMk/>
            <pc:sldMk cId="2383072815" sldId="317"/>
            <ac:graphicFrameMk id="45" creationId="{6782BBDA-6888-4EE9-9779-4EF0037D4B01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874" v="204" actId="27309"/>
          <ac:graphicFrameMkLst>
            <pc:docMk/>
            <pc:sldMk cId="2383072815" sldId="317"/>
            <ac:graphicFrameMk id="47" creationId="{9D0F7C46-E33D-466B-93D4-CBFD580DEFE4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841" v="203" actId="27309"/>
          <ac:graphicFrameMkLst>
            <pc:docMk/>
            <pc:sldMk cId="2383072815" sldId="317"/>
            <ac:graphicFrameMk id="49" creationId="{71A62531-5556-41A1-9C8C-1550BEBC624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810" v="202" actId="27309"/>
          <ac:graphicFrameMkLst>
            <pc:docMk/>
            <pc:sldMk cId="2383072815" sldId="317"/>
            <ac:graphicFrameMk id="51" creationId="{B2B31DD5-43FD-4833-8E31-5C0EB9E6802E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780" v="201" actId="27309"/>
          <ac:graphicFrameMkLst>
            <pc:docMk/>
            <pc:sldMk cId="2383072815" sldId="317"/>
            <ac:graphicFrameMk id="53" creationId="{668DCC35-2CCD-49FE-BFD4-0DBA92AA611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732" v="200" actId="27309"/>
          <ac:graphicFrameMkLst>
            <pc:docMk/>
            <pc:sldMk cId="2383072815" sldId="317"/>
            <ac:graphicFrameMk id="55" creationId="{993B31AF-0F69-4F87-BB8C-8559A7E8F257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702" v="199" actId="27309"/>
          <ac:graphicFrameMkLst>
            <pc:docMk/>
            <pc:sldMk cId="2383072815" sldId="317"/>
            <ac:graphicFrameMk id="57" creationId="{A5DEAFEC-D2C4-4419-926C-F8FB8F98FF04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670" v="198" actId="27309"/>
          <ac:graphicFrameMkLst>
            <pc:docMk/>
            <pc:sldMk cId="2383072815" sldId="317"/>
            <ac:graphicFrameMk id="59" creationId="{D96DD94B-1874-43EC-80F4-1800D0EF1B8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638" v="197" actId="27309"/>
          <ac:graphicFrameMkLst>
            <pc:docMk/>
            <pc:sldMk cId="2383072815" sldId="317"/>
            <ac:graphicFrameMk id="61" creationId="{49C0267F-3CF4-41FD-8E3F-B88F3531FD84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605" v="196" actId="27309"/>
          <ac:graphicFrameMkLst>
            <pc:docMk/>
            <pc:sldMk cId="2383072815" sldId="317"/>
            <ac:graphicFrameMk id="63" creationId="{6C85E494-E48F-4435-B52F-1C99B573DD62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573" v="195" actId="27309"/>
          <ac:graphicFrameMkLst>
            <pc:docMk/>
            <pc:sldMk cId="2383072815" sldId="317"/>
            <ac:graphicFrameMk id="65" creationId="{881639B9-3220-4DD5-AE17-6636A7BF9FF1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543" v="194" actId="27309"/>
          <ac:graphicFrameMkLst>
            <pc:docMk/>
            <pc:sldMk cId="2383072815" sldId="317"/>
            <ac:graphicFrameMk id="67" creationId="{FE8F4396-EA5A-4E03-BA23-B52C5725C770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513" v="193" actId="27309"/>
          <ac:graphicFrameMkLst>
            <pc:docMk/>
            <pc:sldMk cId="2383072815" sldId="317"/>
            <ac:graphicFrameMk id="69" creationId="{6F321B81-0684-4309-B343-82CC1134848E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483" v="192" actId="27309"/>
          <ac:graphicFrameMkLst>
            <pc:docMk/>
            <pc:sldMk cId="2383072815" sldId="317"/>
            <ac:graphicFrameMk id="71" creationId="{47F7FE1B-BD8A-45D3-9D36-654BB5829A0F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464" v="191" actId="27309"/>
          <ac:graphicFrameMkLst>
            <pc:docMk/>
            <pc:sldMk cId="2383072815" sldId="317"/>
            <ac:graphicFrameMk id="73" creationId="{4A9B5AC3-A219-4DEF-96A1-EF196953C088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377" v="190" actId="27309"/>
          <ac:graphicFrameMkLst>
            <pc:docMk/>
            <pc:sldMk cId="2383072815" sldId="317"/>
            <ac:graphicFrameMk id="75" creationId="{71DEDFCD-D6EF-414F-A284-BADD14E9D514}"/>
          </ac:graphicFrameMkLst>
        </pc:graphicFrameChg>
        <pc:graphicFrameChg chg="add del modGraphic">
          <ac:chgData name="Vickers, Hyuga  (Student)" userId="5d89a7af-4e71-4cf3-b18c-aeeaf788e34a" providerId="ADAL" clId="{7D83BD11-B3F2-4EEA-8B02-03BF5D370712}" dt="2022-10-26T17:18:40.374" v="189" actId="27309"/>
          <ac:graphicFrameMkLst>
            <pc:docMk/>
            <pc:sldMk cId="2383072815" sldId="317"/>
            <ac:graphicFrameMk id="77" creationId="{9A37A603-0800-4413-B165-F168D5F3EC31}"/>
          </ac:graphicFrameMkLst>
        </pc:graphicFrameChg>
      </pc:sldChg>
      <pc:sldChg chg="addSp delSp modSp mod">
        <pc:chgData name="Vickers, Hyuga  (Student)" userId="5d89a7af-4e71-4cf3-b18c-aeeaf788e34a" providerId="ADAL" clId="{7D83BD11-B3F2-4EEA-8B02-03BF5D370712}" dt="2022-10-26T17:20:32.971" v="237" actId="478"/>
        <pc:sldMkLst>
          <pc:docMk/>
          <pc:sldMk cId="1268403378" sldId="319"/>
        </pc:sldMkLst>
        <pc:graphicFrameChg chg="add del modGraphic">
          <ac:chgData name="Vickers, Hyuga  (Student)" userId="5d89a7af-4e71-4cf3-b18c-aeeaf788e34a" providerId="ADAL" clId="{7D83BD11-B3F2-4EEA-8B02-03BF5D370712}" dt="2022-10-26T17:20:32.971" v="237" actId="478"/>
          <ac:graphicFrameMkLst>
            <pc:docMk/>
            <pc:sldMk cId="1268403378" sldId="319"/>
            <ac:graphicFrameMk id="3" creationId="{6B174753-4C2A-40E2-9357-834C503020DE}"/>
          </ac:graphicFrameMkLst>
        </pc:graphicFrameChg>
        <pc:graphicFrameChg chg="add del mod modGraphic">
          <ac:chgData name="Vickers, Hyuga  (Student)" userId="5d89a7af-4e71-4cf3-b18c-aeeaf788e34a" providerId="ADAL" clId="{7D83BD11-B3F2-4EEA-8B02-03BF5D370712}" dt="2022-10-26T17:20:13.468" v="236" actId="478"/>
          <ac:graphicFrameMkLst>
            <pc:docMk/>
            <pc:sldMk cId="1268403378" sldId="319"/>
            <ac:graphicFrameMk id="5" creationId="{B031F89E-45AF-478F-A1C0-AFF6C6E8BE25}"/>
          </ac:graphicFrameMkLst>
        </pc:graphicFrameChg>
      </pc:sldChg>
    </pc:docChg>
  </pc:docChgLst>
  <pc:docChgLst>
    <pc:chgData name="Zhuang, Christina  (Student)" userId="6e2bfbd1-028a-4523-ac74-84dde6db8cd9" providerId="ADAL" clId="{85012DEC-85A3-4BBB-8EA7-2A1F3DB568B8}"/>
    <pc:docChg chg="modSld sldOrd">
      <pc:chgData name="Zhuang, Christina  (Student)" userId="6e2bfbd1-028a-4523-ac74-84dde6db8cd9" providerId="ADAL" clId="{85012DEC-85A3-4BBB-8EA7-2A1F3DB568B8}" dt="2022-11-09T04:44:59.055" v="1"/>
      <pc:docMkLst>
        <pc:docMk/>
      </pc:docMkLst>
      <pc:sldChg chg="ord">
        <pc:chgData name="Zhuang, Christina  (Student)" userId="6e2bfbd1-028a-4523-ac74-84dde6db8cd9" providerId="ADAL" clId="{85012DEC-85A3-4BBB-8EA7-2A1F3DB568B8}" dt="2022-11-09T04:44:59.055" v="1"/>
        <pc:sldMkLst>
          <pc:docMk/>
          <pc:sldMk cId="899927606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DB03-1085-4AB3-898E-3F4778E4A2D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4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/>
              <a:t>4.1, 2, 4, 5 </a:t>
            </a:r>
          </a:p>
          <a:p>
            <a:pPr marL="251460"/>
            <a:r>
              <a:rPr lang="en-US"/>
              <a:t>4.6, 7, 8, 10, 16, 17</a:t>
            </a:r>
          </a:p>
          <a:p>
            <a:pPr marL="251460"/>
            <a:r>
              <a:rPr lang="en-US"/>
              <a:t>4.20, 21, 22, 23</a:t>
            </a:r>
          </a:p>
          <a:p>
            <a:pPr marL="708660" lvl="1"/>
            <a:endParaRPr lang="en-US"/>
          </a:p>
          <a:p>
            <a:pPr marL="708660" lvl="1"/>
            <a:r>
              <a:rPr lang="en-US"/>
              <a:t>Text processing activity</a:t>
            </a:r>
          </a:p>
          <a:p>
            <a:pPr marL="22860" indent="0">
              <a:buNone/>
            </a:pPr>
            <a:endParaRPr lang="en-US"/>
          </a:p>
          <a:p>
            <a:pPr marL="251460"/>
            <a:r>
              <a:rPr lang="en-US"/>
              <a:t>ex 4, 6, 8, 10, 16, 17, 18 </a:t>
            </a:r>
          </a:p>
        </p:txBody>
      </p:sp>
    </p:spTree>
    <p:extLst>
      <p:ext uri="{BB962C8B-B14F-4D97-AF65-F5344CB8AC3E}">
        <p14:creationId xmlns:p14="http://schemas.microsoft.com/office/powerpoint/2010/main" val="238307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744" y="3598166"/>
            <a:ext cx="2528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009999"/>
                </a:solidFill>
              </a:rPr>
              <a:t>String</a:t>
            </a:r>
            <a:r>
              <a:rPr lang="en-US"/>
              <a:t> class is not a primitive</a:t>
            </a:r>
          </a:p>
          <a:p>
            <a:r>
              <a:rPr lang="en-US"/>
              <a:t>It is NOT built into the Java language</a:t>
            </a:r>
          </a:p>
          <a:p>
            <a:r>
              <a:rPr lang="en-US"/>
              <a:t>== means </a:t>
            </a:r>
            <a:r>
              <a:rPr lang="en-US" i="1"/>
              <a:t>object</a:t>
            </a:r>
            <a:r>
              <a:rPr lang="en-US"/>
              <a:t> equality, is it the same object?</a:t>
            </a:r>
          </a:p>
          <a:p>
            <a:r>
              <a:rPr lang="en-US"/>
              <a:t>Safest to use .equals</a:t>
            </a:r>
          </a:p>
          <a:p>
            <a:pPr marL="0" indent="0">
              <a:buNone/>
            </a:pPr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8438" y="3610921"/>
            <a:ext cx="2528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s;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(s == t)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9188" y="3610921"/>
            <a:ext cx="39068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(s == t)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4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Again, </a:t>
            </a:r>
            <a:r>
              <a:rPr lang="en-US">
                <a:solidFill>
                  <a:srgbClr val="009999"/>
                </a:solidFill>
              </a:rPr>
              <a:t>String</a:t>
            </a:r>
            <a:r>
              <a:rPr lang="en-US"/>
              <a:t> is not a primitive, it is a class</a:t>
            </a:r>
          </a:p>
          <a:p>
            <a:r>
              <a:rPr lang="en-US"/>
              <a:t>No built-in support for relational comparisons</a:t>
            </a:r>
          </a:p>
          <a:p>
            <a:r>
              <a:rPr lang="en-US"/>
              <a:t>Cannot use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&gt;, &gt;=, &lt;, &lt;=</a:t>
            </a:r>
          </a:p>
          <a:p>
            <a:r>
              <a:rPr lang="en-US"/>
              <a:t>Must use </a:t>
            </a:r>
            <a:r>
              <a:rPr lang="en-US">
                <a:solidFill>
                  <a:srgbClr val="009999"/>
                </a:solidFill>
              </a:rPr>
              <a:t>String </a:t>
            </a:r>
            <a:r>
              <a:rPr lang="en-US" err="1"/>
              <a:t>compareTo</a:t>
            </a:r>
            <a:r>
              <a:rPr lang="en-US"/>
              <a:t> method</a:t>
            </a:r>
          </a:p>
          <a:p>
            <a:r>
              <a:rPr lang="en-US">
                <a:cs typeface="Courier New" panose="02070309020205020404" pitchFamily="49" charset="0"/>
              </a:rPr>
              <a:t>Returns positive, negative or zero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169233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5584" y="4187571"/>
            <a:ext cx="3480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s.compareTo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 &gt; 0)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971" y="4169233"/>
            <a:ext cx="3618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s.compareTo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 == 0)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63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83F9-002C-4D1F-AFA8-F745CE2E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B30D-13C7-40BE-91E3-38B17362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</a:t>
            </a:r>
            <a:r>
              <a:rPr lang="en-US" err="1"/>
              <a:t>CompareToExample</a:t>
            </a:r>
            <a:r>
              <a:rPr lang="en-US"/>
              <a:t>{  </a:t>
            </a:r>
          </a:p>
          <a:p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 </a:t>
            </a:r>
            <a:r>
              <a:rPr lang="en-US" err="1"/>
              <a:t>args</a:t>
            </a:r>
            <a:r>
              <a:rPr lang="en-US"/>
              <a:t>[]){  </a:t>
            </a:r>
          </a:p>
          <a:p>
            <a:r>
              <a:rPr lang="en-US"/>
              <a:t>String s1="hello";  </a:t>
            </a:r>
          </a:p>
          <a:p>
            <a:r>
              <a:rPr lang="en-US"/>
              <a:t>String s2="hello";  </a:t>
            </a:r>
          </a:p>
          <a:p>
            <a:r>
              <a:rPr lang="en-US"/>
              <a:t>String s3="</a:t>
            </a:r>
            <a:r>
              <a:rPr lang="en-US" err="1"/>
              <a:t>meklo</a:t>
            </a:r>
            <a:r>
              <a:rPr lang="en-US"/>
              <a:t>";  </a:t>
            </a:r>
          </a:p>
          <a:p>
            <a:r>
              <a:rPr lang="en-US"/>
              <a:t>String s4="</a:t>
            </a:r>
            <a:r>
              <a:rPr lang="en-US" err="1"/>
              <a:t>hemlo</a:t>
            </a:r>
            <a:r>
              <a:rPr lang="en-US"/>
              <a:t>";  </a:t>
            </a:r>
          </a:p>
          <a:p>
            <a:r>
              <a:rPr lang="en-US"/>
              <a:t>String s5="flag";  </a:t>
            </a:r>
          </a:p>
          <a:p>
            <a:r>
              <a:rPr lang="en-US" err="1"/>
              <a:t>System.out.println</a:t>
            </a:r>
            <a:r>
              <a:rPr lang="en-US"/>
              <a:t>(s1.compareTo(s2)); </a:t>
            </a:r>
            <a:r>
              <a:rPr lang="en-US">
                <a:solidFill>
                  <a:schemeClr val="accent2"/>
                </a:solidFill>
              </a:rPr>
              <a:t>//0 because both are equal</a:t>
            </a:r>
            <a:r>
              <a:rPr lang="en-US"/>
              <a:t>  </a:t>
            </a:r>
          </a:p>
          <a:p>
            <a:r>
              <a:rPr lang="en-US" err="1"/>
              <a:t>System.out.println</a:t>
            </a:r>
            <a:r>
              <a:rPr lang="en-US"/>
              <a:t>(s1.compareTo(s3)); </a:t>
            </a:r>
            <a:r>
              <a:rPr lang="en-US">
                <a:solidFill>
                  <a:schemeClr val="accent2"/>
                </a:solidFill>
              </a:rPr>
              <a:t>//-5 because "h" is 5 lower than "m"</a:t>
            </a:r>
            <a:r>
              <a:rPr lang="en-US"/>
              <a:t>  </a:t>
            </a:r>
          </a:p>
          <a:p>
            <a:r>
              <a:rPr lang="en-US" err="1"/>
              <a:t>System.out.println</a:t>
            </a:r>
            <a:r>
              <a:rPr lang="en-US"/>
              <a:t>(s1.compareTo(s4)); </a:t>
            </a:r>
            <a:r>
              <a:rPr lang="en-US">
                <a:solidFill>
                  <a:schemeClr val="accent2"/>
                </a:solidFill>
              </a:rPr>
              <a:t>//-1 because "l" is 1  lower than "m"</a:t>
            </a:r>
            <a:r>
              <a:rPr lang="en-US"/>
              <a:t>  </a:t>
            </a:r>
          </a:p>
          <a:p>
            <a:r>
              <a:rPr lang="en-US" err="1"/>
              <a:t>System.out.println</a:t>
            </a:r>
            <a:r>
              <a:rPr lang="en-US"/>
              <a:t>(s1.compareTo(s5)); /</a:t>
            </a:r>
            <a:r>
              <a:rPr lang="en-US">
                <a:solidFill>
                  <a:schemeClr val="accent2"/>
                </a:solidFill>
              </a:rPr>
              <a:t>/2 because "h" is 2  greater than "f"</a:t>
            </a:r>
            <a:r>
              <a:rPr lang="en-US"/>
              <a:t> 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length() method in the &lt;test&gt; for your for loop</a:t>
            </a:r>
          </a:p>
          <a:p>
            <a:r>
              <a:rPr lang="en-US"/>
              <a:t>Use the </a:t>
            </a:r>
            <a:r>
              <a:rPr lang="en-US" err="1"/>
              <a:t>charAt</a:t>
            </a:r>
            <a:r>
              <a:rPr lang="en-US"/>
              <a:t>() method to access individual characters</a:t>
            </a:r>
          </a:p>
          <a:p>
            <a:r>
              <a:rPr lang="en-US"/>
              <a:t>Note that the first character is in position / index 0</a:t>
            </a:r>
          </a:p>
          <a:p>
            <a:endParaRPr lang="en-US"/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Interlake"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3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Backwards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reverse(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- 1;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t +=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>
                <a:cs typeface="Courier New" panose="02070309020205020404" pitchFamily="49" charset="0"/>
              </a:rPr>
              <a:t>Remember last character is the n</a:t>
            </a:r>
            <a:r>
              <a:rPr lang="en-US" baseline="30000">
                <a:cs typeface="Courier New" panose="02070309020205020404" pitchFamily="49" charset="0"/>
              </a:rPr>
              <a:t>th</a:t>
            </a:r>
            <a:r>
              <a:rPr lang="en-US">
                <a:cs typeface="Courier New" panose="02070309020205020404" pitchFamily="49" charset="0"/>
              </a:rPr>
              <a:t> – 1 character</a:t>
            </a:r>
          </a:p>
          <a:p>
            <a:pPr>
              <a:spcBef>
                <a:spcPts val="600"/>
              </a:spcBef>
            </a:pPr>
            <a:r>
              <a:rPr lang="en-US">
                <a:cs typeface="Courier New" panose="02070309020205020404" pitchFamily="49" charset="0"/>
              </a:rPr>
              <a:t>&gt;= 0 gets you the first / zero character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2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/>
              <a:t>4.1, 2, 4, 5 </a:t>
            </a:r>
          </a:p>
          <a:p>
            <a:pPr marL="251460"/>
            <a:r>
              <a:rPr lang="en-US"/>
              <a:t>4.6, 7, 8, 10, 16, 17</a:t>
            </a:r>
          </a:p>
          <a:p>
            <a:pPr marL="251460"/>
            <a:r>
              <a:rPr lang="en-US"/>
              <a:t>4.20, 21, 22, 23</a:t>
            </a:r>
          </a:p>
          <a:p>
            <a:pPr marL="708660" lvl="1"/>
            <a:endParaRPr lang="en-US"/>
          </a:p>
          <a:p>
            <a:pPr marL="708660" lvl="1"/>
            <a:r>
              <a:rPr lang="en-US"/>
              <a:t>Text processing activity</a:t>
            </a:r>
          </a:p>
          <a:p>
            <a:pPr marL="22860" indent="0">
              <a:buNone/>
            </a:pPr>
            <a:endParaRPr lang="en-US"/>
          </a:p>
          <a:p>
            <a:pPr marL="251460"/>
            <a:r>
              <a:rPr lang="en-US"/>
              <a:t>ex 4, 6, 8, 10, 16, 17, 18 </a:t>
            </a:r>
          </a:p>
        </p:txBody>
      </p:sp>
    </p:spTree>
    <p:extLst>
      <p:ext uri="{BB962C8B-B14F-4D97-AF65-F5344CB8AC3E}">
        <p14:creationId xmlns:p14="http://schemas.microsoft.com/office/powerpoint/2010/main" val="35277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Chars Are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 data type is a primitive</a:t>
            </a:r>
          </a:p>
          <a:p>
            <a:r>
              <a:rPr lang="en-US"/>
              <a:t>It is built into the Java language</a:t>
            </a:r>
          </a:p>
          <a:p>
            <a:r>
              <a:rPr lang="en-US"/>
              <a:t>Can directly compare chars using relational and equality </a:t>
            </a:r>
            <a:r>
              <a:rPr lang="en-US" i="1"/>
              <a:t>operators</a:t>
            </a:r>
          </a:p>
          <a:p>
            <a:r>
              <a:rPr lang="en-US"/>
              <a:t>Unlike </a:t>
            </a:r>
            <a:r>
              <a:rPr lang="en-US">
                <a:solidFill>
                  <a:srgbClr val="009999"/>
                </a:solidFill>
              </a:rPr>
              <a:t>String,</a:t>
            </a:r>
            <a:r>
              <a:rPr lang="en-US"/>
              <a:t> chars cannot use .equals</a:t>
            </a:r>
          </a:p>
          <a:p>
            <a:pPr marL="0" indent="0">
              <a:buNone/>
            </a:pPr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832" y="3657600"/>
            <a:ext cx="2528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(s &lt; t)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6920" y="3657600"/>
            <a:ext cx="2528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23188" y="61722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261</a:t>
            </a:r>
          </a:p>
        </p:txBody>
      </p:sp>
    </p:spTree>
    <p:extLst>
      <p:ext uri="{BB962C8B-B14F-4D97-AF65-F5344CB8AC3E}">
        <p14:creationId xmlns:p14="http://schemas.microsoft.com/office/powerpoint/2010/main" val="29502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Internally Chars Are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Ultimately all data types stored as 0’s and 1’s</a:t>
            </a:r>
          </a:p>
          <a:p>
            <a:r>
              <a:rPr lang="en-US"/>
              <a:t>Chars are internally 16-bit integers - a </a:t>
            </a:r>
            <a:r>
              <a:rPr lang="en-US">
                <a:solidFill>
                  <a:srgbClr val="0000FF"/>
                </a:solidFill>
              </a:rPr>
              <a:t>short</a:t>
            </a:r>
          </a:p>
          <a:p>
            <a:r>
              <a:rPr lang="en-US"/>
              <a:t>Allows for char comparison as primitives – as integers</a:t>
            </a:r>
          </a:p>
          <a:p>
            <a:r>
              <a:rPr lang="en-US"/>
              <a:t>Compiler does math with chars as integers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letter =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letter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letter++) {</a:t>
            </a: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(letter);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95800" y="6172200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262 - 263</a:t>
            </a:r>
          </a:p>
        </p:txBody>
      </p:sp>
    </p:spTree>
    <p:extLst>
      <p:ext uri="{BB962C8B-B14F-4D97-AF65-F5344CB8AC3E}">
        <p14:creationId xmlns:p14="http://schemas.microsoft.com/office/powerpoint/2010/main" val="332781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vs.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is mapped to an integer value internally</a:t>
            </a:r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Called an </a:t>
            </a:r>
            <a:r>
              <a:rPr lang="en-US" altLang="en-US" b="1"/>
              <a:t>ASCII value</a:t>
            </a:r>
            <a:endParaRPr lang="en-US" altLang="en-US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endParaRPr lang="en-US" altLang="en-US"/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'A'</a:t>
            </a:r>
            <a:r>
              <a:rPr lang="en-US" altLang="en-US"/>
              <a:t>  is  65	</a:t>
            </a:r>
            <a:r>
              <a:rPr lang="en-US" altLang="en-US">
                <a:latin typeface="Courier New" panose="02070309020205020404" pitchFamily="49" charset="0"/>
              </a:rPr>
              <a:t>'B'</a:t>
            </a:r>
            <a:r>
              <a:rPr lang="en-US" altLang="en-US"/>
              <a:t>  is  66	</a:t>
            </a:r>
            <a:r>
              <a:rPr lang="en-US" altLang="en-US">
                <a:latin typeface="Courier New" panose="02070309020205020404" pitchFamily="49" charset="0"/>
              </a:rPr>
              <a:t>' '</a:t>
            </a:r>
            <a:r>
              <a:rPr lang="en-US" altLang="en-US"/>
              <a:t>  is  32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'a'</a:t>
            </a:r>
            <a:r>
              <a:rPr lang="en-US" altLang="en-US"/>
              <a:t>  is  97	</a:t>
            </a:r>
            <a:r>
              <a:rPr lang="en-US" altLang="en-US">
                <a:latin typeface="Courier New" panose="02070309020205020404" pitchFamily="49" charset="0"/>
              </a:rPr>
              <a:t>'b'</a:t>
            </a:r>
            <a:r>
              <a:rPr lang="en-US" altLang="en-US"/>
              <a:t>  is  98	</a:t>
            </a:r>
            <a:r>
              <a:rPr lang="en-US" altLang="en-US">
                <a:latin typeface="Courier New" panose="02070309020205020404" pitchFamily="49" charset="0"/>
              </a:rPr>
              <a:t>'*'</a:t>
            </a:r>
            <a:r>
              <a:rPr lang="en-US" altLang="en-US"/>
              <a:t>  is  42</a:t>
            </a:r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endParaRPr lang="en-US" altLang="en-US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Mixing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causes automatic conversion to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.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'a' + 10  </a:t>
            </a:r>
            <a:r>
              <a:rPr lang="en-US" altLang="en-US"/>
              <a:t>is 107,		</a:t>
            </a:r>
            <a:r>
              <a:rPr lang="en-US" altLang="en-US">
                <a:latin typeface="Courier New" panose="02070309020205020404" pitchFamily="49" charset="0"/>
              </a:rPr>
              <a:t>'A' + 'A'  </a:t>
            </a:r>
            <a:r>
              <a:rPr lang="en-US" altLang="en-US"/>
              <a:t>is 130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endParaRPr lang="en-US" altLang="en-US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To convert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into the equivalent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, type-cast it.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(char) ('a' + 2)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'c'</a:t>
            </a:r>
          </a:p>
        </p:txBody>
      </p:sp>
    </p:spTree>
    <p:extLst>
      <p:ext uri="{BB962C8B-B14F-4D97-AF65-F5344CB8AC3E}">
        <p14:creationId xmlns:p14="http://schemas.microsoft.com/office/powerpoint/2010/main" val="12684033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Order for comparing is </a:t>
            </a:r>
            <a:r>
              <a:rPr lang="en-US" i="1"/>
              <a:t>mostly </a:t>
            </a:r>
            <a:r>
              <a:rPr lang="en-US"/>
              <a:t>what you expect / want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sz="800"/>
          </a:p>
          <a:p>
            <a:r>
              <a:rPr lang="en-US"/>
              <a:t>Watch out when mixing case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800"/>
          </a:p>
          <a:p>
            <a:r>
              <a:rPr lang="en-US"/>
              <a:t>Most other comparison don’t make sense</a:t>
            </a:r>
          </a:p>
          <a:p>
            <a:pPr lvl="1"/>
            <a:r>
              <a:rPr lang="en-US"/>
              <a:t>Can search char to integer equivalences 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know chars are represented as integers</a:t>
            </a:r>
          </a:p>
          <a:p>
            <a:r>
              <a:rPr lang="en-US"/>
              <a:t>Every char has a unique value</a:t>
            </a:r>
          </a:p>
          <a:p>
            <a:r>
              <a:rPr lang="en-US"/>
              <a:t>Any guesses on the result of the following?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 = 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– 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– (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b);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0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</a:t>
            </a:r>
            <a:r>
              <a:rPr lang="en-US" i="1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/>
              <a:t> is a primitive and has no methods</a:t>
            </a:r>
          </a:p>
          <a:p>
            <a:r>
              <a:rPr lang="en-US"/>
              <a:t>The Character class contains helper methods for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isLowerCase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isUpperCase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isWhitespace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174964"/>
            <a:ext cx="3906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'8'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Character.isDigit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(s))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3371" y="41749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23188" y="616949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264</a:t>
            </a:r>
          </a:p>
        </p:txBody>
      </p:sp>
    </p:spTree>
    <p:extLst>
      <p:ext uri="{BB962C8B-B14F-4D97-AF65-F5344CB8AC3E}">
        <p14:creationId xmlns:p14="http://schemas.microsoft.com/office/powerpoint/2010/main" val="8999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</a:t>
            </a:r>
            <a:r>
              <a:rPr lang="en-US" err="1"/>
              <a:t>vs</a:t>
            </a:r>
            <a:r>
              <a:rPr lang="en-US"/>
              <a:t> Primitives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Primitives are 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byte, short,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/>
              <a:t>, </a:t>
            </a:r>
            <a:r>
              <a:rPr lang="en-US" err="1">
                <a:solidFill>
                  <a:srgbClr val="0000FF"/>
                </a:solidFill>
              </a:rPr>
              <a:t>boolean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double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float,</a:t>
            </a:r>
          </a:p>
          <a:p>
            <a:pPr lvl="1"/>
            <a:r>
              <a:rPr lang="en-US"/>
              <a:t>Have no methods.   Internally they are numbers</a:t>
            </a:r>
          </a:p>
          <a:p>
            <a:pPr lvl="1"/>
            <a:r>
              <a:rPr lang="en-US"/>
              <a:t>Use primitive operators</a:t>
            </a:r>
          </a:p>
          <a:p>
            <a:pPr lvl="1"/>
            <a:endParaRPr lang="en-US"/>
          </a:p>
          <a:p>
            <a:r>
              <a:rPr lang="en-US"/>
              <a:t>Classes / Objects are containers</a:t>
            </a:r>
          </a:p>
          <a:p>
            <a:pPr lvl="1"/>
            <a:r>
              <a:rPr lang="en-US"/>
              <a:t>Can have many attributes and methods</a:t>
            </a:r>
          </a:p>
          <a:p>
            <a:pPr lvl="1"/>
            <a:r>
              <a:rPr lang="en-US"/>
              <a:t>Primitive operators don’t make sense on objects.</a:t>
            </a:r>
          </a:p>
          <a:p>
            <a:pPr lvl="1"/>
            <a:endParaRPr lang="en-US">
              <a:solidFill>
                <a:srgbClr val="0000FF"/>
              </a:solidFill>
            </a:endParaRPr>
          </a:p>
          <a:p>
            <a:pPr lvl="1"/>
            <a:endParaRPr 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278" y="4883023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0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.toUpperCase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23188" y="61722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6104" y="4883023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"Interlake"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66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B43A48-E78E-4B3A-8829-2AD24BBCC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5A5EFA-5E5D-44C4-A607-C270D4F90768}"/>
</file>

<file path=customXml/itemProps3.xml><?xml version="1.0" encoding="utf-8"?>
<ds:datastoreItem xmlns:ds="http://schemas.openxmlformats.org/officeDocument/2006/customXml" ds:itemID="{7A7800B4-18AB-4B5F-BEE7-6FA1963643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Upcoming Assignments</vt:lpstr>
      <vt:lpstr>Text Processing</vt:lpstr>
      <vt:lpstr>Chars Are Primitives</vt:lpstr>
      <vt:lpstr>Internally Chars Are Integers</vt:lpstr>
      <vt:lpstr>char vs. int</vt:lpstr>
      <vt:lpstr>Lexical Order</vt:lpstr>
      <vt:lpstr>Char Math</vt:lpstr>
      <vt:lpstr>Character Class</vt:lpstr>
      <vt:lpstr>Class vs Primitives</vt:lpstr>
      <vt:lpstr>String Equality</vt:lpstr>
      <vt:lpstr>String Comparison</vt:lpstr>
      <vt:lpstr>String Comparison</vt:lpstr>
      <vt:lpstr>Iterating Over Strings</vt:lpstr>
      <vt:lpstr>Iterating Backwards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2022-11-09T04:44:59Z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  <property fmtid="{D5CDD505-2E9C-101B-9397-08002B2CF9AE}" pid="3" name="Order">
    <vt:r8>3900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