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81" r:id="rId5"/>
    <p:sldId id="267" r:id="rId6"/>
    <p:sldId id="274" r:id="rId7"/>
    <p:sldId id="275" r:id="rId8"/>
    <p:sldId id="276" r:id="rId9"/>
    <p:sldId id="277" r:id="rId10"/>
    <p:sldId id="278" r:id="rId11"/>
    <p:sldId id="279" r:id="rId12"/>
    <p:sldId id="320" r:id="rId13"/>
    <p:sldId id="321" r:id="rId14"/>
    <p:sldId id="325" r:id="rId15"/>
    <p:sldId id="32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E9F78-A30E-44CC-8D0D-1A3E4809B3F4}" v="1" dt="2022-11-07T18:59:24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, Gloria (Student)" userId="S::s-xugl@bsd405.org::264524a8-254e-401c-b5a8-c2bdd850bc09" providerId="AD" clId="Web-{CA6E9F78-A30E-44CC-8D0D-1A3E4809B3F4}"/>
    <pc:docChg chg="sldOrd">
      <pc:chgData name="Xu, Gloria (Student)" userId="S::s-xugl@bsd405.org::264524a8-254e-401c-b5a8-c2bdd850bc09" providerId="AD" clId="Web-{CA6E9F78-A30E-44CC-8D0D-1A3E4809B3F4}" dt="2022-11-07T18:59:24.494" v="0"/>
      <pc:docMkLst>
        <pc:docMk/>
      </pc:docMkLst>
      <pc:sldChg chg="ord">
        <pc:chgData name="Xu, Gloria (Student)" userId="S::s-xugl@bsd405.org::264524a8-254e-401c-b5a8-c2bdd850bc09" providerId="AD" clId="Web-{CA6E9F78-A30E-44CC-8D0D-1A3E4809B3F4}" dt="2022-11-07T18:59:24.494" v="0"/>
        <pc:sldMkLst>
          <pc:docMk/>
          <pc:sldMk cId="3214509892" sldId="3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8F11A-6CF4-430B-883C-BD0BA1D05F4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D8108-45A1-4474-BE83-DD621C71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2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cap="small">
                <a:solidFill>
                  <a:prstClr val="white">
                    <a:lumMod val="75000"/>
                  </a:prstClr>
                </a:solidFill>
              </a:rPr>
              <a:t>Interlake High School</a:t>
            </a:r>
          </a:p>
          <a:p>
            <a:r>
              <a:rPr lang="en-US" sz="2800" cap="small">
                <a:solidFill>
                  <a:prstClr val="white">
                    <a:lumMod val="75000"/>
                  </a:prst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16932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05866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145936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116965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87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1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2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3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4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5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6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7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8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9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10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11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12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13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14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15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16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17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18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19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20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21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22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23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24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25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26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27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28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29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30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31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32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33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34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35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36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37</a:t>
            </a:r>
          </a:p>
          <a:p>
            <a:pPr algn="r"/>
            <a:r>
              <a:rPr lang="en-US" sz="1200">
                <a:solidFill>
                  <a:prstClr val="white">
                    <a:lumMod val="75000"/>
                  </a:prstClr>
                </a:solidFill>
              </a:rPr>
              <a:t>38</a:t>
            </a:r>
          </a:p>
          <a:p>
            <a:pPr algn="r"/>
            <a:endParaRPr lang="en-US" sz="1200">
              <a:solidFill>
                <a:prstClr val="white">
                  <a:lumMod val="75000"/>
                </a:prstClr>
              </a:solidFill>
            </a:endParaRPr>
          </a:p>
          <a:p>
            <a:pPr algn="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40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1460"/>
            <a:r>
              <a:rPr lang="en-US"/>
              <a:t>4.1, 2, 4, 5 </a:t>
            </a:r>
          </a:p>
          <a:p>
            <a:pPr marL="251460"/>
            <a:r>
              <a:rPr lang="en-US"/>
              <a:t>4.6, 7, 8, 10, 16, 17</a:t>
            </a:r>
          </a:p>
          <a:p>
            <a:pPr marL="251460"/>
            <a:r>
              <a:rPr lang="en-US"/>
              <a:t> 4.20, 21, 22, 23</a:t>
            </a:r>
          </a:p>
          <a:p>
            <a:pPr marL="251460"/>
            <a:r>
              <a:rPr lang="en-US"/>
              <a:t>Text processing activity</a:t>
            </a:r>
          </a:p>
          <a:p>
            <a:pPr marL="251460"/>
            <a:r>
              <a:rPr lang="en-US"/>
              <a:t>EX 4, 6, 8, 10, 16, 17, 18 </a:t>
            </a:r>
          </a:p>
          <a:p>
            <a:pPr marL="25146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7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printf</a:t>
            </a:r>
            <a:r>
              <a:rPr lang="en-US" altLang="en-US"/>
              <a:t> width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639763" lvl="1" indent="-246063">
              <a:tabLst>
                <a:tab pos="2057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%</a:t>
            </a:r>
            <a:r>
              <a:rPr lang="en-US" altLang="en-US" b="1"/>
              <a:t>W</a:t>
            </a:r>
            <a:r>
              <a:rPr lang="en-US" altLang="en-US">
                <a:latin typeface="Courier New" panose="02070309020205020404" pitchFamily="49" charset="0"/>
              </a:rPr>
              <a:t>d</a:t>
            </a:r>
            <a:r>
              <a:rPr lang="en-US" altLang="en-US"/>
              <a:t>	integer, </a:t>
            </a:r>
            <a:r>
              <a:rPr lang="en-US" altLang="en-US" b="1"/>
              <a:t>W</a:t>
            </a:r>
            <a:r>
              <a:rPr lang="en-US" altLang="en-US"/>
              <a:t> characters wide, right-aligned</a:t>
            </a:r>
          </a:p>
          <a:p>
            <a:pPr marL="639763" lvl="1" indent="-246063">
              <a:tabLst>
                <a:tab pos="2057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%-</a:t>
            </a:r>
            <a:r>
              <a:rPr lang="en-US" altLang="en-US" b="1"/>
              <a:t>W</a:t>
            </a:r>
            <a:r>
              <a:rPr lang="en-US" altLang="en-US">
                <a:latin typeface="Courier New" panose="02070309020205020404" pitchFamily="49" charset="0"/>
              </a:rPr>
              <a:t>d</a:t>
            </a:r>
            <a:r>
              <a:rPr lang="en-US" altLang="en-US"/>
              <a:t>	integer, </a:t>
            </a:r>
            <a:r>
              <a:rPr lang="en-US" altLang="en-US" b="1"/>
              <a:t>W</a:t>
            </a:r>
            <a:r>
              <a:rPr lang="en-US" altLang="en-US"/>
              <a:t> characters wide, </a:t>
            </a:r>
            <a:r>
              <a:rPr lang="en-US" altLang="en-US" i="1"/>
              <a:t>left</a:t>
            </a:r>
            <a:r>
              <a:rPr lang="en-US" altLang="en-US"/>
              <a:t>-aligned</a:t>
            </a:r>
          </a:p>
          <a:p>
            <a:pPr marL="639763" lvl="1" indent="-246063">
              <a:tabLst>
                <a:tab pos="2057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%</a:t>
            </a:r>
            <a:r>
              <a:rPr lang="en-US" altLang="en-US" b="1"/>
              <a:t>W</a:t>
            </a:r>
            <a:r>
              <a:rPr lang="en-US" altLang="en-US">
                <a:latin typeface="Courier New" panose="02070309020205020404" pitchFamily="49" charset="0"/>
              </a:rPr>
              <a:t>f</a:t>
            </a:r>
            <a:r>
              <a:rPr lang="en-US" altLang="en-US"/>
              <a:t>	real number, </a:t>
            </a:r>
            <a:r>
              <a:rPr lang="en-US" altLang="en-US" b="1"/>
              <a:t>W</a:t>
            </a:r>
            <a:r>
              <a:rPr lang="en-US" altLang="en-US"/>
              <a:t> characters wide, right-aligned</a:t>
            </a:r>
          </a:p>
          <a:p>
            <a:pPr marL="639763" lvl="1" indent="-246063">
              <a:tabLst>
                <a:tab pos="2057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...</a:t>
            </a:r>
            <a:endParaRPr lang="en-US" altLang="en-US"/>
          </a:p>
          <a:p>
            <a:pPr marL="639763" lvl="1" indent="-246063">
              <a:lnSpc>
                <a:spcPct val="70000"/>
              </a:lnSpc>
              <a:buNone/>
              <a:tabLst>
                <a:tab pos="2057400" algn="l"/>
              </a:tabLst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  <a:tabLst>
                <a:tab pos="2057400" algn="l"/>
              </a:tabLst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for (int i = 1; i &lt;= 3; i++) {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    for (int j = 1; j &lt;= 10; j++) {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        System.out.printf("</a:t>
            </a:r>
            <a:r>
              <a:rPr lang="en-US" altLang="en-US" b="1">
                <a:latin typeface="Courier New" panose="02070309020205020404" pitchFamily="49" charset="0"/>
              </a:rPr>
              <a:t>%4d</a:t>
            </a:r>
            <a:r>
              <a:rPr lang="en-US" altLang="en-US">
                <a:latin typeface="Courier New" panose="02070309020205020404" pitchFamily="49" charset="0"/>
              </a:rPr>
              <a:t>", (i * j));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    System.out.println();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to end the line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2057400" algn="l"/>
              </a:tabLst>
            </a:pP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>
              <a:buNone/>
              <a:tabLst>
                <a:tab pos="2057400" algn="l"/>
              </a:tabLst>
            </a:pPr>
            <a:r>
              <a:rPr lang="en-US" altLang="en-US"/>
              <a:t>Output:</a:t>
            </a:r>
            <a:endParaRPr lang="en-US" altLang="en-US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   1   2   3   4   5   6   7   8   9  10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   2   4   6   8  10  12  14  16  18  20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   3   6   9  12  15  18  21  24  27  30</a:t>
            </a:r>
          </a:p>
        </p:txBody>
      </p:sp>
    </p:spTree>
    <p:extLst>
      <p:ext uri="{BB962C8B-B14F-4D97-AF65-F5344CB8AC3E}">
        <p14:creationId xmlns:p14="http://schemas.microsoft.com/office/powerpoint/2010/main" val="302413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1460"/>
            <a:r>
              <a:rPr lang="en-US"/>
              <a:t>4.1, 2, 4, 5 </a:t>
            </a:r>
          </a:p>
          <a:p>
            <a:pPr marL="251460"/>
            <a:r>
              <a:rPr lang="en-US"/>
              <a:t>4.6, 7, 8, 10, 16, 17</a:t>
            </a:r>
          </a:p>
          <a:p>
            <a:pPr marL="251460"/>
            <a:r>
              <a:rPr lang="en-US"/>
              <a:t> 4.20, 21, 22, 23</a:t>
            </a:r>
          </a:p>
          <a:p>
            <a:pPr marL="251460"/>
            <a:r>
              <a:rPr lang="en-US"/>
              <a:t>Text processing activity</a:t>
            </a:r>
          </a:p>
          <a:p>
            <a:pPr marL="251460"/>
            <a:r>
              <a:rPr lang="en-US"/>
              <a:t>EX 4, 6, 8, 10, 16, 17, 18 </a:t>
            </a:r>
          </a:p>
          <a:p>
            <a:pPr marL="25146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0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err="1">
                <a:latin typeface="Courier New" panose="02070309020205020404" pitchFamily="49" charset="0"/>
              </a:rPr>
              <a:t>printf</a:t>
            </a:r>
            <a:r>
              <a:rPr lang="en-US" altLang="en-US"/>
              <a:t> precision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9763" lvl="1" indent="-246063">
              <a:tabLst>
                <a:tab pos="2057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%.</a:t>
            </a:r>
            <a:r>
              <a:rPr lang="en-US" altLang="en-US" b="1" err="1"/>
              <a:t>D</a:t>
            </a:r>
            <a:r>
              <a:rPr lang="en-US" altLang="en-US" err="1">
                <a:latin typeface="Courier New" panose="02070309020205020404" pitchFamily="49" charset="0"/>
              </a:rPr>
              <a:t>f</a:t>
            </a:r>
            <a:r>
              <a:rPr lang="en-US" altLang="en-US"/>
              <a:t>	real number, rounded to </a:t>
            </a:r>
            <a:r>
              <a:rPr lang="en-US" altLang="en-US" b="1"/>
              <a:t>D</a:t>
            </a:r>
            <a:r>
              <a:rPr lang="en-US" altLang="en-US"/>
              <a:t> digits after decimal</a:t>
            </a:r>
          </a:p>
          <a:p>
            <a:pPr marL="639763" lvl="1" indent="-246063">
              <a:tabLst>
                <a:tab pos="2057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%</a:t>
            </a:r>
            <a:r>
              <a:rPr lang="en-US" altLang="en-US" b="1" err="1"/>
              <a:t>W</a:t>
            </a:r>
            <a:r>
              <a:rPr lang="en-US" altLang="en-US" err="1">
                <a:latin typeface="Courier New" panose="02070309020205020404" pitchFamily="49" charset="0"/>
              </a:rPr>
              <a:t>.</a:t>
            </a:r>
            <a:r>
              <a:rPr lang="en-US" altLang="en-US" b="1" err="1"/>
              <a:t>D</a:t>
            </a:r>
            <a:r>
              <a:rPr lang="en-US" altLang="en-US" err="1">
                <a:latin typeface="Courier New" panose="02070309020205020404" pitchFamily="49" charset="0"/>
              </a:rPr>
              <a:t>f</a:t>
            </a:r>
            <a:r>
              <a:rPr lang="en-US" altLang="en-US"/>
              <a:t>	real number, </a:t>
            </a:r>
            <a:r>
              <a:rPr lang="en-US" altLang="en-US" b="1"/>
              <a:t>W</a:t>
            </a:r>
            <a:r>
              <a:rPr lang="en-US" altLang="en-US"/>
              <a:t> chars wide, </a:t>
            </a:r>
            <a:r>
              <a:rPr lang="en-US" altLang="en-US" b="1"/>
              <a:t>D</a:t>
            </a:r>
            <a:r>
              <a:rPr lang="en-US" altLang="en-US"/>
              <a:t> digits after decimal</a:t>
            </a:r>
          </a:p>
          <a:p>
            <a:pPr marL="639763" lvl="1" indent="-246063">
              <a:tabLst>
                <a:tab pos="2057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%-</a:t>
            </a:r>
            <a:r>
              <a:rPr lang="en-US" altLang="en-US" b="1" err="1"/>
              <a:t>W</a:t>
            </a:r>
            <a:r>
              <a:rPr lang="en-US" altLang="en-US" err="1">
                <a:latin typeface="Courier New" panose="02070309020205020404" pitchFamily="49" charset="0"/>
              </a:rPr>
              <a:t>.</a:t>
            </a:r>
            <a:r>
              <a:rPr lang="en-US" altLang="en-US" b="1" err="1"/>
              <a:t>D</a:t>
            </a:r>
            <a:r>
              <a:rPr lang="en-US" altLang="en-US" err="1">
                <a:latin typeface="Courier New" panose="02070309020205020404" pitchFamily="49" charset="0"/>
              </a:rPr>
              <a:t>f</a:t>
            </a:r>
            <a:r>
              <a:rPr lang="en-US" altLang="en-US"/>
              <a:t>	real number, </a:t>
            </a:r>
            <a:r>
              <a:rPr lang="en-US" altLang="en-US" b="1"/>
              <a:t>W</a:t>
            </a:r>
            <a:r>
              <a:rPr lang="en-US" altLang="en-US"/>
              <a:t> wide (left-align), </a:t>
            </a:r>
            <a:r>
              <a:rPr lang="en-US" altLang="en-US" b="1"/>
              <a:t>D</a:t>
            </a:r>
            <a:r>
              <a:rPr lang="en-US" altLang="en-US"/>
              <a:t> after decimal</a:t>
            </a:r>
          </a:p>
          <a:p>
            <a:pPr marL="639763" lvl="1" indent="-246063">
              <a:tabLst>
                <a:tab pos="2057400" algn="l"/>
              </a:tabLst>
            </a:pPr>
            <a:r>
              <a:rPr lang="en-US" altLang="en-US" sz="2000"/>
              <a:t>Table on page 268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2057400" algn="l"/>
              </a:tabLst>
            </a:pPr>
            <a:endParaRPr lang="en-US" altLang="en-US" sz="20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tabLst>
                <a:tab pos="2057400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	double </a:t>
            </a:r>
            <a:r>
              <a:rPr lang="en-US" altLang="en-US" sz="2000" err="1">
                <a:latin typeface="Courier New" panose="02070309020205020404" pitchFamily="49" charset="0"/>
              </a:rPr>
              <a:t>gpa</a:t>
            </a:r>
            <a:r>
              <a:rPr lang="en-US" altLang="en-US" sz="2000">
                <a:latin typeface="Courier New" panose="02070309020205020404" pitchFamily="49" charset="0"/>
              </a:rPr>
              <a:t> = 3.253764;</a:t>
            </a:r>
            <a:endParaRPr lang="en-US" altLang="en-US" sz="8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tabLst>
                <a:tab pos="2057400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 err="1">
                <a:latin typeface="Courier New" panose="02070309020205020404" pitchFamily="49" charset="0"/>
              </a:rPr>
              <a:t>System.out.printf</a:t>
            </a:r>
            <a:r>
              <a:rPr lang="en-US" altLang="en-US" sz="2000">
                <a:latin typeface="Courier New" panose="02070309020205020404" pitchFamily="49" charset="0"/>
              </a:rPr>
              <a:t>("your GPA is </a:t>
            </a:r>
            <a:r>
              <a:rPr lang="en-US" altLang="en-US" sz="2000" b="1">
                <a:latin typeface="Courier New" panose="02070309020205020404" pitchFamily="49" charset="0"/>
              </a:rPr>
              <a:t>%.1f</a:t>
            </a:r>
            <a:r>
              <a:rPr lang="en-US" altLang="en-US" sz="2000">
                <a:latin typeface="Courier New" panose="02070309020205020404" pitchFamily="49" charset="0"/>
              </a:rPr>
              <a:t>\n", </a:t>
            </a:r>
            <a:r>
              <a:rPr lang="en-US" altLang="en-US" sz="2000" err="1">
                <a:latin typeface="Courier New" panose="02070309020205020404" pitchFamily="49" charset="0"/>
              </a:rPr>
              <a:t>gpa</a:t>
            </a:r>
            <a:r>
              <a:rPr lang="en-US" altLang="en-US" sz="200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2057400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 err="1">
                <a:latin typeface="Courier New" panose="02070309020205020404" pitchFamily="49" charset="0"/>
              </a:rPr>
              <a:t>System.out.printf</a:t>
            </a:r>
            <a:r>
              <a:rPr lang="en-US" altLang="en-US" sz="2000">
                <a:latin typeface="Courier New" panose="02070309020205020404" pitchFamily="49" charset="0"/>
              </a:rPr>
              <a:t>("more precisely: </a:t>
            </a:r>
            <a:r>
              <a:rPr lang="en-US" altLang="en-US" sz="2000" b="1">
                <a:latin typeface="Courier New" panose="02070309020205020404" pitchFamily="49" charset="0"/>
              </a:rPr>
              <a:t>%8.3f</a:t>
            </a:r>
            <a:r>
              <a:rPr lang="en-US" altLang="en-US" sz="2000">
                <a:latin typeface="Courier New" panose="02070309020205020404" pitchFamily="49" charset="0"/>
              </a:rPr>
              <a:t>\n", </a:t>
            </a:r>
            <a:r>
              <a:rPr lang="en-US" altLang="en-US" sz="2000" err="1">
                <a:latin typeface="Courier New" panose="02070309020205020404" pitchFamily="49" charset="0"/>
              </a:rPr>
              <a:t>gpa</a:t>
            </a:r>
            <a:r>
              <a:rPr lang="en-US" altLang="en-US" sz="200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2057400" algn="l"/>
              </a:tabLst>
            </a:pPr>
            <a:endParaRPr lang="en-US" altLang="en-US" sz="20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  <a:tabLst>
                <a:tab pos="2057400" algn="l"/>
              </a:tabLst>
            </a:pPr>
            <a:r>
              <a:rPr lang="en-US" altLang="en-US"/>
              <a:t>	Output: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2057400" algn="l"/>
              </a:tabLst>
            </a:pPr>
            <a:r>
              <a:rPr lang="en-US" altLang="en-US" sz="900">
                <a:latin typeface="Courier New" panose="02070309020205020404" pitchFamily="49" charset="0"/>
              </a:rPr>
              <a:t>	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2057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your GPA is 3.3</a:t>
            </a:r>
          </a:p>
          <a:p>
            <a:pPr marL="639763" lvl="1" indent="-246063">
              <a:lnSpc>
                <a:spcPct val="80000"/>
              </a:lnSpc>
              <a:buNone/>
              <a:tabLst>
                <a:tab pos="2057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	more precisely:    3.254</a:t>
            </a:r>
          </a:p>
        </p:txBody>
      </p:sp>
      <p:grpSp>
        <p:nvGrpSpPr>
          <p:cNvPr id="661508" name="Group 4"/>
          <p:cNvGrpSpPr>
            <a:grpSpLocks/>
          </p:cNvGrpSpPr>
          <p:nvPr/>
        </p:nvGrpSpPr>
        <p:grpSpPr bwMode="auto">
          <a:xfrm>
            <a:off x="5576892" y="5187954"/>
            <a:ext cx="427038" cy="679450"/>
            <a:chOff x="2386" y="3217"/>
            <a:chExt cx="269" cy="428"/>
          </a:xfrm>
        </p:grpSpPr>
        <p:sp>
          <p:nvSpPr>
            <p:cNvPr id="661509" name="Text Box 5"/>
            <p:cNvSpPr txBox="1">
              <a:spLocks noChangeArrowheads="1"/>
            </p:cNvSpPr>
            <p:nvPr/>
          </p:nvSpPr>
          <p:spPr bwMode="auto">
            <a:xfrm>
              <a:off x="2410" y="3414"/>
              <a:ext cx="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2575" indent="-282575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</a:pPr>
              <a:r>
                <a:rPr lang="en-US" altLang="en-US">
                  <a:latin typeface="Verdana" panose="020B060403050404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661510" name="AutoShape 6"/>
            <p:cNvSpPr>
              <a:spLocks/>
            </p:cNvSpPr>
            <p:nvPr/>
          </p:nvSpPr>
          <p:spPr bwMode="auto">
            <a:xfrm rot="16200000">
              <a:off x="2425" y="3178"/>
              <a:ext cx="192" cy="269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61511" name="Group 7"/>
          <p:cNvGrpSpPr>
            <a:grpSpLocks/>
          </p:cNvGrpSpPr>
          <p:nvPr/>
        </p:nvGrpSpPr>
        <p:grpSpPr bwMode="auto">
          <a:xfrm>
            <a:off x="5969005" y="4294186"/>
            <a:ext cx="407988" cy="727074"/>
            <a:chOff x="2641" y="2580"/>
            <a:chExt cx="257" cy="458"/>
          </a:xfrm>
        </p:grpSpPr>
        <p:sp>
          <p:nvSpPr>
            <p:cNvPr id="661512" name="AutoShape 8"/>
            <p:cNvSpPr>
              <a:spLocks/>
            </p:cNvSpPr>
            <p:nvPr/>
          </p:nvSpPr>
          <p:spPr bwMode="auto">
            <a:xfrm rot="5400000">
              <a:off x="2606" y="2746"/>
              <a:ext cx="327" cy="257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1513" name="Text Box 9"/>
            <p:cNvSpPr txBox="1">
              <a:spLocks noChangeArrowheads="1"/>
            </p:cNvSpPr>
            <p:nvPr/>
          </p:nvSpPr>
          <p:spPr bwMode="auto">
            <a:xfrm>
              <a:off x="2662" y="2580"/>
              <a:ext cx="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82575" indent="-282575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</a:pPr>
              <a:r>
                <a:rPr lang="en-US" altLang="en-US">
                  <a:latin typeface="Verdana" panose="020B060403050404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720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Methods with Conditional Execution</a:t>
            </a:r>
          </a:p>
        </p:txBody>
      </p:sp>
    </p:spTree>
    <p:extLst>
      <p:ext uri="{BB962C8B-B14F-4D97-AF65-F5344CB8AC3E}">
        <p14:creationId xmlns:p14="http://schemas.microsoft.com/office/powerpoint/2010/main" val="87459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 &amp; Post- conditions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Preconditions </a:t>
            </a:r>
            <a:r>
              <a:rPr lang="en-US"/>
              <a:t>describe conditions that must be true before a method runs</a:t>
            </a:r>
          </a:p>
          <a:p>
            <a:pPr lvl="1"/>
            <a:r>
              <a:rPr lang="en-US"/>
              <a:t>When given a precondition is true, the author is asking you to ensure something before calling his method, and in return is guaranteeing that the method behaves as intended.</a:t>
            </a:r>
          </a:p>
          <a:p>
            <a:r>
              <a:rPr lang="en-US" err="1">
                <a:solidFill>
                  <a:schemeClr val="accent1"/>
                </a:solidFill>
              </a:rPr>
              <a:t>Postconditions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describe conditions that will be true after the method completes (provided the pre-conditions were met.)</a:t>
            </a:r>
          </a:p>
          <a:p>
            <a:pPr lvl="1"/>
            <a:r>
              <a:rPr lang="en-US"/>
              <a:t>I do not have to check later, I know what I.</a:t>
            </a:r>
          </a:p>
          <a:p>
            <a:r>
              <a:rPr lang="en-US"/>
              <a:t>AP exam: </a:t>
            </a:r>
          </a:p>
          <a:p>
            <a:pPr lvl="1"/>
            <a:r>
              <a:rPr lang="en-US"/>
              <a:t>You will have to write methods that satisfy some set of pre- and post-conditions.  </a:t>
            </a:r>
          </a:p>
          <a:p>
            <a:pPr lvl="1"/>
            <a:r>
              <a:rPr lang="en-US"/>
              <a:t>Points are lost for not satisfying them.</a:t>
            </a:r>
          </a:p>
        </p:txBody>
      </p:sp>
    </p:spTree>
    <p:extLst>
      <p:ext uri="{BB962C8B-B14F-4D97-AF65-F5344CB8AC3E}">
        <p14:creationId xmlns:p14="http://schemas.microsoft.com/office/powerpoint/2010/main" val="409809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4293" y="1152983"/>
            <a:ext cx="10554307" cy="5260009"/>
          </a:xfrm>
        </p:spPr>
        <p:txBody>
          <a:bodyPr>
            <a:normAutofit fontScale="92500" lnSpcReduction="10000"/>
          </a:bodyPr>
          <a:lstStyle/>
          <a:p>
            <a:endParaRPr lang="en-US"/>
          </a:p>
          <a:p>
            <a:r>
              <a:rPr lang="en-US"/>
              <a:t>You can create your own exceptions with: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throw new &lt;exception&gt;;</a:t>
            </a:r>
          </a:p>
          <a:p>
            <a:r>
              <a:rPr lang="en-US">
                <a:cs typeface="Courier New" panose="02070309020205020404" pitchFamily="49" charset="0"/>
              </a:rPr>
              <a:t>Some exceptions can have descriptive text you provide:</a:t>
            </a:r>
          </a:p>
          <a:p>
            <a:pPr marL="0" indent="0">
              <a:buNone/>
            </a:pP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sz="190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(“Can’t have zero slices of bread.”);</a:t>
            </a:r>
          </a:p>
          <a:p>
            <a:pPr marL="0" indent="0"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cs typeface="Courier New" panose="02070309020205020404" pitchFamily="49" charset="0"/>
              </a:rPr>
              <a:t>Prevention vs Detection</a:t>
            </a:r>
          </a:p>
          <a:p>
            <a:r>
              <a:rPr lang="en-US">
                <a:cs typeface="Courier New" panose="02070309020205020404" pitchFamily="49" charset="0"/>
              </a:rPr>
              <a:t>For this class, we usually don’t want to throw exceptions.</a:t>
            </a:r>
          </a:p>
          <a:p>
            <a:pPr lvl="1"/>
            <a:r>
              <a:rPr lang="en-US">
                <a:cs typeface="Courier New" panose="02070309020205020404" pitchFamily="49" charset="0"/>
              </a:rPr>
              <a:t>We would rather you test for bad inputs in your code, and react to avoid the crash.</a:t>
            </a:r>
          </a:p>
          <a:p>
            <a:r>
              <a:rPr lang="en-US">
                <a:cs typeface="Courier New" panose="02070309020205020404" pitchFamily="49" charset="0"/>
              </a:rPr>
              <a:t>Example:</a:t>
            </a:r>
          </a:p>
          <a:p>
            <a:pPr lvl="1"/>
            <a:r>
              <a:rPr lang="en-US">
                <a:cs typeface="Courier New" panose="02070309020205020404" pitchFamily="49" charset="0"/>
              </a:rPr>
              <a:t>If the user enters a string instead of an </a:t>
            </a:r>
            <a:r>
              <a:rPr lang="en-US" err="1">
                <a:cs typeface="Courier New" panose="02070309020205020404" pitchFamily="49" charset="0"/>
              </a:rPr>
              <a:t>int</a:t>
            </a:r>
            <a:r>
              <a:rPr lang="en-US">
                <a:cs typeface="Courier New" panose="02070309020205020404" pitchFamily="49" charset="0"/>
              </a:rPr>
              <a:t> when you’re asking for a slice of bread (</a:t>
            </a:r>
            <a:r>
              <a:rPr lang="en-US" err="1">
                <a:cs typeface="Courier New" panose="02070309020205020404" pitchFamily="49" charset="0"/>
              </a:rPr>
              <a:t>myscanner.hasNextInt</a:t>
            </a:r>
            <a:r>
              <a:rPr lang="en-US">
                <a:cs typeface="Courier New" panose="02070309020205020404" pitchFamily="49" charset="0"/>
              </a:rPr>
              <a:t>() == false) you could tell the user that, and have them try again, rather than crashing by going ahead with the </a:t>
            </a:r>
            <a:r>
              <a:rPr lang="en-US" err="1">
                <a:cs typeface="Courier New" panose="02070309020205020404" pitchFamily="49" charset="0"/>
              </a:rPr>
              <a:t>nextInt</a:t>
            </a:r>
            <a:r>
              <a:rPr lang="en-US">
                <a:cs typeface="Courier New" panose="02070309020205020404" pitchFamily="49" charset="0"/>
              </a:rPr>
              <a:t>() call.</a:t>
            </a:r>
          </a:p>
          <a:p>
            <a:pPr lvl="1"/>
            <a:endParaRPr lang="en-US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0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with multiple returns: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94635"/>
            <a:ext cx="8946541" cy="5154291"/>
          </a:xfrm>
        </p:spPr>
        <p:txBody>
          <a:bodyPr>
            <a:normAutofit/>
          </a:bodyPr>
          <a:lstStyle/>
          <a:p>
            <a:r>
              <a:rPr lang="en-US"/>
              <a:t>So far, all the methods we’ve written that have return values just have one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/>
              <a:t>statement, typically at the end of the method.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areaOfSquare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side) {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return side*side;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>
                <a:cs typeface="Courier New" panose="02070309020205020404" pitchFamily="49" charset="0"/>
              </a:rPr>
              <a:t>Some methods may need to return different values depending on the situation.</a:t>
            </a:r>
          </a:p>
        </p:txBody>
      </p:sp>
    </p:spTree>
    <p:extLst>
      <p:ext uri="{BB962C8B-B14F-4D97-AF65-F5344CB8AC3E}">
        <p14:creationId xmlns:p14="http://schemas.microsoft.com/office/powerpoint/2010/main" val="363707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with multiple returns: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60437"/>
            <a:ext cx="10085075" cy="5393025"/>
          </a:xfrm>
        </p:spPr>
        <p:txBody>
          <a:bodyPr>
            <a:noAutofit/>
          </a:bodyPr>
          <a:lstStyle/>
          <a:p>
            <a:r>
              <a:rPr lang="en-US"/>
              <a:t>Example: Return the max of two different </a:t>
            </a:r>
            <a:r>
              <a:rPr lang="en-US" err="1"/>
              <a:t>ints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if (x &gt; y)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return x;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return y;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>
                <a:cs typeface="Courier New" panose="02070309020205020404" pitchFamily="49" charset="0"/>
              </a:rPr>
              <a:t>Methods return </a:t>
            </a:r>
            <a:r>
              <a:rPr lang="en-US" sz="2400" b="1" i="1">
                <a:cs typeface="Courier New" panose="02070309020205020404" pitchFamily="49" charset="0"/>
              </a:rPr>
              <a:t>immediately</a:t>
            </a:r>
            <a:r>
              <a:rPr lang="en-US" sz="2400">
                <a:cs typeface="Courier New" panose="02070309020205020404" pitchFamily="49" charset="0"/>
              </a:rPr>
              <a:t> when they hit a return statement, and nothing else gets executed. Avoids unneeded checking chained if/else</a:t>
            </a:r>
          </a:p>
          <a:p>
            <a:r>
              <a:rPr lang="en-US" sz="2400">
                <a:cs typeface="Courier New" panose="02070309020205020404" pitchFamily="49" charset="0"/>
              </a:rPr>
              <a:t>You could put the “return y;” inside an else { } and it would behave exactly the same.</a:t>
            </a:r>
          </a:p>
        </p:txBody>
      </p:sp>
    </p:spTree>
    <p:extLst>
      <p:ext uri="{BB962C8B-B14F-4D97-AF65-F5344CB8AC3E}">
        <p14:creationId xmlns:p14="http://schemas.microsoft.com/office/powerpoint/2010/main" val="2735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Gotchas: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60437"/>
            <a:ext cx="10361802" cy="5501309"/>
          </a:xfrm>
        </p:spPr>
        <p:txBody>
          <a:bodyPr>
            <a:noAutofit/>
          </a:bodyPr>
          <a:lstStyle/>
          <a:p>
            <a:r>
              <a:rPr lang="en-US" sz="2400"/>
              <a:t>If/else’s can create situations where a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/>
              <a:t> is never reached.</a:t>
            </a:r>
          </a:p>
          <a:p>
            <a:r>
              <a:rPr lang="en-US" sz="2400">
                <a:cs typeface="Courier New" panose="02070309020205020404" pitchFamily="49" charset="0"/>
              </a:rPr>
              <a:t>The compiler analyzes your code and complains when this could happen: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missing return statement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, String s) {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>
                <a:cs typeface="Courier New" panose="02070309020205020404" pitchFamily="49" charset="0"/>
              </a:rPr>
              <a:t>What if char </a:t>
            </a:r>
            <a:r>
              <a:rPr lang="en-US" sz="2400" err="1">
                <a:cs typeface="Courier New" panose="02070309020205020404" pitchFamily="49" charset="0"/>
              </a:rPr>
              <a:t>ch</a:t>
            </a:r>
            <a:r>
              <a:rPr lang="en-US" sz="2400">
                <a:cs typeface="Courier New" panose="02070309020205020404" pitchFamily="49" charset="0"/>
              </a:rPr>
              <a:t> is never found in String s? (e.g. </a:t>
            </a:r>
            <a:r>
              <a:rPr lang="en-US" sz="2400" err="1">
                <a:cs typeface="Courier New" panose="02070309020205020404" pitchFamily="49" charset="0"/>
              </a:rPr>
              <a:t>ch</a:t>
            </a:r>
            <a:r>
              <a:rPr lang="en-US" sz="2400">
                <a:cs typeface="Courier New" panose="02070309020205020404" pitchFamily="49" charset="0"/>
              </a:rPr>
              <a:t> = ‘z’, s = “Cat”)</a:t>
            </a:r>
          </a:p>
          <a:p>
            <a:r>
              <a:rPr lang="en-US" sz="2400">
                <a:cs typeface="Courier New" panose="02070309020205020404" pitchFamily="49" charset="0"/>
              </a:rPr>
              <a:t>Even though we loop through it many times, the test might never be true.</a:t>
            </a:r>
          </a:p>
          <a:p>
            <a:r>
              <a:rPr lang="en-US" sz="2400">
                <a:cs typeface="Courier New" panose="02070309020205020404" pitchFamily="49" charset="0"/>
              </a:rPr>
              <a:t>The compiler complains.  How could we fix it?</a:t>
            </a:r>
          </a:p>
        </p:txBody>
      </p:sp>
    </p:spTree>
    <p:extLst>
      <p:ext uri="{BB962C8B-B14F-4D97-AF65-F5344CB8AC3E}">
        <p14:creationId xmlns:p14="http://schemas.microsoft.com/office/powerpoint/2010/main" val="10713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with multiple returns: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60438"/>
            <a:ext cx="10686654" cy="4859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, String s) {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return -1;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>
                <a:cs typeface="Courier New" panose="02070309020205020404" pitchFamily="49" charset="0"/>
              </a:rPr>
              <a:t>Now we’re guaranteed to always return a value and the compiler is happy.</a:t>
            </a:r>
          </a:p>
          <a:p>
            <a:r>
              <a:rPr lang="en-US" sz="2400">
                <a:cs typeface="Courier New" panose="02070309020205020404" pitchFamily="49" charset="0"/>
              </a:rPr>
              <a:t>Moreover, the caller of this function can use -1 as a signal that the thing it was searching for was </a:t>
            </a:r>
            <a:r>
              <a:rPr lang="en-US" sz="2400" i="1">
                <a:cs typeface="Courier New" panose="02070309020205020404" pitchFamily="49" charset="0"/>
              </a:rPr>
              <a:t>not found</a:t>
            </a:r>
            <a:r>
              <a:rPr lang="en-US" sz="2400">
                <a:cs typeface="Courier New" panose="02070309020205020404" pitchFamily="49" charset="0"/>
              </a:rPr>
              <a:t>.  Why?</a:t>
            </a:r>
          </a:p>
          <a:p>
            <a:r>
              <a:rPr lang="en-US" sz="2400">
                <a:cs typeface="Courier New" panose="02070309020205020404" pitchFamily="49" charset="0"/>
              </a:rPr>
              <a:t>Because the method quits immediately as soon as the first instance of </a:t>
            </a:r>
            <a:r>
              <a:rPr lang="en-US" sz="2400" err="1">
                <a:cs typeface="Courier New" panose="02070309020205020404" pitchFamily="49" charset="0"/>
              </a:rPr>
              <a:t>ch</a:t>
            </a:r>
            <a:r>
              <a:rPr lang="en-US" sz="2400">
                <a:cs typeface="Courier New" panose="02070309020205020404" pitchFamily="49" charset="0"/>
              </a:rPr>
              <a:t> is found, and the index is guaranteed to be between 0 and </a:t>
            </a:r>
            <a:r>
              <a:rPr lang="en-US" sz="2400" err="1">
                <a:cs typeface="Courier New" panose="02070309020205020404" pitchFamily="49" charset="0"/>
              </a:rPr>
              <a:t>s.length</a:t>
            </a:r>
            <a:r>
              <a:rPr lang="en-US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28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Formatting text with </a:t>
            </a:r>
            <a:r>
              <a:rPr lang="en-US" altLang="en-US">
                <a:latin typeface="Courier New" panose="02070309020205020404" pitchFamily="49" charset="0"/>
              </a:rPr>
              <a:t>printf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33363" indent="-233363" algn="ctr">
              <a:buNone/>
              <a:tabLst>
                <a:tab pos="2057400" algn="l"/>
              </a:tabLst>
            </a:pPr>
            <a:r>
              <a:rPr lang="en-US" altLang="en-US" err="1">
                <a:latin typeface="Courier New" panose="02070309020205020404" pitchFamily="49" charset="0"/>
              </a:rPr>
              <a:t>System.out.printf</a:t>
            </a:r>
            <a:r>
              <a:rPr lang="en-US" altLang="en-US">
                <a:latin typeface="Courier New" panose="02070309020205020404" pitchFamily="49" charset="0"/>
              </a:rPr>
              <a:t>("</a:t>
            </a:r>
            <a:r>
              <a:rPr lang="en-US" altLang="en-US" b="1"/>
              <a:t>format string</a:t>
            </a:r>
            <a:r>
              <a:rPr lang="en-US" altLang="en-US">
                <a:latin typeface="Courier New" panose="02070309020205020404" pitchFamily="49" charset="0"/>
              </a:rPr>
              <a:t>", </a:t>
            </a:r>
            <a:r>
              <a:rPr lang="en-US" altLang="en-US" b="1"/>
              <a:t>parameters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  <a:p>
            <a:pPr marL="690563" lvl="1" indent="-233363">
              <a:buNone/>
              <a:tabLst>
                <a:tab pos="2057400" algn="l"/>
              </a:tabLst>
            </a:pPr>
            <a:endParaRPr lang="en-US" altLang="en-US"/>
          </a:p>
          <a:p>
            <a:pPr marL="233363" indent="-233363">
              <a:lnSpc>
                <a:spcPct val="110000"/>
              </a:lnSpc>
              <a:tabLst>
                <a:tab pos="2057400" algn="l"/>
              </a:tabLst>
            </a:pPr>
            <a:r>
              <a:rPr lang="en-US" altLang="en-US" sz="2200"/>
              <a:t>A format string can contain </a:t>
            </a:r>
            <a:r>
              <a:rPr lang="en-US" altLang="en-US" sz="2200" i="1"/>
              <a:t>placeholders </a:t>
            </a:r>
            <a:r>
              <a:rPr lang="en-US" altLang="en-US" sz="2200"/>
              <a:t>to insert parameters:</a:t>
            </a:r>
          </a:p>
          <a:p>
            <a:pPr marL="690563" lvl="1" indent="-233363">
              <a:tabLst>
                <a:tab pos="2057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%d</a:t>
            </a:r>
            <a:r>
              <a:rPr lang="en-US" altLang="en-US"/>
              <a:t>	integer</a:t>
            </a:r>
          </a:p>
          <a:p>
            <a:pPr marL="690563" lvl="1" indent="-233363">
              <a:tabLst>
                <a:tab pos="2057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%f</a:t>
            </a:r>
            <a:r>
              <a:rPr lang="en-US" altLang="en-US"/>
              <a:t>	real number</a:t>
            </a:r>
          </a:p>
          <a:p>
            <a:pPr marL="690563" lvl="1" indent="-233363">
              <a:tabLst>
                <a:tab pos="2057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%s</a:t>
            </a:r>
            <a:r>
              <a:rPr lang="en-US" altLang="en-US"/>
              <a:t>	string</a:t>
            </a:r>
          </a:p>
          <a:p>
            <a:pPr marL="1084263" lvl="2" indent="-169863">
              <a:tabLst>
                <a:tab pos="2057400" algn="l"/>
              </a:tabLst>
            </a:pPr>
            <a:r>
              <a:rPr lang="en-US" altLang="en-US"/>
              <a:t>these placeholders are used instead of + concatenation</a:t>
            </a:r>
          </a:p>
          <a:p>
            <a:pPr marL="1084263" lvl="2" indent="-169863">
              <a:tabLst>
                <a:tab pos="2057400" algn="l"/>
              </a:tabLst>
            </a:pPr>
            <a:endParaRPr lang="en-US" altLang="en-US"/>
          </a:p>
          <a:p>
            <a:pPr marL="690563" lvl="1" indent="-233363">
              <a:tabLst>
                <a:tab pos="2057400" algn="l"/>
              </a:tabLst>
            </a:pPr>
            <a:r>
              <a:rPr lang="en-US" altLang="en-US"/>
              <a:t>Example:</a:t>
            </a:r>
          </a:p>
          <a:p>
            <a:pPr marL="690563" lvl="1" indent="-233363">
              <a:lnSpc>
                <a:spcPct val="70000"/>
              </a:lnSpc>
              <a:buNone/>
              <a:tabLst>
                <a:tab pos="2057400" algn="l"/>
              </a:tabLst>
            </a:pPr>
            <a:endParaRPr lang="en-US" altLang="en-US" sz="1000">
              <a:latin typeface="Courier New" panose="02070309020205020404" pitchFamily="49" charset="0"/>
            </a:endParaRPr>
          </a:p>
          <a:p>
            <a:pPr marL="690563" lvl="1" indent="-2333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	int x = 3;</a:t>
            </a:r>
          </a:p>
          <a:p>
            <a:pPr marL="690563" lvl="1" indent="-2333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	int y = -17;</a:t>
            </a:r>
            <a:endParaRPr lang="en-US" altLang="en-US" sz="2000" b="1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690563" lvl="1" indent="-2333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 err="1">
                <a:latin typeface="Courier New" panose="02070309020205020404" pitchFamily="49" charset="0"/>
              </a:rPr>
              <a:t>System.out.printf</a:t>
            </a:r>
            <a:r>
              <a:rPr lang="en-US" altLang="en-US" sz="2000">
                <a:latin typeface="Courier New" panose="02070309020205020404" pitchFamily="49" charset="0"/>
              </a:rPr>
              <a:t>("x is </a:t>
            </a:r>
            <a:r>
              <a:rPr lang="en-US" altLang="en-US" sz="2000" b="1">
                <a:latin typeface="Courier New" panose="02070309020205020404" pitchFamily="49" charset="0"/>
              </a:rPr>
              <a:t>%d</a:t>
            </a:r>
            <a:r>
              <a:rPr lang="en-US" altLang="en-US" sz="2000">
                <a:latin typeface="Courier New" panose="02070309020205020404" pitchFamily="49" charset="0"/>
              </a:rPr>
              <a:t> and y is </a:t>
            </a:r>
            <a:r>
              <a:rPr lang="en-US" altLang="en-US" sz="2000" b="1">
                <a:latin typeface="Courier New" panose="02070309020205020404" pitchFamily="49" charset="0"/>
              </a:rPr>
              <a:t>%d</a:t>
            </a:r>
            <a:r>
              <a:rPr lang="en-US" altLang="en-US" sz="2000">
                <a:latin typeface="Courier New" panose="02070309020205020404" pitchFamily="49" charset="0"/>
              </a:rPr>
              <a:t>!\n", x, y);</a:t>
            </a:r>
          </a:p>
          <a:p>
            <a:pPr marL="690563" lvl="1" indent="-233363">
              <a:lnSpc>
                <a:spcPct val="70000"/>
              </a:lnSpc>
              <a:buNone/>
              <a:tabLst>
                <a:tab pos="2057400" algn="l"/>
              </a:tabLst>
            </a:pPr>
            <a:r>
              <a:rPr lang="en-US" altLang="en-US" sz="2000" b="1">
                <a:latin typeface="Courier New" panose="02070309020205020404" pitchFamily="49" charset="0"/>
              </a:rPr>
              <a:t>	                </a:t>
            </a:r>
            <a:r>
              <a:rPr lang="en-US" altLang="en-US" sz="2000" b="1">
                <a:solidFill>
                  <a:srgbClr val="008080"/>
                </a:solidFill>
                <a:latin typeface="Courier New" panose="02070309020205020404" pitchFamily="49" charset="0"/>
              </a:rPr>
              <a:t>// x is 3 and y is -17!</a:t>
            </a:r>
          </a:p>
          <a:p>
            <a:pPr marL="690563" lvl="1" indent="-233363">
              <a:buNone/>
              <a:tabLst>
                <a:tab pos="2057400" algn="l"/>
              </a:tabLst>
            </a:pPr>
            <a:endParaRPr lang="en-US" altLang="en-US" sz="800"/>
          </a:p>
          <a:p>
            <a:pPr marL="1084263" lvl="2" indent="-169863">
              <a:tabLst>
                <a:tab pos="2057400" algn="l"/>
              </a:tabLst>
            </a:pPr>
            <a:r>
              <a:rPr lang="en-US" altLang="en-US" err="1">
                <a:latin typeface="Courier New" panose="02070309020205020404" pitchFamily="49" charset="0"/>
              </a:rPr>
              <a:t>printf</a:t>
            </a:r>
            <a:r>
              <a:rPr lang="en-US" altLang="en-US"/>
              <a:t> does not drop to the next line unless you write </a:t>
            </a:r>
            <a:r>
              <a:rPr lang="en-US" altLang="en-US">
                <a:latin typeface="Courier New" panose="02070309020205020404" pitchFamily="49" charset="0"/>
              </a:rPr>
              <a:t>\n</a:t>
            </a:r>
          </a:p>
          <a:p>
            <a:pPr marL="914400" lvl="2" indent="0">
              <a:buNone/>
              <a:tabLst>
                <a:tab pos="2057400" algn="l"/>
              </a:tabLst>
            </a:pPr>
            <a:endParaRPr lang="en-US" altLang="en-US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6204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6B81EE-BC54-44E6-B8C9-6B59003226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A06BB1-C454-4AE7-B100-3B0F8E2111A7}"/>
</file>

<file path=customXml/itemProps3.xml><?xml version="1.0" encoding="utf-8"?>
<ds:datastoreItem xmlns:ds="http://schemas.openxmlformats.org/officeDocument/2006/customXml" ds:itemID="{7752F73B-470B-484A-802B-5BACBCE5D79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1_Office Theme</vt:lpstr>
      <vt:lpstr>Upcoming Assignments</vt:lpstr>
      <vt:lpstr>Methods with Conditional Execution</vt:lpstr>
      <vt:lpstr>Pre- &amp; Post- conditions</vt:lpstr>
      <vt:lpstr>Exceptions</vt:lpstr>
      <vt:lpstr>Methods with multiple returns:</vt:lpstr>
      <vt:lpstr>Methods with multiple returns:</vt:lpstr>
      <vt:lpstr>Gotchas:</vt:lpstr>
      <vt:lpstr>Methods with multiple returns:</vt:lpstr>
      <vt:lpstr>Formatting text with printf</vt:lpstr>
      <vt:lpstr>printf width</vt:lpstr>
      <vt:lpstr>Upcoming Assignments</vt:lpstr>
      <vt:lpstr>printf precision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Chaining</dc:title>
  <dc:creator>Andrew Silverman</dc:creator>
  <cp:revision>1</cp:revision>
  <dcterms:created xsi:type="dcterms:W3CDTF">2014-09-30T21:28:20Z</dcterms:created>
  <dcterms:modified xsi:type="dcterms:W3CDTF">2022-11-07T18:59:24Z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  <property fmtid="{D5CDD505-2E9C-101B-9397-08002B2CF9AE}" pid="3" name="Order">
    <vt:r8>4000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