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93" r:id="rId5"/>
    <p:sldId id="308" r:id="rId6"/>
    <p:sldId id="309" r:id="rId7"/>
    <p:sldId id="324" r:id="rId8"/>
    <p:sldId id="325" r:id="rId9"/>
    <p:sldId id="326" r:id="rId10"/>
    <p:sldId id="334" r:id="rId11"/>
    <p:sldId id="328" r:id="rId12"/>
    <p:sldId id="329" r:id="rId13"/>
    <p:sldId id="327" r:id="rId14"/>
    <p:sldId id="330" r:id="rId15"/>
    <p:sldId id="331" r:id="rId16"/>
    <p:sldId id="332" r:id="rId17"/>
    <p:sldId id="333" r:id="rId18"/>
    <p:sldId id="336" r:id="rId19"/>
    <p:sldId id="335" r:id="rId20"/>
    <p:sldId id="3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ABBA73-6BC9-4075-B13B-A211132ED114}">
          <p14:sldIdLst>
            <p14:sldId id="293"/>
            <p14:sldId id="308"/>
            <p14:sldId id="309"/>
            <p14:sldId id="324"/>
            <p14:sldId id="325"/>
            <p14:sldId id="326"/>
            <p14:sldId id="334"/>
            <p14:sldId id="328"/>
            <p14:sldId id="329"/>
            <p14:sldId id="327"/>
            <p14:sldId id="330"/>
            <p14:sldId id="331"/>
            <p14:sldId id="332"/>
            <p14:sldId id="333"/>
            <p14:sldId id="336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EECF2-6E79-4F9F-90CB-A51A97BC5C19}" v="3" dt="2022-12-02T07:37:2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Sarah (Student)" userId="S::s-wusa@bsd405.org::f4c95362-9a60-4374-9b7f-7bbe0ac6ebea" providerId="AD" clId="Web-{20DEECF2-6E79-4F9F-90CB-A51A97BC5C19}"/>
    <pc:docChg chg="modSld">
      <pc:chgData name="Wu, Sarah (Student)" userId="S::s-wusa@bsd405.org::f4c95362-9a60-4374-9b7f-7bbe0ac6ebea" providerId="AD" clId="Web-{20DEECF2-6E79-4F9F-90CB-A51A97BC5C19}" dt="2022-12-02T07:37:23.182" v="2" actId="20577"/>
      <pc:docMkLst>
        <pc:docMk/>
      </pc:docMkLst>
      <pc:sldChg chg="modSp">
        <pc:chgData name="Wu, Sarah (Student)" userId="S::s-wusa@bsd405.org::f4c95362-9a60-4374-9b7f-7bbe0ac6ebea" providerId="AD" clId="Web-{20DEECF2-6E79-4F9F-90CB-A51A97BC5C19}" dt="2022-12-02T07:37:23.182" v="2" actId="20577"/>
        <pc:sldMkLst>
          <pc:docMk/>
          <pc:sldMk cId="890617342" sldId="309"/>
        </pc:sldMkLst>
        <pc:spChg chg="mod">
          <ac:chgData name="Wu, Sarah (Student)" userId="S::s-wusa@bsd405.org::f4c95362-9a60-4374-9b7f-7bbe0ac6ebea" providerId="AD" clId="Web-{20DEECF2-6E79-4F9F-90CB-A51A97BC5C19}" dt="2022-12-02T07:37:23.182" v="2" actId="20577"/>
          <ac:spMkLst>
            <pc:docMk/>
            <pc:sldMk cId="890617342" sldId="30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5 Review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&amp;&amp;		Logical And		Both operands must be true</a:t>
            </a:r>
          </a:p>
          <a:p>
            <a:r>
              <a:rPr lang="en-US"/>
              <a:t>||		Logical Or		One of two operands must be true</a:t>
            </a:r>
          </a:p>
          <a:p>
            <a:r>
              <a:rPr lang="en-US"/>
              <a:t>!		Logical Not		Unary,  single operand must be false</a:t>
            </a:r>
          </a:p>
          <a:p>
            <a:endParaRPr lang="en-US" sz="1200"/>
          </a:p>
          <a:p>
            <a:r>
              <a:rPr lang="en-US"/>
              <a:t>Allow us to combine other </a:t>
            </a: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expressions</a:t>
            </a:r>
          </a:p>
          <a:p>
            <a:r>
              <a:rPr lang="en-US"/>
              <a:t>More complex expressions</a:t>
            </a:r>
          </a:p>
          <a:p>
            <a:endParaRPr lang="en-US" sz="1200"/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MomSaysOk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DadSaysOk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MrZachIsFun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MrJamisonIsFun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number &lt;= 0 &amp;&amp; number &gt;=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1925" y="442827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1925" y="49245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1925" y="540074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7959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Negation /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the expression would otherwise be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,  then return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/>
              <a:t>If false, then return true.   Just add a NOT using exclamation point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(number &gt;= 0 &amp;&amp; number &lt;= 10) {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Instead of asking if the number between two values,  add a !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And now we are asking if number is outside of the two values</a:t>
            </a: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(!  (number &gt;= 0 &amp;&amp; number &lt;= 10))</a:t>
            </a:r>
          </a:p>
        </p:txBody>
      </p:sp>
    </p:spTree>
    <p:extLst>
      <p:ext uri="{BB962C8B-B14F-4D97-AF65-F5344CB8AC3E}">
        <p14:creationId xmlns:p14="http://schemas.microsoft.com/office/powerpoint/2010/main" val="274466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with two </a:t>
            </a:r>
            <a:r>
              <a:rPr lang="en-US" err="1"/>
              <a:t>boolean</a:t>
            </a:r>
            <a:r>
              <a:rPr lang="en-US"/>
              <a:t> expressions and a logical operator</a:t>
            </a:r>
          </a:p>
          <a:p>
            <a:r>
              <a:rPr lang="en-US"/>
              <a:t>Switch the logical operator from || to &amp;&amp;,  or &amp;&amp; to ||</a:t>
            </a:r>
          </a:p>
          <a:p>
            <a:r>
              <a:rPr lang="en-US"/>
              <a:t>And then negate expressions on either side of operator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number &gt; 0 || number &lt; 10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becomes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! (number &gt; 0) &amp;&amp; ! (number &lt; 10)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Negating By Changing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the operator is equality or inequality</a:t>
            </a:r>
          </a:p>
          <a:p>
            <a:pPr lvl="1"/>
            <a:r>
              <a:rPr lang="en-US"/>
              <a:t>switch between == and !=</a:t>
            </a:r>
          </a:p>
          <a:p>
            <a:pPr lvl="1"/>
            <a:endParaRPr lang="en-US"/>
          </a:p>
          <a:p>
            <a:r>
              <a:rPr lang="en-US"/>
              <a:t>If the operator is a relational</a:t>
            </a:r>
          </a:p>
          <a:p>
            <a:pPr lvl="1"/>
            <a:r>
              <a:rPr lang="en-US"/>
              <a:t>switch the direction</a:t>
            </a:r>
          </a:p>
          <a:p>
            <a:pPr lvl="1"/>
            <a:r>
              <a:rPr lang="en-US"/>
              <a:t>And add or remove =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 == b) </a:t>
            </a:r>
            <a:r>
              <a:rPr lang="en-US"/>
              <a:t>becomes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 != b)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(p &gt;= q) </a:t>
            </a:r>
            <a:r>
              <a:rPr lang="en-US"/>
              <a:t>becomes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(p &lt; q)</a:t>
            </a:r>
          </a:p>
        </p:txBody>
      </p:sp>
    </p:spTree>
    <p:extLst>
      <p:ext uri="{BB962C8B-B14F-4D97-AF65-F5344CB8AC3E}">
        <p14:creationId xmlns:p14="http://schemas.microsoft.com/office/powerpoint/2010/main" val="223794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with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cs typeface="Courier New" panose="02070309020205020404" pitchFamily="49" charset="0"/>
              </a:rPr>
              <a:t>Starting with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number &gt; 0 &amp;&amp; number &lt; 10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>
                <a:cs typeface="Courier New" panose="02070309020205020404" pitchFamily="49" charset="0"/>
              </a:rPr>
              <a:t>Using simple negation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! (number &gt; 0 &amp;&amp; number &lt; 10)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>
                <a:cs typeface="Courier New" panose="02070309020205020404" pitchFamily="49" charset="0"/>
              </a:rPr>
              <a:t>Using De Morgan’s Law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! (number &gt; 0) || ! (number &lt; 10)</a:t>
            </a:r>
          </a:p>
          <a:p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>
                <a:cs typeface="Courier New" panose="02070309020205020404" pitchFamily="49" charset="0"/>
              </a:rPr>
              <a:t>Combining with operator negation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(number &lt;= 0) || (number &gt;= 10)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Things To Remember About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next functions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next(),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/>
              <a:t>All of these functions block – wait for input</a:t>
            </a:r>
          </a:p>
          <a:p>
            <a:pPr lvl="1"/>
            <a:r>
              <a:rPr lang="en-US"/>
              <a:t>All of these CONSUME the input</a:t>
            </a:r>
          </a:p>
          <a:p>
            <a:pPr lvl="1"/>
            <a:endParaRPr lang="en-US" sz="800"/>
          </a:p>
          <a:p>
            <a:r>
              <a:rPr lang="en-US"/>
              <a:t>The has functions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/>
              <a:t>Do not consume the input</a:t>
            </a:r>
          </a:p>
          <a:p>
            <a:pPr lvl="1"/>
            <a:r>
              <a:rPr lang="en-US"/>
              <a:t>Block when reading from keyboard</a:t>
            </a:r>
          </a:p>
          <a:p>
            <a:pPr lvl="1"/>
            <a:endParaRPr lang="en-US" sz="800"/>
          </a:p>
          <a:p>
            <a:r>
              <a:rPr lang="en-US"/>
              <a:t>What happens if you call next() and there is no next?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Things that are provably true or false at a given point in the program</a:t>
            </a:r>
          </a:p>
          <a:p>
            <a:r>
              <a:rPr lang="en-US"/>
              <a:t>Similar to post-conditions,  things you guarantee to be true</a:t>
            </a:r>
          </a:p>
          <a:p>
            <a:r>
              <a:rPr lang="en-US"/>
              <a:t>For instance,  in the else of the following code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(number &gt;= 0)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we can assert that number is negative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557745" y="4757056"/>
            <a:ext cx="41779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(number &lt; 0) {</a:t>
            </a:r>
          </a:p>
        </p:txBody>
      </p:sp>
    </p:spTree>
    <p:extLst>
      <p:ext uri="{BB962C8B-B14F-4D97-AF65-F5344CB8AC3E}">
        <p14:creationId xmlns:p14="http://schemas.microsoft.com/office/powerpoint/2010/main" val="28180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/>
              <a:t> SC 5.1, 2, 5, 6, 7  </a:t>
            </a:r>
          </a:p>
          <a:p>
            <a:pPr indent="-182880"/>
            <a:r>
              <a:rPr lang="en-US"/>
              <a:t> SC 5.12, 13; </a:t>
            </a:r>
          </a:p>
          <a:p>
            <a:pPr indent="-182880"/>
            <a:r>
              <a:rPr lang="en-US"/>
              <a:t> SC 5.14, 15, 16, 18, 19</a:t>
            </a:r>
          </a:p>
          <a:p>
            <a:pPr indent="-182880"/>
            <a:r>
              <a:rPr lang="en-US"/>
              <a:t> SC 23, 25, 26, 27, 29</a:t>
            </a:r>
          </a:p>
          <a:p>
            <a:pPr indent="-182880"/>
            <a:r>
              <a:rPr lang="en-US"/>
              <a:t>Ex 2, 3, 11, 12, 15</a:t>
            </a:r>
          </a:p>
          <a:p>
            <a:pPr indent="-182880"/>
            <a:r>
              <a:rPr lang="en-US"/>
              <a:t>Project Guessing Game</a:t>
            </a:r>
          </a:p>
          <a:p>
            <a:pPr indent="-18288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Mostly the same as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/>
              <a:t>loops, but written a different way:</a:t>
            </a:r>
          </a:p>
          <a:p>
            <a:r>
              <a:rPr lang="en-US"/>
              <a:t>There is initialization,  a test,  and an update.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&lt;initialization&gt;	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happens before the loop begins.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(&lt;test&gt;) {	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is checked before body runs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&lt;update&gt;;      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anywhere in the loop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7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/>
                <a:cs typeface="Courier New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total = 0;</a:t>
            </a:r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(total &lt; 100) { </a:t>
            </a:r>
          </a:p>
          <a:p>
            <a:pPr marL="457200" lvl="1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>
                <a:latin typeface="Courier New"/>
                <a:cs typeface="Courier New"/>
              </a:rPr>
              <a:t>number = </a:t>
            </a:r>
            <a:r>
              <a:rPr lang="en-US" err="1">
                <a:latin typeface="Courier New"/>
                <a:cs typeface="Courier New"/>
              </a:rPr>
              <a:t>scanner.nextInt</a:t>
            </a:r>
            <a:r>
              <a:rPr lang="en-US"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total += number;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8038" y="267660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8038" y="391375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8038" y="1324128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061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Fencepost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u="sng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pre-condition: </a:t>
            </a:r>
            <a:r>
              <a:rPr lang="en-US" sz="2400" u="sng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u="sng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0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printLetters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400">
                <a:latin typeface="Courier New" panose="02070309020205020404" pitchFamily="49" charset="0"/>
                <a:cs typeface="Courier New" panose="02070309020205020404" pitchFamily="49" charset="0"/>
              </a:rPr>
              <a:t> i = 0; i &lt; s.length() - 1; i++)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)+”-”);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() - 1));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Fencepost With A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number  = 0;</a:t>
            </a:r>
            <a:endParaRPr lang="en-US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total   = 0;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number: 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(number != -1)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total += number;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number: 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57719" y="397839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7719" y="5118841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7719" y="1675731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62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cs typeface="Courier New" panose="02070309020205020404" pitchFamily="49" charset="0"/>
              </a:rPr>
              <a:t>Loop executes </a:t>
            </a:r>
            <a:r>
              <a:rPr lang="en-US" i="1">
                <a:cs typeface="Courier New" panose="02070309020205020404" pitchFamily="49" charset="0"/>
              </a:rPr>
              <a:t>at least</a:t>
            </a:r>
            <a:r>
              <a:rPr lang="en-US">
                <a:cs typeface="Courier New" panose="02070309020205020404" pitchFamily="49" charset="0"/>
              </a:rPr>
              <a:t> once</a:t>
            </a:r>
          </a:p>
          <a:p>
            <a:pPr marL="0" indent="0">
              <a:buNone/>
            </a:pPr>
            <a:endParaRPr lang="en-US" sz="2400">
              <a:solidFill>
                <a:srgbClr val="0099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number  = 0;</a:t>
            </a:r>
            <a:endParaRPr lang="en-US" sz="240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  = 0;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number;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number: "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(number != -1);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57719" y="558561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7719" y="516238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7719" y="2620268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49828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Do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the AP Test</a:t>
            </a:r>
          </a:p>
          <a:p>
            <a:pPr lvl="1"/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/>
              <a:t>Returns a value &gt;= 0 and &lt; 1,  need to scale values</a:t>
            </a:r>
          </a:p>
          <a:p>
            <a:pPr lvl="2"/>
            <a:r>
              <a:rPr lang="en-US"/>
              <a:t>18 decimal places</a:t>
            </a:r>
          </a:p>
          <a:p>
            <a:r>
              <a:rPr lang="en-US"/>
              <a:t>Easier way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Random r = new Random();</a:t>
            </a:r>
          </a:p>
          <a:p>
            <a:pPr lvl="1"/>
            <a:r>
              <a:rPr lang="en-US"/>
              <a:t>Use methods </a:t>
            </a:r>
            <a:r>
              <a:rPr lang="en-US" err="1"/>
              <a:t>nextInt</a:t>
            </a:r>
            <a:r>
              <a:rPr lang="en-US"/>
              <a:t>(), </a:t>
            </a:r>
            <a:r>
              <a:rPr lang="en-US" err="1"/>
              <a:t>nextInt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), </a:t>
            </a:r>
            <a:r>
              <a:rPr lang="en-US" err="1"/>
              <a:t>nextBoolean</a:t>
            </a:r>
            <a:r>
              <a:rPr lang="en-US"/>
              <a:t>()</a:t>
            </a:r>
          </a:p>
          <a:p>
            <a:pPr lvl="1"/>
            <a:endParaRPr lang="en-US"/>
          </a:p>
          <a:p>
            <a:r>
              <a:rPr lang="en-US"/>
              <a:t>Generating a value between 5 and 15 inclusive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 * 11 + 5);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r.nextInt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(11) + 5;</a:t>
            </a:r>
          </a:p>
        </p:txBody>
      </p:sp>
    </p:spTree>
    <p:extLst>
      <p:ext uri="{BB962C8B-B14F-4D97-AF65-F5344CB8AC3E}">
        <p14:creationId xmlns:p14="http://schemas.microsoft.com/office/powerpoint/2010/main" val="313232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(x % 2 == 0)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 % 2 == 0;</a:t>
            </a:r>
            <a:endParaRPr lang="en-US" sz="240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9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Minimalist</a:t>
            </a:r>
          </a:p>
          <a:p>
            <a:r>
              <a:rPr lang="en-US"/>
              <a:t>No extra variables</a:t>
            </a:r>
          </a:p>
          <a:p>
            <a:r>
              <a:rPr lang="en-US"/>
              <a:t>No extra operators</a:t>
            </a:r>
          </a:p>
          <a:p>
            <a:r>
              <a:rPr lang="en-US"/>
              <a:t>Meaningful names</a:t>
            </a:r>
          </a:p>
          <a:p>
            <a:r>
              <a:rPr lang="en-US"/>
              <a:t>Make it concise</a:t>
            </a:r>
          </a:p>
          <a:p>
            <a:r>
              <a:rPr lang="en-US"/>
              <a:t>Less is more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B8855-C1EE-463E-BE2A-DC992C9B65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EC3EB-07F1-4D8D-B07F-6EB9ABAB5C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23F22D-EC0E-4755-945E-489787BF97A7}">
  <ds:schemaRefs>
    <ds:schemaRef ds:uri="22ea9a44-513e-4f2d-b129-a84042c2e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5 Review</vt:lpstr>
      <vt:lpstr>While Loops</vt:lpstr>
      <vt:lpstr>Example</vt:lpstr>
      <vt:lpstr>Fencepost Algorithm</vt:lpstr>
      <vt:lpstr>Fencepost With A Sentinel Value</vt:lpstr>
      <vt:lpstr>Do While</vt:lpstr>
      <vt:lpstr>Two Ways To Do Random</vt:lpstr>
      <vt:lpstr>Boolean Zen</vt:lpstr>
      <vt:lpstr>More Zen</vt:lpstr>
      <vt:lpstr>Logical Operators</vt:lpstr>
      <vt:lpstr>Simple Negation / Not</vt:lpstr>
      <vt:lpstr>De Morgan’s Law</vt:lpstr>
      <vt:lpstr>Negating By Changing Operator</vt:lpstr>
      <vt:lpstr>Combining with De Morgan’s Law</vt:lpstr>
      <vt:lpstr>Things To Remember About Scanner</vt:lpstr>
      <vt:lpstr>Assertions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2022-12-02T07:37:24Z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