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2" r:id="rId2"/>
    <p:sldId id="293" r:id="rId3"/>
    <p:sldId id="328" r:id="rId4"/>
    <p:sldId id="329" r:id="rId5"/>
    <p:sldId id="330" r:id="rId6"/>
    <p:sldId id="331" r:id="rId7"/>
    <p:sldId id="332" r:id="rId8"/>
    <p:sldId id="326" r:id="rId9"/>
    <p:sldId id="327" r:id="rId10"/>
    <p:sldId id="337" r:id="rId11"/>
    <p:sldId id="338" r:id="rId12"/>
    <p:sldId id="339" r:id="rId13"/>
    <p:sldId id="341" r:id="rId14"/>
    <p:sldId id="346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76633" autoAdjust="0"/>
  </p:normalViewPr>
  <p:slideViewPr>
    <p:cSldViewPr snapToGrid="0">
      <p:cViewPr varScale="1">
        <p:scale>
          <a:sx n="87" d="100"/>
          <a:sy n="87" d="100"/>
        </p:scale>
        <p:origin x="164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DBB81-9337-4907-BA0D-3544B47A57FC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</p:spPr>
        <p:txBody>
          <a:bodyPr lIns="93170" tIns="46585" rIns="93170" bIns="4658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11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178FA2-B488-4EC5-96B1-79C3B850E92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7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</p:spPr>
        <p:txBody>
          <a:bodyPr lIns="93170" tIns="46585" rIns="93170" bIns="4658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060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04BB7-038E-4693-85DF-22338D0D1D0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7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67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</p:spPr>
        <p:txBody>
          <a:bodyPr lIns="93170" tIns="46585" rIns="93170" bIns="4658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711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B6369F-547B-4EF5-B142-BAAA079D703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7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97600" cy="3486150"/>
          </a:xfrm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</p:spPr>
        <p:txBody>
          <a:bodyPr lIns="93170" tIns="46585" rIns="93170" bIns="46585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54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0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quite work</a:t>
            </a:r>
            <a:r>
              <a:rPr lang="en-US" baseline="0" dirty="0"/>
              <a:t> because we add the sentinel value to the sum making the </a:t>
            </a:r>
            <a:r>
              <a:rPr lang="en-US" baseline="0"/>
              <a:t>sum wrong.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42524-4F98-4EE5-8867-2EE5CDE3C8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3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pitchFamily="34" charset="-128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81AD6431-D334-4CC6-8089-68CF4638C936}" type="slidenum">
              <a:rPr lang="en-US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3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75525" y="2514848"/>
            <a:ext cx="777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301" y="1122363"/>
            <a:ext cx="10205297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675525" y="3667873"/>
            <a:ext cx="10972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8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81571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0972800" cy="4800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389463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371600"/>
            <a:ext cx="52578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44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70" y="365124"/>
            <a:ext cx="1037433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84090" y="373688"/>
            <a:ext cx="6001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615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11582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D151E-3D93-400E-ADF9-624D00A605E5}" type="datetime1">
              <a:rPr lang="en-US"/>
              <a:pPr/>
              <a:t>11/15/2022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6400" y="838200"/>
            <a:ext cx="11176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206024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11582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D151E-3D93-400E-ADF9-624D00A605E5}" type="datetime1">
              <a:rPr lang="en-US"/>
              <a:pPr/>
              <a:t>11/15/2022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6400" y="838200"/>
            <a:ext cx="11176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239653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11582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D151E-3D93-400E-ADF9-624D00A605E5}" type="datetime1">
              <a:rPr lang="en-US"/>
              <a:pPr/>
              <a:t>11/15/2022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6400" y="838200"/>
            <a:ext cx="11176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246815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11582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0D151E-3D93-400E-ADF9-624D00A605E5}" type="datetime1">
              <a:rPr lang="en-US"/>
              <a:pPr/>
              <a:t>11/15/2022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Portions Copyright 2008 by Pearson Education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486400" y="838200"/>
            <a:ext cx="1117600" cy="30480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85257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124"/>
            <a:ext cx="10972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// 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71600"/>
            <a:ext cx="109728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457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5512" y="6345766"/>
            <a:ext cx="5164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5400" y="63457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5474" y="-3170"/>
            <a:ext cx="205483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52399" y="-3170"/>
            <a:ext cx="366889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02356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0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SC 5.1, 2, 5, 6, 7;  </a:t>
            </a:r>
          </a:p>
          <a:p>
            <a:pPr indent="-182880"/>
            <a:r>
              <a:rPr lang="en-US" dirty="0"/>
              <a:t> SC 5.12, 13; </a:t>
            </a:r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r>
              <a:rPr lang="en-US" dirty="0"/>
              <a:t>Ex 2, 3, 11, 12, 15</a:t>
            </a:r>
          </a:p>
          <a:p>
            <a:pPr indent="-182880"/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3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Changing the sentinel value</a:t>
            </a:r>
          </a:p>
        </p:txBody>
      </p:sp>
      <p:sp>
        <p:nvSpPr>
          <p:cNvPr id="3072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Program to use 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"quit"</a:t>
            </a:r>
            <a:r>
              <a:rPr lang="en-US" dirty="0">
                <a:ea typeface="ＭＳ Ｐゴシック" pitchFamily="34" charset="-128"/>
              </a:rPr>
              <a:t> as the sentinel value.</a:t>
            </a:r>
          </a:p>
          <a:p>
            <a:pPr lvl="1" eaLnBrk="1" hangingPunct="1"/>
            <a:r>
              <a:rPr lang="en-US" dirty="0">
                <a:ea typeface="ＭＳ Ｐゴシック" pitchFamily="34" charset="-128"/>
              </a:rPr>
              <a:t>Example log of execution: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800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 2" pitchFamily="18" charset="2"/>
              <a:buNone/>
            </a:pPr>
            <a:r>
              <a:rPr lang="en-US" dirty="0">
                <a:ea typeface="ＭＳ Ｐゴシック" pitchFamily="34" charset="-128"/>
              </a:rPr>
              <a:t>	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Type a line (or "quit" to exit): </a:t>
            </a:r>
            <a:r>
              <a:rPr lang="en-US" b="1" u="sng" dirty="0">
                <a:latin typeface="Courier New" pitchFamily="49" charset="0"/>
                <a:ea typeface="ＭＳ Ｐゴシック" pitchFamily="34" charset="-128"/>
              </a:rPr>
              <a:t>hello   </a:t>
            </a:r>
            <a:br>
              <a:rPr lang="en-US" dirty="0">
                <a:latin typeface="Courier New" pitchFamily="49" charset="0"/>
                <a:ea typeface="ＭＳ Ｐゴシック" pitchFamily="34" charset="-128"/>
              </a:rPr>
            </a:br>
            <a:r>
              <a:rPr lang="en-US" dirty="0">
                <a:latin typeface="Courier New" pitchFamily="49" charset="0"/>
                <a:ea typeface="ＭＳ Ｐゴシック" pitchFamily="34" charset="-128"/>
              </a:rPr>
              <a:t>Type a line (or "quit" to exit): </a:t>
            </a:r>
            <a:r>
              <a:rPr lang="en-US" b="1" u="sng" dirty="0">
                <a:latin typeface="Courier New" pitchFamily="49" charset="0"/>
                <a:ea typeface="ＭＳ Ｐゴシック" pitchFamily="34" charset="-128"/>
              </a:rPr>
              <a:t>this is a line</a:t>
            </a:r>
            <a:br>
              <a:rPr lang="en-US" dirty="0">
                <a:latin typeface="Courier New" pitchFamily="49" charset="0"/>
                <a:ea typeface="ＭＳ Ｐゴシック" pitchFamily="34" charset="-128"/>
              </a:rPr>
            </a:br>
            <a:r>
              <a:rPr lang="en-US" dirty="0">
                <a:latin typeface="Courier New" pitchFamily="49" charset="0"/>
                <a:ea typeface="ＭＳ Ｐゴシック" pitchFamily="34" charset="-128"/>
              </a:rPr>
              <a:t>Type a line (or "quit" to exit): </a:t>
            </a:r>
            <a:r>
              <a:rPr lang="en-US" b="1" u="sng" dirty="0">
                <a:latin typeface="Courier New" pitchFamily="49" charset="0"/>
                <a:ea typeface="ＭＳ Ｐゴシック" pitchFamily="34" charset="-128"/>
              </a:rPr>
              <a:t>quit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 </a:t>
            </a:r>
            <a:br>
              <a:rPr lang="en-US" dirty="0">
                <a:latin typeface="Courier New" pitchFamily="49" charset="0"/>
                <a:ea typeface="ＭＳ Ｐゴシック" pitchFamily="34" charset="-128"/>
              </a:rPr>
            </a:br>
            <a:r>
              <a:rPr lang="en-US" dirty="0">
                <a:latin typeface="Courier New" pitchFamily="49" charset="0"/>
                <a:ea typeface="ＭＳ Ｐゴシック" pitchFamily="34" charset="-128"/>
              </a:rPr>
              <a:t>You typed a total of 19 characters.</a:t>
            </a:r>
          </a:p>
        </p:txBody>
      </p:sp>
      <p:sp>
        <p:nvSpPr>
          <p:cNvPr id="28676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F7951AE-A3C9-4414-9C4F-98C7851EBE39}" type="datetime1">
              <a:rPr lang="en-US">
                <a:solidFill>
                  <a:srgbClr val="FFFFFF"/>
                </a:solidFill>
              </a:rPr>
              <a:pPr eaLnBrk="1" hangingPunct="1"/>
              <a:t>11/15/2022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8677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37273912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Changing the sentinel value</a:t>
            </a:r>
          </a:p>
        </p:txBody>
      </p:sp>
      <p:sp>
        <p:nvSpPr>
          <p:cNvPr id="31747" name="Rectangle 3"/>
          <p:cNvSpPr>
            <a:spLocks noGrp="1"/>
          </p:cNvSpPr>
          <p:nvPr>
            <p:ph sz="quarter" idx="1"/>
          </p:nvPr>
        </p:nvSpPr>
        <p:spPr>
          <a:xfrm>
            <a:off x="1676400" y="1219200"/>
            <a:ext cx="8991600" cy="51054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Changing the sentinel's value to </a:t>
            </a:r>
            <a:r>
              <a:rPr lang="en-US" dirty="0">
                <a:latin typeface="Courier New" pitchFamily="49" charset="0"/>
                <a:ea typeface="ＭＳ Ｐゴシック" pitchFamily="34" charset="-128"/>
              </a:rPr>
              <a:t>"quit"</a:t>
            </a:r>
            <a:r>
              <a:rPr lang="en-US" dirty="0">
                <a:ea typeface="ＭＳ Ｐゴシック" pitchFamily="34" charset="-128"/>
              </a:rPr>
              <a:t> does not work!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endParaRPr lang="en-US" sz="800" dirty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Scanner console = new Scanner(System.in);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dirty="0" err="1">
                <a:latin typeface="Courier New" pitchFamily="49" charset="0"/>
                <a:ea typeface="ＭＳ Ｐゴシック" pitchFamily="34" charset="-128"/>
              </a:rPr>
              <a:t>int</a:t>
            </a: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 sum = 0;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String response = "dummy"; </a:t>
            </a:r>
            <a:r>
              <a:rPr lang="en-US" sz="1600" b="1" dirty="0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"dummy" value, anything but "quit"</a:t>
            </a:r>
            <a:endParaRPr lang="en-US" sz="1600" dirty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endParaRPr lang="en-US" sz="1600" dirty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while (!</a:t>
            </a:r>
            <a:r>
              <a:rPr lang="en-US" sz="1600" dirty="0" err="1">
                <a:latin typeface="Courier New" pitchFamily="49" charset="0"/>
                <a:ea typeface="ＭＳ Ｐゴシック" pitchFamily="34" charset="-128"/>
              </a:rPr>
              <a:t>response.equals</a:t>
            </a: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("quit")) {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    </a:t>
            </a:r>
            <a:r>
              <a:rPr lang="en-US" sz="1600" dirty="0" err="1">
                <a:latin typeface="Courier New" pitchFamily="49" charset="0"/>
                <a:ea typeface="ＭＳ Ｐゴシック" pitchFamily="34" charset="-128"/>
              </a:rPr>
              <a:t>System.out.print</a:t>
            </a: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("Type a line (or \"quit\" to exit): ");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    response = </a:t>
            </a:r>
            <a:r>
              <a:rPr lang="en-US" sz="1600" dirty="0" err="1">
                <a:latin typeface="Courier New" pitchFamily="49" charset="0"/>
                <a:ea typeface="ＭＳ Ｐゴシック" pitchFamily="34" charset="-128"/>
              </a:rPr>
              <a:t>console.nextLine</a:t>
            </a: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();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    sum += </a:t>
            </a:r>
            <a:r>
              <a:rPr lang="en-US" sz="1600" dirty="0" err="1">
                <a:latin typeface="Courier New" pitchFamily="49" charset="0"/>
                <a:ea typeface="ＭＳ Ｐゴシック" pitchFamily="34" charset="-128"/>
              </a:rPr>
              <a:t>response.length</a:t>
            </a: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();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endParaRPr lang="en-US" sz="1600" dirty="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5000"/>
              </a:lnSpc>
              <a:buFont typeface="Wingdings 2" pitchFamily="18" charset="2"/>
              <a:buNone/>
            </a:pPr>
            <a:r>
              <a:rPr lang="en-US" sz="1600" dirty="0" err="1">
                <a:latin typeface="Courier New" pitchFamily="49" charset="0"/>
                <a:ea typeface="ＭＳ Ｐゴシック" pitchFamily="34" charset="-128"/>
              </a:rPr>
              <a:t>System.out.println</a:t>
            </a:r>
            <a:r>
              <a:rPr lang="en-US" sz="1600" dirty="0">
                <a:latin typeface="Courier New" pitchFamily="49" charset="0"/>
                <a:ea typeface="ＭＳ Ｐゴシック" pitchFamily="34" charset="-128"/>
              </a:rPr>
              <a:t>("You typed a total of " + sum + " characters.");</a:t>
            </a:r>
          </a:p>
          <a:p>
            <a:pPr eaLnBrk="1" hangingPunct="1"/>
            <a:endParaRPr lang="en-US" sz="2000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This solution produces the wrong output.  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dirty="0">
                <a:latin typeface="Courier New" pitchFamily="49" charset="0"/>
                <a:ea typeface="ＭＳ Ｐゴシック" pitchFamily="34" charset="-128"/>
              </a:rPr>
              <a:t>You typed a total of 23 characters.</a:t>
            </a:r>
          </a:p>
        </p:txBody>
      </p:sp>
      <p:sp>
        <p:nvSpPr>
          <p:cNvPr id="29700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A24F7C-B507-4D88-B6DD-54233AE8CB53}" type="datetime1">
              <a:rPr lang="en-US">
                <a:solidFill>
                  <a:srgbClr val="FFFFFF"/>
                </a:solidFill>
              </a:rPr>
              <a:pPr eaLnBrk="1" hangingPunct="1"/>
              <a:t>11/15/2022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9701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38455500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The problem with our code</a:t>
            </a:r>
          </a:p>
        </p:txBody>
      </p:sp>
      <p:sp>
        <p:nvSpPr>
          <p:cNvPr id="823299" name="Rectangle 3"/>
          <p:cNvSpPr>
            <a:spLocks noGrp="1"/>
          </p:cNvSpPr>
          <p:nvPr>
            <p:ph sz="quarter" idx="1"/>
          </p:nvPr>
        </p:nvSpPr>
        <p:spPr>
          <a:xfrm>
            <a:off x="1752600" y="1143000"/>
            <a:ext cx="8686800" cy="510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>
                <a:ea typeface="ＭＳ Ｐゴシック" pitchFamily="34" charset="-128"/>
              </a:rPr>
              <a:t>Our code uses a pattern like this: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i="1">
                <a:ea typeface="ＭＳ Ｐゴシック" pitchFamily="34" charset="-128"/>
              </a:rPr>
              <a:t>sum = 0.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i="1">
                <a:ea typeface="ＭＳ Ｐゴシック" pitchFamily="34" charset="-128"/>
              </a:rPr>
              <a:t>while (input is not the sentinel) {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i="1">
                <a:ea typeface="ＭＳ Ｐゴシック" pitchFamily="34" charset="-128"/>
              </a:rPr>
              <a:t>    prompt for input; read input.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i="1">
                <a:ea typeface="ＭＳ Ｐゴシック" pitchFamily="34" charset="-128"/>
              </a:rPr>
              <a:t>    add input length to the sum.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i="1">
                <a:ea typeface="ＭＳ Ｐゴシック" pitchFamily="34" charset="-128"/>
              </a:rPr>
              <a:t>}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800" i="1">
              <a:ea typeface="ＭＳ Ｐゴシック" pitchFamily="34" charset="-128"/>
            </a:endParaRPr>
          </a:p>
          <a:p>
            <a:pPr eaLnBrk="1" hangingPunct="1"/>
            <a:r>
              <a:rPr lang="en-US">
                <a:ea typeface="ＭＳ Ｐゴシック" pitchFamily="34" charset="-128"/>
              </a:rPr>
              <a:t>On the last pass, the sentinel’s length (4) is added to the sum: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i="1">
                <a:ea typeface="ＭＳ Ｐゴシック" pitchFamily="34" charset="-128"/>
              </a:rPr>
              <a:t>    prompt for input; read input (</a:t>
            </a:r>
            <a:r>
              <a:rPr lang="en-US">
                <a:latin typeface="Courier New" pitchFamily="49" charset="0"/>
                <a:ea typeface="ＭＳ Ｐゴシック" pitchFamily="34" charset="-128"/>
              </a:rPr>
              <a:t>"quit"</a:t>
            </a:r>
            <a:r>
              <a:rPr lang="en-US" i="1">
                <a:ea typeface="ＭＳ Ｐゴシック" pitchFamily="34" charset="-128"/>
              </a:rPr>
              <a:t>).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i="1">
                <a:solidFill>
                  <a:srgbClr val="A50021"/>
                </a:solidFill>
                <a:ea typeface="ＭＳ Ｐゴシック" pitchFamily="34" charset="-128"/>
              </a:rPr>
              <a:t>    add input length (4) to the sum.</a:t>
            </a:r>
          </a:p>
          <a:p>
            <a:pPr lvl="1" eaLnBrk="1" hangingPunct="1">
              <a:buFont typeface="Wingdings 2" pitchFamily="18" charset="2"/>
              <a:buNone/>
            </a:pPr>
            <a:endParaRPr lang="en-US" sz="800" i="1">
              <a:solidFill>
                <a:srgbClr val="A50021"/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>
                <a:ea typeface="ＭＳ Ｐゴシック" pitchFamily="34" charset="-128"/>
              </a:rPr>
              <a:t>This is a fencepost problem.</a:t>
            </a:r>
          </a:p>
          <a:p>
            <a:pPr lvl="1" eaLnBrk="1" hangingPunct="1"/>
            <a:r>
              <a:rPr lang="en-US">
                <a:ea typeface="ＭＳ Ｐゴシック" pitchFamily="34" charset="-128"/>
              </a:rPr>
              <a:t>Must read </a:t>
            </a:r>
            <a:r>
              <a:rPr lang="en-US" i="1">
                <a:ea typeface="ＭＳ Ｐゴシック" pitchFamily="34" charset="-128"/>
              </a:rPr>
              <a:t>N</a:t>
            </a:r>
            <a:r>
              <a:rPr lang="en-US">
                <a:ea typeface="ＭＳ Ｐゴシック" pitchFamily="34" charset="-128"/>
              </a:rPr>
              <a:t> lines, but only sum the lengths of the first </a:t>
            </a:r>
            <a:r>
              <a:rPr lang="en-US" i="1">
                <a:ea typeface="ＭＳ Ｐゴシック" pitchFamily="34" charset="-128"/>
              </a:rPr>
              <a:t>N</a:t>
            </a:r>
            <a:r>
              <a:rPr lang="en-US">
                <a:ea typeface="ＭＳ Ｐゴシック" pitchFamily="34" charset="-128"/>
              </a:rPr>
              <a:t>-1.</a:t>
            </a:r>
          </a:p>
        </p:txBody>
      </p:sp>
      <p:sp>
        <p:nvSpPr>
          <p:cNvPr id="30724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AA04F7-695D-4E65-8888-99CC3447F151}" type="datetime1">
              <a:rPr lang="en-US">
                <a:solidFill>
                  <a:srgbClr val="FFFFFF"/>
                </a:solidFill>
              </a:rPr>
              <a:pPr eaLnBrk="1" hangingPunct="1"/>
              <a:t>11/15/2022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0725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1433956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Correct code</a:t>
            </a:r>
          </a:p>
        </p:txBody>
      </p:sp>
      <p:sp>
        <p:nvSpPr>
          <p:cNvPr id="3481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ea typeface="ＭＳ Ｐゴシック" pitchFamily="34" charset="-128"/>
              </a:rPr>
              <a:t>Scanner console = new Scanner(System.in);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ea typeface="ＭＳ Ｐゴシック" pitchFamily="34" charset="-128"/>
              </a:rPr>
              <a:t>int sum = 0;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1800" b="1">
              <a:solidFill>
                <a:srgbClr val="008080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b="1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pull one prompt/read ("post") out of the loop</a:t>
            </a:r>
            <a:endParaRPr lang="en-US" sz="18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b="1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>System.out.print("Type a line (or \"quit\" to exit): ");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 b="1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>String response = console.nextLine();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18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ea typeface="ＭＳ Ｐゴシック" pitchFamily="34" charset="-128"/>
              </a:rPr>
              <a:t>while (!response.equals("quit")) {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ea typeface="ＭＳ Ｐゴシック" pitchFamily="34" charset="-128"/>
              </a:rPr>
              <a:t>    </a:t>
            </a:r>
            <a:r>
              <a:rPr lang="en-US" sz="1800" b="1">
                <a:solidFill>
                  <a:srgbClr val="003399"/>
                </a:solidFill>
                <a:latin typeface="Courier New" pitchFamily="49" charset="0"/>
                <a:ea typeface="ＭＳ Ｐゴシック" pitchFamily="34" charset="-128"/>
              </a:rPr>
              <a:t>sum += response.length();    </a:t>
            </a:r>
            <a:r>
              <a:rPr lang="en-US" sz="1800" b="1">
                <a:solidFill>
                  <a:srgbClr val="008080"/>
                </a:solidFill>
                <a:latin typeface="Courier New" pitchFamily="49" charset="0"/>
                <a:ea typeface="ＭＳ Ｐゴシック" pitchFamily="34" charset="-128"/>
              </a:rPr>
              <a:t>// moved to top of loop</a:t>
            </a:r>
            <a:endParaRPr lang="en-US" sz="18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ea typeface="ＭＳ Ｐゴシック" pitchFamily="34" charset="-128"/>
              </a:rPr>
              <a:t>    System.out.print("Type a line (or \"quit\" to exit): ");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ea typeface="ＭＳ Ｐゴシック" pitchFamily="34" charset="-128"/>
              </a:rPr>
              <a:t>    response = console.nextLine();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ea typeface="ＭＳ Ｐゴシック" pitchFamily="34" charset="-128"/>
              </a:rPr>
              <a:t>}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endParaRPr lang="en-US" sz="18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ea typeface="ＭＳ Ｐゴシック" pitchFamily="34" charset="-128"/>
              </a:rPr>
              <a:t>System.out.println("You typed a total of " + sum + " </a:t>
            </a:r>
          </a:p>
          <a:p>
            <a:pPr lvl="1" eaLnBrk="1" hangingPunct="1">
              <a:lnSpc>
                <a:spcPct val="70000"/>
              </a:lnSpc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ea typeface="ＭＳ Ｐゴシック" pitchFamily="34" charset="-128"/>
              </a:rPr>
              <a:t>                    characters.");</a:t>
            </a:r>
          </a:p>
        </p:txBody>
      </p:sp>
      <p:sp>
        <p:nvSpPr>
          <p:cNvPr id="32772" name="Date Placeholder 1"/>
          <p:cNvSpPr>
            <a:spLocks noGrp="1"/>
          </p:cNvSpPr>
          <p:nvPr>
            <p:ph type="dt" sz="quarter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9E18571-AAD6-4303-8C40-173AD8654A14}" type="datetime1">
              <a:rPr lang="en-US">
                <a:solidFill>
                  <a:srgbClr val="FFFFFF"/>
                </a:solidFill>
              </a:rPr>
              <a:pPr eaLnBrk="1" hangingPunct="1"/>
              <a:t>11/15/2022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2773" name="Footer Placeholder 2"/>
          <p:cNvSpPr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lvl1pPr algn="r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algn="r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algn="r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>
                <a:solidFill>
                  <a:srgbClr val="FFFFFF"/>
                </a:solidFill>
              </a:rPr>
              <a:t>Portions Copyright 2008 by Pearson Education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210</a:t>
            </a:r>
          </a:p>
        </p:txBody>
      </p:sp>
    </p:spTree>
    <p:extLst>
      <p:ext uri="{BB962C8B-B14F-4D97-AF65-F5344CB8AC3E}">
        <p14:creationId xmlns:p14="http://schemas.microsoft.com/office/powerpoint/2010/main" val="25750155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125200" cy="4800600"/>
          </a:xfrm>
        </p:spPr>
        <p:txBody>
          <a:bodyPr>
            <a:normAutofit/>
          </a:bodyPr>
          <a:lstStyle/>
          <a:p>
            <a:pPr indent="-182880"/>
            <a:r>
              <a:rPr lang="en-US" dirty="0"/>
              <a:t>SC 5.1, 2, 5, 6</a:t>
            </a:r>
            <a:r>
              <a:rPr lang="en-US"/>
              <a:t>, 7;  </a:t>
            </a:r>
            <a:endParaRPr lang="en-US" dirty="0"/>
          </a:p>
          <a:p>
            <a:pPr indent="-182880"/>
            <a:r>
              <a:rPr lang="en-US" dirty="0"/>
              <a:t> SC 5.12, 13; </a:t>
            </a:r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r>
              <a:rPr lang="en-US" dirty="0"/>
              <a:t>Ex 2, 3, 11, 12, 15</a:t>
            </a:r>
          </a:p>
          <a:p>
            <a:pPr indent="-182880"/>
            <a:endParaRPr lang="en-US" dirty="0"/>
          </a:p>
          <a:p>
            <a:pPr marL="502920" lvl="1" indent="0">
              <a:buNone/>
            </a:pPr>
            <a:endParaRPr lang="en-US" dirty="0"/>
          </a:p>
          <a:p>
            <a:pPr indent="-182880"/>
            <a:endParaRPr lang="en-US" dirty="0"/>
          </a:p>
          <a:p>
            <a:pPr indent="-182880"/>
            <a:endParaRPr lang="en-US" dirty="0"/>
          </a:p>
          <a:p>
            <a:pPr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68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Fence Posts and Sentinels</a:t>
            </a:r>
          </a:p>
        </p:txBody>
      </p:sp>
    </p:spTree>
    <p:extLst>
      <p:ext uri="{BB962C8B-B14F-4D97-AF65-F5344CB8AC3E}">
        <p14:creationId xmlns:p14="http://schemas.microsoft.com/office/powerpoint/2010/main" val="35419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A deceptive problem...</a:t>
            </a:r>
          </a:p>
        </p:txBody>
      </p:sp>
      <p:sp>
        <p:nvSpPr>
          <p:cNvPr id="66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/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printNumbers</a:t>
            </a:r>
            <a:r>
              <a:rPr lang="en-US" altLang="en-US"/>
              <a:t> that prints each number from 1 to a given maximum, separated by commas.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For example, the call:</a:t>
            </a:r>
          </a:p>
          <a:p>
            <a:pPr marL="639763" lvl="1" indent="-246063">
              <a:buNone/>
            </a:pPr>
            <a:r>
              <a:rPr lang="en-US" altLang="en-US">
                <a:latin typeface="Courier New" panose="02070309020205020404" pitchFamily="49" charset="0"/>
              </a:rPr>
              <a:t>printNumbers(5)</a:t>
            </a:r>
          </a:p>
          <a:p>
            <a:pPr marL="639763" lvl="1" indent="-246063"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273050" indent="-273050">
              <a:buNone/>
            </a:pPr>
            <a:r>
              <a:rPr lang="en-US" altLang="en-US"/>
              <a:t>	should print:</a:t>
            </a:r>
          </a:p>
          <a:p>
            <a:pPr marL="639763" lvl="1" indent="-246063">
              <a:buNone/>
            </a:pPr>
            <a:r>
              <a:rPr lang="en-US" altLang="en-US">
                <a:latin typeface="Courier New" panose="02070309020205020404" pitchFamily="49" charset="0"/>
              </a:rPr>
              <a:t>1, 2, 3, 4, 5</a:t>
            </a:r>
          </a:p>
        </p:txBody>
      </p:sp>
    </p:spTree>
    <p:extLst>
      <p:ext uri="{BB962C8B-B14F-4D97-AF65-F5344CB8AC3E}">
        <p14:creationId xmlns:p14="http://schemas.microsoft.com/office/powerpoint/2010/main" val="6518451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Flawed solutions</a:t>
            </a:r>
          </a:p>
        </p:txBody>
      </p:sp>
      <p:sp>
        <p:nvSpPr>
          <p:cNvPr id="671747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273050" indent="-273050"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public static void printNumbers(int max)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for (int i = 1; i &lt;= max; i++)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    System.out.print(</a:t>
            </a:r>
            <a:r>
              <a:rPr lang="en-US" altLang="en-US" sz="1800" b="1">
                <a:latin typeface="Courier New" panose="02070309020205020404" pitchFamily="49" charset="0"/>
              </a:rPr>
              <a:t>i + ", "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System.out.println();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to end the line of output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sz="800"/>
          </a:p>
          <a:p>
            <a:pPr marL="639763" lvl="1" indent="-246063"/>
            <a:r>
              <a:rPr lang="en-US" altLang="en-US" sz="2000"/>
              <a:t>Output from </a:t>
            </a:r>
            <a:r>
              <a:rPr lang="en-US" altLang="en-US" sz="2000">
                <a:latin typeface="Courier New" panose="02070309020205020404" pitchFamily="49" charset="0"/>
              </a:rPr>
              <a:t>printNumbers(5)</a:t>
            </a:r>
            <a:r>
              <a:rPr lang="en-US" altLang="en-US" sz="2000"/>
              <a:t>:	</a:t>
            </a:r>
            <a:r>
              <a:rPr lang="en-US" altLang="en-US" sz="2000">
                <a:latin typeface="Courier New" panose="02070309020205020404" pitchFamily="49" charset="0"/>
              </a:rPr>
              <a:t>1, 2, 3, 4, 5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</a:rPr>
              <a:t>, </a:t>
            </a:r>
          </a:p>
          <a:p>
            <a:pPr marL="639763" lvl="1" indent="-246063">
              <a:buNone/>
            </a:pPr>
            <a:endParaRPr lang="en-US" altLang="en-US" sz="2000" b="1">
              <a:solidFill>
                <a:srgbClr val="A50021"/>
              </a:solidFill>
              <a:latin typeface="Courier New" panose="02070309020205020404" pitchFamily="49" charset="0"/>
            </a:endParaRPr>
          </a:p>
          <a:p>
            <a:pPr marL="273050" indent="-273050">
              <a:lnSpc>
                <a:spcPct val="8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public static void printNumbers(int max)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for (int i = 1; i &lt;= max; i++) {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    System.out.print(</a:t>
            </a:r>
            <a:r>
              <a:rPr lang="en-US" altLang="en-US" sz="1800" b="1">
                <a:latin typeface="Courier New" panose="02070309020205020404" pitchFamily="49" charset="0"/>
              </a:rPr>
              <a:t>", " + i</a:t>
            </a:r>
            <a:r>
              <a:rPr lang="en-US" altLang="en-US" sz="1800">
                <a:latin typeface="Courier New" panose="02070309020205020404" pitchFamily="49" charset="0"/>
              </a:rPr>
              <a:t>);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}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    System.out.println();  </a:t>
            </a:r>
            <a:r>
              <a:rPr lang="en-US" altLang="en-US" sz="1800" b="1">
                <a:solidFill>
                  <a:srgbClr val="008080"/>
                </a:solidFill>
                <a:latin typeface="Courier New" panose="02070309020205020404" pitchFamily="49" charset="0"/>
              </a:rPr>
              <a:t>// to end the line of output</a:t>
            </a:r>
          </a:p>
          <a:p>
            <a:pPr marL="273050" indent="-273050">
              <a:lnSpc>
                <a:spcPct val="80000"/>
              </a:lnSpc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}</a:t>
            </a:r>
          </a:p>
          <a:p>
            <a:pPr marL="639763" lvl="1" indent="-246063">
              <a:buNone/>
            </a:pPr>
            <a:endParaRPr lang="en-US" altLang="en-US" sz="800"/>
          </a:p>
          <a:p>
            <a:pPr marL="639763" lvl="1" indent="-246063"/>
            <a:r>
              <a:rPr lang="en-US" altLang="en-US" sz="2000"/>
              <a:t>Output from </a:t>
            </a:r>
            <a:r>
              <a:rPr lang="en-US" altLang="en-US" sz="2000">
                <a:latin typeface="Courier New" panose="02070309020205020404" pitchFamily="49" charset="0"/>
              </a:rPr>
              <a:t>printNumbers(5)</a:t>
            </a:r>
            <a:r>
              <a:rPr lang="en-US" altLang="en-US" sz="2000"/>
              <a:t>:	</a:t>
            </a:r>
            <a:r>
              <a:rPr lang="en-US" altLang="en-US" sz="2000" b="1">
                <a:solidFill>
                  <a:srgbClr val="A50021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>
                <a:latin typeface="Courier New" panose="02070309020205020404" pitchFamily="49" charset="0"/>
              </a:rPr>
              <a:t>1, 2, 3, 4, 5</a:t>
            </a:r>
            <a:endParaRPr lang="en-US" altLang="en-US" sz="2000">
              <a:solidFill>
                <a:srgbClr val="A5002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82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7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7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1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7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7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17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Fence post analogy</a:t>
            </a:r>
          </a:p>
        </p:txBody>
      </p:sp>
      <p:sp>
        <p:nvSpPr>
          <p:cNvPr id="6727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/>
            <a:r>
              <a:rPr lang="en-US" altLang="en-US"/>
              <a:t>We print </a:t>
            </a:r>
            <a:r>
              <a:rPr lang="en-US" altLang="en-US" i="1"/>
              <a:t>n</a:t>
            </a:r>
            <a:r>
              <a:rPr lang="en-US" altLang="en-US"/>
              <a:t> numbers but need only </a:t>
            </a:r>
            <a:r>
              <a:rPr lang="en-US" altLang="en-US" i="1"/>
              <a:t>n</a:t>
            </a:r>
            <a:r>
              <a:rPr lang="en-US" altLang="en-US"/>
              <a:t> - 1 commas.</a:t>
            </a:r>
          </a:p>
          <a:p>
            <a:pPr marL="273050" indent="-273050"/>
            <a:r>
              <a:rPr lang="en-US" altLang="en-US"/>
              <a:t>Similar to building a fence with wires separated by posts:</a:t>
            </a:r>
          </a:p>
          <a:p>
            <a:pPr marL="639763" lvl="1" indent="-246063">
              <a:lnSpc>
                <a:spcPct val="110000"/>
              </a:lnSpc>
            </a:pPr>
            <a:r>
              <a:rPr lang="en-US" altLang="en-US"/>
              <a:t>If we use a flawed algorithm that repeatedly places a post + wire, the last post will have an extra dangling wire.</a:t>
            </a:r>
            <a:br>
              <a:rPr lang="en-US" altLang="en-US"/>
            </a:br>
            <a:endParaRPr lang="en-US" altLang="en-US"/>
          </a:p>
          <a:p>
            <a:pPr marL="639763" lvl="1" indent="-246063">
              <a:buNone/>
            </a:pPr>
            <a:r>
              <a:rPr lang="en-US" altLang="en-US">
                <a:solidFill>
                  <a:srgbClr val="800000"/>
                </a:solidFill>
              </a:rPr>
              <a:t>	</a:t>
            </a:r>
            <a:r>
              <a:rPr lang="en-US" altLang="en-US" i="1">
                <a:solidFill>
                  <a:srgbClr val="800000"/>
                </a:solidFill>
              </a:rPr>
              <a:t>for (length of fence) {</a:t>
            </a:r>
          </a:p>
          <a:p>
            <a:pPr marL="639763" lvl="1" indent="-246063">
              <a:buNone/>
            </a:pPr>
            <a:r>
              <a:rPr lang="en-US" altLang="en-US" i="1">
                <a:solidFill>
                  <a:srgbClr val="800000"/>
                </a:solidFill>
              </a:rPr>
              <a:t>	    place a post.</a:t>
            </a:r>
          </a:p>
          <a:p>
            <a:pPr marL="639763" lvl="1" indent="-246063">
              <a:buNone/>
            </a:pPr>
            <a:r>
              <a:rPr lang="en-US" altLang="en-US" i="1">
                <a:solidFill>
                  <a:srgbClr val="800000"/>
                </a:solidFill>
              </a:rPr>
              <a:t>	    place some wire.</a:t>
            </a:r>
          </a:p>
          <a:p>
            <a:pPr marL="639763" lvl="1" indent="-246063">
              <a:buNone/>
            </a:pPr>
            <a:r>
              <a:rPr lang="en-US" altLang="en-US" i="1">
                <a:solidFill>
                  <a:srgbClr val="800000"/>
                </a:solidFill>
              </a:rPr>
              <a:t>	}</a:t>
            </a:r>
          </a:p>
        </p:txBody>
      </p:sp>
      <p:grpSp>
        <p:nvGrpSpPr>
          <p:cNvPr id="672772" name="Group 4"/>
          <p:cNvGrpSpPr>
            <a:grpSpLocks/>
          </p:cNvGrpSpPr>
          <p:nvPr/>
        </p:nvGrpSpPr>
        <p:grpSpPr bwMode="auto">
          <a:xfrm>
            <a:off x="3810000" y="4876800"/>
            <a:ext cx="4953000" cy="990600"/>
            <a:chOff x="480" y="2400"/>
            <a:chExt cx="3120" cy="624"/>
          </a:xfrm>
        </p:grpSpPr>
        <p:grpSp>
          <p:nvGrpSpPr>
            <p:cNvPr id="672773" name="Group 5"/>
            <p:cNvGrpSpPr>
              <a:grpSpLocks/>
            </p:cNvGrpSpPr>
            <p:nvPr/>
          </p:nvGrpSpPr>
          <p:grpSpPr bwMode="auto">
            <a:xfrm>
              <a:off x="480" y="2400"/>
              <a:ext cx="624" cy="624"/>
              <a:chOff x="480" y="2400"/>
              <a:chExt cx="624" cy="624"/>
            </a:xfrm>
          </p:grpSpPr>
          <p:sp>
            <p:nvSpPr>
              <p:cNvPr id="672774" name="Rectangle 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775" name="Group 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672776" name="Rectangle 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777" name="Rectangle 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2778" name="Group 10"/>
            <p:cNvGrpSpPr>
              <a:grpSpLocks/>
            </p:cNvGrpSpPr>
            <p:nvPr/>
          </p:nvGrpSpPr>
          <p:grpSpPr bwMode="auto">
            <a:xfrm>
              <a:off x="1104" y="2400"/>
              <a:ext cx="624" cy="624"/>
              <a:chOff x="480" y="2400"/>
              <a:chExt cx="624" cy="624"/>
            </a:xfrm>
          </p:grpSpPr>
          <p:sp>
            <p:nvSpPr>
              <p:cNvPr id="672779" name="Rectangle 1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780" name="Group 12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672781" name="Rectangle 13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782" name="Rectangle 14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2783" name="Group 15"/>
            <p:cNvGrpSpPr>
              <a:grpSpLocks/>
            </p:cNvGrpSpPr>
            <p:nvPr/>
          </p:nvGrpSpPr>
          <p:grpSpPr bwMode="auto">
            <a:xfrm>
              <a:off x="1728" y="2400"/>
              <a:ext cx="624" cy="624"/>
              <a:chOff x="480" y="2400"/>
              <a:chExt cx="624" cy="624"/>
            </a:xfrm>
          </p:grpSpPr>
          <p:sp>
            <p:nvSpPr>
              <p:cNvPr id="672784" name="Rectangle 1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785" name="Group 1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672786" name="Rectangle 1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787" name="Rectangle 1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2788" name="Group 20"/>
            <p:cNvGrpSpPr>
              <a:grpSpLocks/>
            </p:cNvGrpSpPr>
            <p:nvPr/>
          </p:nvGrpSpPr>
          <p:grpSpPr bwMode="auto">
            <a:xfrm>
              <a:off x="2352" y="2400"/>
              <a:ext cx="624" cy="624"/>
              <a:chOff x="480" y="2400"/>
              <a:chExt cx="624" cy="624"/>
            </a:xfrm>
          </p:grpSpPr>
          <p:sp>
            <p:nvSpPr>
              <p:cNvPr id="672789" name="Rectangle 2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790" name="Group 22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672791" name="Rectangle 23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792" name="Rectangle 24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2793" name="Group 25"/>
            <p:cNvGrpSpPr>
              <a:grpSpLocks/>
            </p:cNvGrpSpPr>
            <p:nvPr/>
          </p:nvGrpSpPr>
          <p:grpSpPr bwMode="auto">
            <a:xfrm>
              <a:off x="2976" y="2400"/>
              <a:ext cx="624" cy="624"/>
              <a:chOff x="480" y="2400"/>
              <a:chExt cx="624" cy="624"/>
            </a:xfrm>
          </p:grpSpPr>
          <p:sp>
            <p:nvSpPr>
              <p:cNvPr id="672794" name="Rectangle 2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795" name="Group 2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672796" name="Rectangle 2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2797" name="Rectangle 2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408973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Fencepost loop</a:t>
            </a:r>
          </a:p>
        </p:txBody>
      </p:sp>
      <p:sp>
        <p:nvSpPr>
          <p:cNvPr id="67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/>
            <a:r>
              <a:rPr lang="en-US" altLang="en-US"/>
              <a:t>Add a statement outside the loop to place the initial "post."</a:t>
            </a:r>
          </a:p>
          <a:p>
            <a:pPr marL="639763" lvl="1" indent="-246063"/>
            <a:r>
              <a:rPr lang="en-US" altLang="en-US"/>
              <a:t>Also called a </a:t>
            </a:r>
            <a:r>
              <a:rPr lang="en-US" altLang="en-US" i="1"/>
              <a:t>fencepost loop</a:t>
            </a:r>
            <a:r>
              <a:rPr lang="en-US" altLang="en-US"/>
              <a:t> or a "loop-and-a-half" solution.</a:t>
            </a:r>
          </a:p>
          <a:p>
            <a:pPr marL="639763" lvl="1" indent="-246063">
              <a:buNone/>
            </a:pPr>
            <a:endParaRPr lang="en-US" altLang="en-US"/>
          </a:p>
          <a:p>
            <a:pPr marL="639763" lvl="1" indent="-246063">
              <a:buNone/>
            </a:pPr>
            <a:r>
              <a:rPr lang="en-US" altLang="en-US" b="1"/>
              <a:t>	</a:t>
            </a:r>
            <a:r>
              <a:rPr lang="en-US" altLang="en-US" b="1" i="1"/>
              <a:t>place a post.</a:t>
            </a:r>
          </a:p>
          <a:p>
            <a:pPr marL="639763" lvl="1" indent="-246063">
              <a:buNone/>
            </a:pPr>
            <a:r>
              <a:rPr lang="en-US" altLang="en-US" i="1"/>
              <a:t>	for (length of fence</a:t>
            </a:r>
            <a:r>
              <a:rPr lang="en-US" altLang="en-US" b="1" i="1"/>
              <a:t> - 1</a:t>
            </a:r>
            <a:r>
              <a:rPr lang="en-US" altLang="en-US" i="1"/>
              <a:t>) {</a:t>
            </a:r>
          </a:p>
          <a:p>
            <a:pPr marL="639763" lvl="1" indent="-246063">
              <a:buNone/>
            </a:pPr>
            <a:r>
              <a:rPr lang="en-US" altLang="en-US" b="1" i="1"/>
              <a:t>	    place some wire.</a:t>
            </a:r>
          </a:p>
          <a:p>
            <a:pPr marL="639763" lvl="1" indent="-246063">
              <a:buNone/>
            </a:pPr>
            <a:r>
              <a:rPr lang="en-US" altLang="en-US" b="1" i="1"/>
              <a:t>	    place a post.</a:t>
            </a:r>
          </a:p>
          <a:p>
            <a:pPr marL="639763" lvl="1" indent="-246063">
              <a:buNone/>
            </a:pPr>
            <a:r>
              <a:rPr lang="en-US" altLang="en-US" i="1"/>
              <a:t>	}</a:t>
            </a:r>
          </a:p>
        </p:txBody>
      </p:sp>
      <p:grpSp>
        <p:nvGrpSpPr>
          <p:cNvPr id="674820" name="Group 4"/>
          <p:cNvGrpSpPr>
            <a:grpSpLocks/>
          </p:cNvGrpSpPr>
          <p:nvPr/>
        </p:nvGrpSpPr>
        <p:grpSpPr bwMode="auto">
          <a:xfrm>
            <a:off x="3810000" y="4876800"/>
            <a:ext cx="4191000" cy="990600"/>
            <a:chOff x="1248" y="3360"/>
            <a:chExt cx="2640" cy="624"/>
          </a:xfrm>
        </p:grpSpPr>
        <p:grpSp>
          <p:nvGrpSpPr>
            <p:cNvPr id="674821" name="Group 5"/>
            <p:cNvGrpSpPr>
              <a:grpSpLocks/>
            </p:cNvGrpSpPr>
            <p:nvPr/>
          </p:nvGrpSpPr>
          <p:grpSpPr bwMode="auto">
            <a:xfrm>
              <a:off x="1248" y="3360"/>
              <a:ext cx="624" cy="624"/>
              <a:chOff x="480" y="2400"/>
              <a:chExt cx="624" cy="624"/>
            </a:xfrm>
          </p:grpSpPr>
          <p:sp>
            <p:nvSpPr>
              <p:cNvPr id="674822" name="Rectangle 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823" name="Group 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674824" name="Rectangle 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825" name="Rectangle 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826" name="Group 10"/>
            <p:cNvGrpSpPr>
              <a:grpSpLocks/>
            </p:cNvGrpSpPr>
            <p:nvPr/>
          </p:nvGrpSpPr>
          <p:grpSpPr bwMode="auto">
            <a:xfrm>
              <a:off x="1872" y="3360"/>
              <a:ext cx="624" cy="624"/>
              <a:chOff x="480" y="2400"/>
              <a:chExt cx="624" cy="624"/>
            </a:xfrm>
          </p:grpSpPr>
          <p:sp>
            <p:nvSpPr>
              <p:cNvPr id="674827" name="Rectangle 1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828" name="Group 12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674829" name="Rectangle 13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830" name="Rectangle 14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831" name="Group 15"/>
            <p:cNvGrpSpPr>
              <a:grpSpLocks/>
            </p:cNvGrpSpPr>
            <p:nvPr/>
          </p:nvGrpSpPr>
          <p:grpSpPr bwMode="auto">
            <a:xfrm>
              <a:off x="2496" y="3360"/>
              <a:ext cx="624" cy="624"/>
              <a:chOff x="480" y="2400"/>
              <a:chExt cx="624" cy="624"/>
            </a:xfrm>
          </p:grpSpPr>
          <p:sp>
            <p:nvSpPr>
              <p:cNvPr id="674832" name="Rectangle 16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833" name="Group 17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674834" name="Rectangle 18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835" name="Rectangle 19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74836" name="Group 20"/>
            <p:cNvGrpSpPr>
              <a:grpSpLocks/>
            </p:cNvGrpSpPr>
            <p:nvPr/>
          </p:nvGrpSpPr>
          <p:grpSpPr bwMode="auto">
            <a:xfrm>
              <a:off x="3120" y="3360"/>
              <a:ext cx="624" cy="624"/>
              <a:chOff x="480" y="2400"/>
              <a:chExt cx="624" cy="624"/>
            </a:xfrm>
          </p:grpSpPr>
          <p:sp>
            <p:nvSpPr>
              <p:cNvPr id="674837" name="Rectangle 21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14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algn="l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ts val="500"/>
                  </a:spcBef>
                  <a:buClr>
                    <a:srgbClr val="800080"/>
                  </a:buClr>
                  <a:buSzPct val="55000"/>
                  <a:buFont typeface="Wingdings" panose="05000000000000000000" pitchFamily="2" charset="2"/>
                  <a:buChar char="n"/>
                </a:pPr>
                <a:endParaRPr lang="en-US" altLang="en-US" sz="2000">
                  <a:latin typeface="Verdana" panose="020B060403050404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4838" name="Group 22"/>
              <p:cNvGrpSpPr>
                <a:grpSpLocks/>
              </p:cNvGrpSpPr>
              <p:nvPr/>
            </p:nvGrpSpPr>
            <p:grpSpPr bwMode="auto">
              <a:xfrm>
                <a:off x="624" y="2496"/>
                <a:ext cx="480" cy="240"/>
                <a:chOff x="624" y="2496"/>
                <a:chExt cx="480" cy="240"/>
              </a:xfrm>
            </p:grpSpPr>
            <p:sp>
              <p:nvSpPr>
                <p:cNvPr id="674839" name="Rectangle 23"/>
                <p:cNvSpPr>
                  <a:spLocks noChangeArrowheads="1"/>
                </p:cNvSpPr>
                <p:nvPr/>
              </p:nvSpPr>
              <p:spPr bwMode="auto">
                <a:xfrm>
                  <a:off x="624" y="2496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840" name="Rectangle 24"/>
                <p:cNvSpPr>
                  <a:spLocks noChangeArrowheads="1"/>
                </p:cNvSpPr>
                <p:nvPr/>
              </p:nvSpPr>
              <p:spPr bwMode="auto">
                <a:xfrm>
                  <a:off x="624" y="2688"/>
                  <a:ext cx="480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algn="l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>
                    <a:spcBef>
                      <a:spcPts val="500"/>
                    </a:spcBef>
                    <a:buClr>
                      <a:srgbClr val="800080"/>
                    </a:buClr>
                    <a:buSzPct val="55000"/>
                    <a:buFont typeface="Wingdings" panose="05000000000000000000" pitchFamily="2" charset="2"/>
                    <a:buChar char="n"/>
                  </a:pPr>
                  <a:endParaRPr lang="en-US" altLang="en-US" sz="2000">
                    <a:latin typeface="Verdan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4841" name="Rectangle 25"/>
            <p:cNvSpPr>
              <a:spLocks noChangeArrowheads="1"/>
            </p:cNvSpPr>
            <p:nvPr/>
          </p:nvSpPr>
          <p:spPr bwMode="auto">
            <a:xfrm>
              <a:off x="3744" y="3360"/>
              <a:ext cx="144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Char char="n"/>
              </a:pPr>
              <a:endParaRPr lang="en-US" altLang="en-US" sz="2000">
                <a:latin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68894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r>
              <a:rPr lang="en-US" altLang="en-US"/>
              <a:t>Fencepost method solution</a:t>
            </a:r>
          </a:p>
        </p:txBody>
      </p:sp>
      <p:sp>
        <p:nvSpPr>
          <p:cNvPr id="676867" name="Rectangle 3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639763" lvl="1" indent="-246063"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printNumbers(int max)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    System.out.print(1);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    for (int i =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>
                <a:latin typeface="Courier New" panose="02070309020205020404" pitchFamily="49" charset="0"/>
              </a:rPr>
              <a:t>; i &lt;= max; i++)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", " + i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    System.out.println();   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to end the line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marL="273050" indent="-273050"/>
            <a:r>
              <a:rPr lang="en-US" altLang="en-US" sz="2200"/>
              <a:t>Alternate solution: Either first or last "post" can be taken out:</a:t>
            </a:r>
            <a:endParaRPr lang="en-US" altLang="en-US" sz="22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public static void printNumbers(int max) {</a:t>
            </a:r>
            <a:endParaRPr lang="en-US" altLang="en-US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    for (int i = 1; 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 &lt;= max - 1</a:t>
            </a:r>
            <a:r>
              <a:rPr lang="en-US" altLang="en-US">
                <a:latin typeface="Courier New" panose="02070309020205020404" pitchFamily="49" charset="0"/>
              </a:rPr>
              <a:t>; i++) {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        System.out.print(</a:t>
            </a: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i + ", "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    }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 b="1">
                <a:solidFill>
                  <a:srgbClr val="003399"/>
                </a:solidFill>
                <a:latin typeface="Courier New" panose="02070309020205020404" pitchFamily="49" charset="0"/>
              </a:rPr>
              <a:t>    System.out.println(max);  </a:t>
            </a:r>
            <a:r>
              <a:rPr lang="en-US" altLang="en-US" b="1">
                <a:solidFill>
                  <a:srgbClr val="008080"/>
                </a:solidFill>
                <a:latin typeface="Courier New" panose="02070309020205020404" pitchFamily="49" charset="0"/>
              </a:rPr>
              <a:t>// to end the line</a:t>
            </a:r>
          </a:p>
          <a:p>
            <a:pPr marL="639763" lvl="1" indent="-246063">
              <a:lnSpc>
                <a:spcPct val="80000"/>
              </a:lnSpc>
              <a:buNone/>
            </a:pPr>
            <a:r>
              <a:rPr lang="en-US" altLang="en-US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630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768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7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 always convenient to ask user "How many numbers? "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Maybe they have a (very) long list.  Maybe they don’t know how long.</a:t>
            </a:r>
          </a:p>
          <a:p>
            <a:r>
              <a:rPr lang="en-US" dirty="0"/>
              <a:t>Instead we ask them to terminate entry with a special, sentinel, value.</a:t>
            </a:r>
          </a:p>
          <a:p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8500" y="6172200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325</a:t>
            </a:r>
          </a:p>
        </p:txBody>
      </p:sp>
    </p:spTree>
    <p:extLst>
      <p:ext uri="{BB962C8B-B14F-4D97-AF65-F5344CB8AC3E}">
        <p14:creationId xmlns:p14="http://schemas.microsoft.com/office/powerpoint/2010/main" val="375372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A Fencepost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 = 0</a:t>
            </a:r>
          </a:p>
          <a:p>
            <a:pPr marL="0" indent="0">
              <a:buNone/>
            </a:pPr>
            <a:r>
              <a:rPr lang="en-US" dirty="0"/>
              <a:t>prompt and read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/>
              <a:t> (we haven’t seen the sentinel) {</a:t>
            </a:r>
          </a:p>
          <a:p>
            <a:pPr marL="0" indent="0">
              <a:buNone/>
            </a:pPr>
            <a:r>
              <a:rPr lang="en-US" dirty="0"/>
              <a:t>   add value to the sum</a:t>
            </a:r>
          </a:p>
          <a:p>
            <a:pPr marL="0" indent="0">
              <a:buNone/>
            </a:pPr>
            <a:r>
              <a:rPr lang="en-US" dirty="0"/>
              <a:t>   prompt and read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58500" y="6172200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325</a:t>
            </a:r>
          </a:p>
        </p:txBody>
      </p:sp>
    </p:spTree>
    <p:extLst>
      <p:ext uri="{BB962C8B-B14F-4D97-AF65-F5344CB8AC3E}">
        <p14:creationId xmlns:p14="http://schemas.microsoft.com/office/powerpoint/2010/main" val="84941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B6F231-8D08-497A-8EBD-FD45A6D5E68D}"/>
</file>

<file path=customXml/itemProps2.xml><?xml version="1.0" encoding="utf-8"?>
<ds:datastoreItem xmlns:ds="http://schemas.openxmlformats.org/officeDocument/2006/customXml" ds:itemID="{C765D559-6CB9-4A91-A3AF-0AED44CC7687}"/>
</file>

<file path=customXml/itemProps3.xml><?xml version="1.0" encoding="utf-8"?>
<ds:datastoreItem xmlns:ds="http://schemas.openxmlformats.org/officeDocument/2006/customXml" ds:itemID="{1402BD97-D5C9-4029-951A-585C55759899}"/>
</file>

<file path=docProps/app.xml><?xml version="1.0" encoding="utf-8"?>
<Properties xmlns="http://schemas.openxmlformats.org/officeDocument/2006/extended-properties" xmlns:vt="http://schemas.openxmlformats.org/officeDocument/2006/docPropsVTypes">
  <TotalTime>4676</TotalTime>
  <Words>1081</Words>
  <Application>Microsoft Office PowerPoint</Application>
  <PresentationFormat>Widescreen</PresentationFormat>
  <Paragraphs>166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Wingdings 2</vt:lpstr>
      <vt:lpstr>Office Theme</vt:lpstr>
      <vt:lpstr>Upcoming Assignments</vt:lpstr>
      <vt:lpstr>Fence Posts and Sentinels</vt:lpstr>
      <vt:lpstr>A deceptive problem...</vt:lpstr>
      <vt:lpstr>Flawed solutions</vt:lpstr>
      <vt:lpstr>Fence post analogy</vt:lpstr>
      <vt:lpstr>Fencepost loop</vt:lpstr>
      <vt:lpstr>Fencepost method solution</vt:lpstr>
      <vt:lpstr>Sentinel Loops</vt:lpstr>
      <vt:lpstr>Make It A Fencepost Problem</vt:lpstr>
      <vt:lpstr>Changing the sentinel value</vt:lpstr>
      <vt:lpstr>Changing the sentinel value</vt:lpstr>
      <vt:lpstr>The problem with our code</vt:lpstr>
      <vt:lpstr>Correct code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300</cp:revision>
  <cp:lastPrinted>2015-10-27T14:18:34Z</cp:lastPrinted>
  <dcterms:created xsi:type="dcterms:W3CDTF">2013-09-15T04:52:01Z</dcterms:created>
  <dcterms:modified xsi:type="dcterms:W3CDTF">2022-11-15T15:40:25Z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