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3" r:id="rId3"/>
    <p:sldId id="319" r:id="rId4"/>
    <p:sldId id="321" r:id="rId5"/>
    <p:sldId id="323" r:id="rId6"/>
    <p:sldId id="336" r:id="rId7"/>
    <p:sldId id="326" r:id="rId8"/>
    <p:sldId id="330" r:id="rId9"/>
    <p:sldId id="344" r:id="rId10"/>
    <p:sldId id="329" r:id="rId11"/>
    <p:sldId id="331" r:id="rId12"/>
    <p:sldId id="339" r:id="rId13"/>
    <p:sldId id="337" r:id="rId14"/>
    <p:sldId id="338" r:id="rId15"/>
    <p:sldId id="332" r:id="rId16"/>
    <p:sldId id="333" r:id="rId17"/>
    <p:sldId id="340" r:id="rId18"/>
    <p:sldId id="334" r:id="rId19"/>
    <p:sldId id="345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 autoAdjust="0"/>
    <p:restoredTop sz="72279" autoAdjust="0"/>
  </p:normalViewPr>
  <p:slideViewPr>
    <p:cSldViewPr snapToGrid="0">
      <p:cViewPr varScale="1">
        <p:scale>
          <a:sx n="79" d="100"/>
          <a:sy n="79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have tests,  </a:t>
            </a:r>
            <a:r>
              <a:rPr lang="en-US" dirty="0" err="1"/>
              <a:t>boolean</a:t>
            </a:r>
            <a:r>
              <a:rPr lang="en-US" dirty="0"/>
              <a:t>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program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program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Commonly seen in a larger section of code with many branches,  or in</a:t>
            </a:r>
            <a:r>
              <a:rPr lang="en-US" baseline="0" dirty="0"/>
              <a:t> a loop with </a:t>
            </a:r>
            <a:r>
              <a:rPr lang="en-US" baseline="0"/>
              <a:t>a test at the bottom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/>
          <a:lstStyle/>
          <a:p>
            <a:pPr indent="-182880"/>
            <a:r>
              <a:rPr lang="en-US" dirty="0"/>
              <a:t> SC 5.12, 13</a:t>
            </a:r>
          </a:p>
          <a:p>
            <a:pPr indent="-182880"/>
            <a:r>
              <a:rPr lang="en-US" dirty="0"/>
              <a:t> SC 5.14, 15, 16, 18, 19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 err="1"/>
              <a:t>sc</a:t>
            </a:r>
            <a:r>
              <a:rPr lang="en-US" dirty="0"/>
              <a:t> 23, 25, 26, 27, 29</a:t>
            </a:r>
          </a:p>
          <a:p>
            <a:pPr indent="-182880"/>
            <a:r>
              <a:rPr lang="en-US" dirty="0"/>
              <a:t> EX 2, 3, 11, 12, 15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Boolean Results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Don’t need a variable to save results of </a:t>
            </a:r>
            <a:r>
              <a:rPr lang="en-US" dirty="0" err="1">
                <a:cs typeface="Courier New" panose="02070309020205020404" pitchFamily="49" charset="0"/>
              </a:rPr>
              <a:t>isLong</a:t>
            </a:r>
            <a:r>
              <a:rPr lang="en-US" dirty="0">
                <a:cs typeface="Courier New" panose="02070309020205020404" pitchFamily="49" charset="0"/>
              </a:rPr>
              <a:t>() &amp;&amp; </a:t>
            </a:r>
            <a:r>
              <a:rPr lang="en-US" dirty="0" err="1">
                <a:cs typeface="Courier New" panose="02070309020205020404" pitchFamily="49" charset="0"/>
              </a:rPr>
              <a:t>isLong</a:t>
            </a:r>
            <a:r>
              <a:rPr lang="en-US" dirty="0"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10;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"Interlake"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"High"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 long"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Multiple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&gt;= 0)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&lt;= 10) {</a:t>
            </a:r>
          </a:p>
          <a:p>
            <a:endParaRPr lang="en-US" sz="1200" dirty="0"/>
          </a:p>
          <a:p>
            <a:r>
              <a:rPr lang="en-US" dirty="0"/>
              <a:t>Becomes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&gt;= 0 &amp;&amp; number &lt;= 10) {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It’s easier to understand too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Is the number between the other two numbers?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Does not work with ||,  need an else for logical OR</a:t>
            </a:r>
          </a:p>
        </p:txBody>
      </p:sp>
    </p:spTree>
    <p:extLst>
      <p:ext uri="{BB962C8B-B14F-4D97-AF65-F5344CB8AC3E}">
        <p14:creationId xmlns:p14="http://schemas.microsoft.com/office/powerpoint/2010/main" val="301510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Assign to a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,  test the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later.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x &gt; 0;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 ==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Assign to a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,  test the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later.</a:t>
            </a:r>
          </a:p>
          <a:p>
            <a:r>
              <a:rPr lang="en-US" dirty="0">
                <a:cs typeface="Courier New" panose="02070309020205020404" pitchFamily="49" charset="0"/>
              </a:rPr>
              <a:t>Create variables that ask questions using words like is or has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x &gt; 0;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28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Assign to a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,  test the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later.</a:t>
            </a:r>
          </a:p>
          <a:p>
            <a:r>
              <a:rPr lang="en-US" dirty="0">
                <a:cs typeface="Courier New" panose="02070309020205020404" pitchFamily="49" charset="0"/>
              </a:rPr>
              <a:t>Don’t always need an if on the else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x &gt; 0;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60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Assign to a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,  test the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later.</a:t>
            </a:r>
          </a:p>
          <a:p>
            <a:r>
              <a:rPr lang="en-US" dirty="0">
                <a:cs typeface="Courier New" panose="02070309020205020404" pitchFamily="49" charset="0"/>
              </a:rPr>
              <a:t>Don’t need to ask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x &gt; 0;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62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Negation /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expression would otherwise be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 then return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/>
              <a:t>If false, then return true.   Just add a NOT using exclamation 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&gt;= 0 &amp;&amp; number &lt;= 10) {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Instead of asking if the number between two values,  add a 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And now we are asking if number is outside of the two values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(!  (number &gt;=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0 &amp;&amp;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&lt;= 10))</a:t>
            </a:r>
          </a:p>
        </p:txBody>
      </p:sp>
    </p:spTree>
    <p:extLst>
      <p:ext uri="{BB962C8B-B14F-4D97-AF65-F5344CB8AC3E}">
        <p14:creationId xmlns:p14="http://schemas.microsoft.com/office/powerpoint/2010/main" val="363683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simple negation we prefix expression with ! operator</a:t>
            </a:r>
          </a:p>
          <a:p>
            <a:r>
              <a:rPr lang="en-US" dirty="0">
                <a:cs typeface="Courier New" panose="02070309020205020404" pitchFamily="49" charset="0"/>
              </a:rPr>
              <a:t>Negating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|| Q </a:t>
            </a:r>
            <a:r>
              <a:rPr lang="en-US" dirty="0">
                <a:cs typeface="Courier New" panose="02070309020205020404" pitchFamily="49" charset="0"/>
              </a:rPr>
              <a:t>yields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 (P || Q)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see the results are exactly opposite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52353"/>
              </p:ext>
            </p:extLst>
          </p:nvPr>
        </p:nvGraphicFramePr>
        <p:xfrm>
          <a:off x="975719" y="3193145"/>
          <a:ext cx="3102795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8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||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9415"/>
              </p:ext>
            </p:extLst>
          </p:nvPr>
        </p:nvGraphicFramePr>
        <p:xfrm>
          <a:off x="5571997" y="3178631"/>
          <a:ext cx="1653736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(P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Q)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468467" y="3890832"/>
            <a:ext cx="597022" cy="54591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Negate both sides of the expression</a:t>
            </a:r>
          </a:p>
          <a:p>
            <a:r>
              <a:rPr lang="en-US" dirty="0"/>
              <a:t>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dirty="0"/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US" dirty="0"/>
              <a:t>,  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dirty="0"/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</a:t>
            </a:r>
          </a:p>
          <a:p>
            <a:r>
              <a:rPr lang="en-US" dirty="0">
                <a:cs typeface="Courier New" panose="02070309020205020404" pitchFamily="49" charset="0"/>
              </a:rPr>
              <a:t>Negating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|| Q </a:t>
            </a:r>
            <a:r>
              <a:rPr lang="en-US" dirty="0"/>
              <a:t>yields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!P &amp;&amp; !Q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negating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&amp;&amp; Q</a:t>
            </a:r>
            <a:r>
              <a:rPr lang="en-US" dirty="0"/>
              <a:t>  yields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!P || !Q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128"/>
              </p:ext>
            </p:extLst>
          </p:nvPr>
        </p:nvGraphicFramePr>
        <p:xfrm>
          <a:off x="975720" y="3188051"/>
          <a:ext cx="3102795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8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||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00334"/>
              </p:ext>
            </p:extLst>
          </p:nvPr>
        </p:nvGraphicFramePr>
        <p:xfrm>
          <a:off x="5559864" y="3164661"/>
          <a:ext cx="3279335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&amp;&amp;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468466" y="3888077"/>
            <a:ext cx="597022" cy="54591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Negation /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10972800" cy="4800600"/>
          </a:xfrm>
        </p:spPr>
        <p:txBody>
          <a:bodyPr>
            <a:normAutofit/>
          </a:bodyPr>
          <a:lstStyle/>
          <a:p>
            <a:r>
              <a:rPr lang="en-US" dirty="0"/>
              <a:t>If the expression would otherwise be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 then return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/>
              <a:t>If false, then return true.   Just add a NOT using exclamation 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&gt;= 0 &amp;&amp; number &lt;= 10)        // 0..10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(!  (number &gt;= 0 &amp;&amp; number &lt;= 10) )  // not 0..10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DeMorgans</a:t>
            </a:r>
            <a:r>
              <a:rPr lang="en-US" dirty="0">
                <a:cs typeface="Courier New" panose="02070309020205020404" pitchFamily="49" charset="0"/>
              </a:rPr>
              <a:t> Law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!(number &gt;= 0) || !(number &lt;= 10) ) // not 0..10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 (number &lt; 0)  ||  (number &gt;  10) ) // not 0..10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Types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/>
          <a:lstStyle/>
          <a:p>
            <a:pPr indent="-182880"/>
            <a:r>
              <a:rPr lang="en-US" dirty="0"/>
              <a:t> SC 5.12, 13</a:t>
            </a:r>
          </a:p>
          <a:p>
            <a:pPr indent="-182880"/>
            <a:r>
              <a:rPr lang="en-US" dirty="0"/>
              <a:t> SC 5.14, 15, 16, 18, 19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 err="1"/>
              <a:t>sc</a:t>
            </a:r>
            <a:r>
              <a:rPr lang="en-US" dirty="0"/>
              <a:t> 23, 25, 26, 27, 29</a:t>
            </a:r>
          </a:p>
          <a:p>
            <a:pPr indent="-182880"/>
            <a:r>
              <a:rPr lang="en-US" dirty="0"/>
              <a:t> EX 2, 3, 11, 12, 15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Already Seen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(n % 2 ==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s.equals</a:t>
            </a:r>
            <a:r>
              <a:rPr lang="en-US" dirty="0"/>
              <a:t>("quit"))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these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9362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&amp;&amp;		Logical And		Both operands must be true</a:t>
            </a:r>
          </a:p>
          <a:p>
            <a:r>
              <a:rPr lang="en-US" dirty="0"/>
              <a:t>||		Logical Or		One of two operands must be true</a:t>
            </a:r>
          </a:p>
          <a:p>
            <a:r>
              <a:rPr lang="en-US" dirty="0"/>
              <a:t>!		Logical Not		Unary,  single operand must be false</a:t>
            </a:r>
          </a:p>
          <a:p>
            <a:endParaRPr lang="en-US" sz="1200" dirty="0"/>
          </a:p>
          <a:p>
            <a:r>
              <a:rPr lang="en-US" dirty="0"/>
              <a:t>Allow us to combine other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expressions</a:t>
            </a:r>
          </a:p>
          <a:p>
            <a:r>
              <a:rPr lang="en-US" dirty="0"/>
              <a:t>More complex expressions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MomSaysOk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DadSaysOk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MrZachIsFun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MrPetersonIsFun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&lt;= 0 &amp;&amp; number &gt;=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1925" y="442827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1925" y="49245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1925" y="540074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2342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memorize these if you want</a:t>
            </a:r>
          </a:p>
          <a:p>
            <a:r>
              <a:rPr lang="en-US" dirty="0"/>
              <a:t>But it makes sense and becomes second nature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03162"/>
              </p:ext>
            </p:extLst>
          </p:nvPr>
        </p:nvGraphicFramePr>
        <p:xfrm>
          <a:off x="926532" y="2124519"/>
          <a:ext cx="3046753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&amp;&amp;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95287"/>
              </p:ext>
            </p:extLst>
          </p:nvPr>
        </p:nvGraphicFramePr>
        <p:xfrm>
          <a:off x="4434116" y="2122298"/>
          <a:ext cx="3258457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|| Q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3890"/>
              </p:ext>
            </p:extLst>
          </p:nvPr>
        </p:nvGraphicFramePr>
        <p:xfrm>
          <a:off x="8088085" y="2131829"/>
          <a:ext cx="2047654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P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0916" y="1528549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108" y="1528549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8768" y="1528549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62132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-  3  *  7  &gt;  5  ==  2  +  2  &lt;=  1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-   21     &gt;  5  ==  2  +  2  &lt;=  1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-19         &gt;  5  ==  2  +  2  &lt;=  1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-19         &gt;  5  ==     4     &lt;=  1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==     4     &lt;=  1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557" y="21068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6557" y="282529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addition L to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670" y="422412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relational L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4780" y="56501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equality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2255040" y="1245807"/>
            <a:ext cx="204380" cy="1010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1464879" y="1787489"/>
            <a:ext cx="204380" cy="1451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5450470" y="2711828"/>
            <a:ext cx="204380" cy="1020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2637697" y="2767528"/>
            <a:ext cx="20438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305236" y="3854129"/>
            <a:ext cx="204380" cy="168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4807740" y="4006529"/>
            <a:ext cx="204380" cy="2875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6557" y="3472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6557" y="492334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relational</a:t>
            </a:r>
          </a:p>
        </p:txBody>
      </p:sp>
    </p:spTree>
    <p:extLst>
      <p:ext uri="{BB962C8B-B14F-4D97-AF65-F5344CB8AC3E}">
        <p14:creationId xmlns:p14="http://schemas.microsoft.com/office/powerpoint/2010/main" val="37849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506200" cy="4800600"/>
          </a:xfrm>
        </p:spPr>
        <p:txBody>
          <a:bodyPr>
            <a:normAutofit/>
          </a:bodyPr>
          <a:lstStyle/>
          <a:p>
            <a:r>
              <a:rPr lang="en-US" dirty="0"/>
              <a:t>Just like you can assign to integers variables</a:t>
            </a:r>
          </a:p>
          <a:p>
            <a:r>
              <a:rPr lang="en-US" dirty="0"/>
              <a:t>You can assign to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variables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IQ            = 145; 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literal integer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  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literal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income        = 2000 * 52;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expression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isRich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= income &gt; 5000000;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isYoung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age&lt;= 50;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5851" y="44382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05850" y="490320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4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% 2 == 0)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% 2 ==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Boolean Results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10;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isLongInterlake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"Interlake“);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"High"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isLongInterlake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isLongHigh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 long"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60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EEABC-87FB-490B-B4E6-EEDD6694F264}"/>
</file>

<file path=customXml/itemProps2.xml><?xml version="1.0" encoding="utf-8"?>
<ds:datastoreItem xmlns:ds="http://schemas.openxmlformats.org/officeDocument/2006/customXml" ds:itemID="{192C1C06-7524-4DF5-B5A1-9CE353B64014}"/>
</file>

<file path=customXml/itemProps3.xml><?xml version="1.0" encoding="utf-8"?>
<ds:datastoreItem xmlns:ds="http://schemas.openxmlformats.org/officeDocument/2006/customXml" ds:itemID="{64C4E0AF-0F41-41FA-8744-202C49ABF2ED}"/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1164</Words>
  <Application>Microsoft Office PowerPoint</Application>
  <PresentationFormat>Widescreen</PresentationFormat>
  <Paragraphs>311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Upcoming Assignments</vt:lpstr>
      <vt:lpstr>Boolean Types</vt:lpstr>
      <vt:lpstr>We’ve Already Seen This</vt:lpstr>
      <vt:lpstr>Logical Operators</vt:lpstr>
      <vt:lpstr>Truth Tables</vt:lpstr>
      <vt:lpstr>Putting It All Together</vt:lpstr>
      <vt:lpstr>Boolean Assignment</vt:lpstr>
      <vt:lpstr>Boolean Zen</vt:lpstr>
      <vt:lpstr>Use Boolean Results Directly</vt:lpstr>
      <vt:lpstr>Use Boolean Results Directly</vt:lpstr>
      <vt:lpstr>Combining Multiple Expressions</vt:lpstr>
      <vt:lpstr>Boolean Flags</vt:lpstr>
      <vt:lpstr>Boolean Flags</vt:lpstr>
      <vt:lpstr>Boolean Flags</vt:lpstr>
      <vt:lpstr>Boolean Flags</vt:lpstr>
      <vt:lpstr>Simple Negation / Not</vt:lpstr>
      <vt:lpstr>Simple Negation</vt:lpstr>
      <vt:lpstr>DeMorgan’s Law</vt:lpstr>
      <vt:lpstr>Simple Negation / Not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405</cp:revision>
  <dcterms:created xsi:type="dcterms:W3CDTF">2013-09-15T04:52:01Z</dcterms:created>
  <dcterms:modified xsi:type="dcterms:W3CDTF">2022-11-15T19:37:42Z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