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8" r:id="rId2"/>
    <p:sldId id="293" r:id="rId3"/>
    <p:sldId id="310" r:id="rId4"/>
    <p:sldId id="327" r:id="rId5"/>
    <p:sldId id="311" r:id="rId6"/>
    <p:sldId id="321" r:id="rId7"/>
    <p:sldId id="316" r:id="rId8"/>
    <p:sldId id="317" r:id="rId9"/>
    <p:sldId id="318" r:id="rId10"/>
    <p:sldId id="319" r:id="rId11"/>
    <p:sldId id="320" r:id="rId12"/>
    <p:sldId id="313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 autoAdjust="0"/>
    <p:restoredTop sz="76633" autoAdjust="0"/>
  </p:normalViewPr>
  <p:slideViewPr>
    <p:cSldViewPr snapToGrid="0">
      <p:cViewPr varScale="1">
        <p:scale>
          <a:sx n="87" d="100"/>
          <a:sy n="87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74AA-8416-4332-81CA-75F193BC3F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37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FADB01FB-A6E1-4628-BDDB-B4B3777766C8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 algn="r" eaLnBrk="0" hangingPunct="0"/>
              <a:t>6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 SC 5.1, 2, 5, 6, 7  </a:t>
            </a:r>
          </a:p>
          <a:p>
            <a:pPr indent="-182880"/>
            <a:r>
              <a:rPr lang="en-US" dirty="0"/>
              <a:t> SC 5.12, 13; </a:t>
            </a:r>
          </a:p>
          <a:p>
            <a:pPr indent="-182880"/>
            <a:endParaRPr lang="en-US" dirty="0"/>
          </a:p>
          <a:p>
            <a:pPr indent="-182880"/>
            <a:r>
              <a:rPr lang="en-US" dirty="0"/>
              <a:t> SC 5.14, 15, 16, 18, 19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23, 25, 26, 27, 29</a:t>
            </a:r>
          </a:p>
          <a:p>
            <a:pPr indent="-182880"/>
            <a:r>
              <a:rPr lang="en-US" dirty="0"/>
              <a:t>Ex 2, 3, 11, 12, 15</a:t>
            </a:r>
          </a:p>
          <a:p>
            <a:pPr indent="-182880"/>
            <a:r>
              <a:rPr lang="en-US" dirty="0"/>
              <a:t>Intro project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0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Reasoning about assertions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Right after a variable is initialized, its value is known: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int x = 3;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x &gt; 0?  ALWAYS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In general you know nothing about parameters' values: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a == 10?  SOMETIMES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But inside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, etc., you may know something: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static void mystery(int a, int b)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if (a &lt; 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is a == 10?  NEVER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Assertion example 1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62500" lnSpcReduction="20000"/>
          </a:bodyPr>
          <a:lstStyle/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void mystery(int x, int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int z = 0;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A 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while (x &gt;=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B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x = x - y;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z++;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if (x != y) {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    // Point C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z = z * 2;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    // Point D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marL="273050" indent="-273050">
              <a:lnSpc>
                <a:spcPct val="70000"/>
              </a:lnSpc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 b="1" i="1">
                <a:solidFill>
                  <a:srgbClr val="008080"/>
                </a:solidFill>
                <a:latin typeface="Courier New" panose="02070309020205020404" pitchFamily="49" charset="0"/>
              </a:rPr>
              <a:t>    // Point E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System.out.println(z);</a:t>
            </a:r>
          </a:p>
          <a:p>
            <a:pPr marL="273050" indent="-273050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2" name="Group 4"/>
          <p:cNvGraphicFramePr>
            <a:graphicFrameLocks noGrp="1"/>
          </p:cNvGraphicFramePr>
          <p:nvPr/>
        </p:nvGraphicFramePr>
        <p:xfrm>
          <a:off x="6002338" y="3810001"/>
          <a:ext cx="4665662" cy="2287905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x ==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z ==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Point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3" name="Group 4"/>
          <p:cNvGraphicFramePr>
            <a:graphicFrameLocks noGrp="1"/>
          </p:cNvGraphicFramePr>
          <p:nvPr/>
        </p:nvGraphicFramePr>
        <p:xfrm>
          <a:off x="5997576" y="38100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5638800" y="25908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  <a:cs typeface="Times New Roman" panose="02020603050405020304" pitchFamily="18" charset="0"/>
              </a:rPr>
              <a:t>Which of the following assertions are</a:t>
            </a:r>
            <a:br>
              <a:rPr lang="en-US" altLang="en-US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Verdana" panose="020B0604030504040204" pitchFamily="34" charset="0"/>
                <a:cs typeface="Times New Roman" panose="02020603050405020304" pitchFamily="18" charset="0"/>
              </a:rPr>
              <a:t>true at which point(s) in the code?  </a:t>
            </a:r>
          </a:p>
          <a:p>
            <a:r>
              <a:rPr lang="en-US" altLang="en-US">
                <a:latin typeface="Verdana" panose="020B0604030504040204" pitchFamily="34" charset="0"/>
                <a:cs typeface="Times New Roman" panose="02020603050405020304" pitchFamily="18" charset="0"/>
              </a:rPr>
              <a:t>Choose ALWAYS, NEVER, or SOMETIMES.</a:t>
            </a:r>
          </a:p>
        </p:txBody>
      </p:sp>
    </p:spTree>
    <p:extLst>
      <p:ext uri="{BB962C8B-B14F-4D97-AF65-F5344CB8AC3E}">
        <p14:creationId xmlns:p14="http://schemas.microsoft.com/office/powerpoint/2010/main" val="1214905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about “assertions”: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02" y="1152983"/>
            <a:ext cx="8946541" cy="4859197"/>
          </a:xfrm>
        </p:spPr>
        <p:txBody>
          <a:bodyPr>
            <a:normAutofit/>
          </a:bodyPr>
          <a:lstStyle/>
          <a:p>
            <a:r>
              <a:rPr lang="en-US" dirty="0"/>
              <a:t>Given an assertion, (“the user must enter an integer”) you should be able to write code that ensures that the assertion is true.</a:t>
            </a:r>
          </a:p>
          <a:p>
            <a:pPr lvl="1"/>
            <a:r>
              <a:rPr lang="en-US" dirty="0"/>
              <a:t>our previous example ensures this by looping until the input is </a:t>
            </a:r>
            <a:r>
              <a:rPr lang="en-US" b="1" dirty="0"/>
              <a:t>definitely</a:t>
            </a:r>
            <a:r>
              <a:rPr lang="en-US" b="1" i="1" dirty="0"/>
              <a:t> </a:t>
            </a:r>
            <a:r>
              <a:rPr lang="en-US" b="1" dirty="0"/>
              <a:t>an integer.</a:t>
            </a:r>
            <a:endParaRPr lang="en-US" dirty="0"/>
          </a:p>
          <a:p>
            <a:pPr lvl="1"/>
            <a:r>
              <a:rPr lang="en-US" dirty="0"/>
              <a:t>This means the code that follows can safely assume that an integer is available.</a:t>
            </a:r>
          </a:p>
          <a:p>
            <a:r>
              <a:rPr lang="en-US" dirty="0"/>
              <a:t>The exercises are meant to give you practice in reasoning about what might be true or not true at certain points in a program.</a:t>
            </a:r>
          </a:p>
          <a:p>
            <a:pPr lvl="1"/>
            <a:r>
              <a:rPr lang="en-US" dirty="0"/>
              <a:t>AP test--You will definitely see problems asking whether things are true/possible in a given code fragment.</a:t>
            </a:r>
          </a:p>
        </p:txBody>
      </p:sp>
    </p:spTree>
    <p:extLst>
      <p:ext uri="{BB962C8B-B14F-4D97-AF65-F5344CB8AC3E}">
        <p14:creationId xmlns:p14="http://schemas.microsoft.com/office/powerpoint/2010/main" val="317175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 SC 5.1, 2, 5, 6, 7  </a:t>
            </a:r>
          </a:p>
          <a:p>
            <a:pPr indent="-182880"/>
            <a:r>
              <a:rPr lang="en-US" dirty="0"/>
              <a:t> SC 5.12, 13; </a:t>
            </a:r>
          </a:p>
          <a:p>
            <a:pPr indent="-182880"/>
            <a:endParaRPr lang="en-US" dirty="0"/>
          </a:p>
          <a:p>
            <a:pPr indent="-182880"/>
            <a:r>
              <a:rPr lang="en-US" dirty="0"/>
              <a:t> SC 5.14, 15, 16, 18, 19</a:t>
            </a:r>
          </a:p>
          <a:p>
            <a:pPr indent="-182880"/>
            <a:r>
              <a:rPr lang="en-US" dirty="0" err="1"/>
              <a:t>sc</a:t>
            </a:r>
            <a:r>
              <a:rPr lang="en-US" dirty="0"/>
              <a:t> 23, 25, 26, 27, 29</a:t>
            </a:r>
          </a:p>
          <a:p>
            <a:pPr indent="-182880"/>
            <a:r>
              <a:rPr lang="en-US" dirty="0"/>
              <a:t>Ex 2, 3, 11, 12, 15</a:t>
            </a:r>
          </a:p>
          <a:p>
            <a:pPr indent="-182880"/>
            <a:r>
              <a:rPr lang="en-US" dirty="0"/>
              <a:t>Intro project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User Errors, Assertions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errors in general: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/>
              <a:t>Pseudocode</a:t>
            </a:r>
            <a:r>
              <a:rPr lang="en-US" sz="2800" u="sng" dirty="0"/>
              <a:t>:</a:t>
            </a:r>
          </a:p>
          <a:p>
            <a:pPr marL="0" indent="0">
              <a:buNone/>
            </a:pPr>
            <a:r>
              <a:rPr lang="en-US" sz="2800" dirty="0"/>
              <a:t>Prompt the user. (“How old are you?”)</a:t>
            </a:r>
          </a:p>
          <a:p>
            <a:pPr marL="0" indent="0">
              <a:buNone/>
            </a:pPr>
            <a:r>
              <a:rPr lang="en-US" sz="2800" dirty="0"/>
              <a:t>While (user </a:t>
            </a:r>
            <a:r>
              <a:rPr lang="en-US" sz="2800" i="1" dirty="0"/>
              <a:t>hasn’t</a:t>
            </a:r>
            <a:r>
              <a:rPr lang="en-US" sz="2800" dirty="0"/>
              <a:t> given us an integer) {</a:t>
            </a:r>
          </a:p>
          <a:p>
            <a:pPr marL="457200" lvl="1" indent="0">
              <a:buNone/>
            </a:pPr>
            <a:r>
              <a:rPr lang="en-US" sz="2400" dirty="0"/>
              <a:t>Throw away the input because it’s worthless – age must be an int.</a:t>
            </a:r>
          </a:p>
          <a:p>
            <a:pPr marL="457200" lvl="1" indent="0">
              <a:buNone/>
            </a:pPr>
            <a:r>
              <a:rPr lang="en-US" sz="2400" dirty="0"/>
              <a:t>Tell the user they did something wrong.</a:t>
            </a:r>
          </a:p>
          <a:p>
            <a:pPr marL="457200" lvl="1" indent="0">
              <a:buNone/>
            </a:pPr>
            <a:r>
              <a:rPr lang="en-US" sz="2400" dirty="0"/>
              <a:t>Prompt again.	// Recognize the fencepost?</a:t>
            </a:r>
          </a:p>
          <a:p>
            <a:pPr marL="457200" lvl="1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800" dirty="0"/>
              <a:t>Save/use the integer, because our while loop ended.</a:t>
            </a:r>
            <a:br>
              <a:rPr lang="en-US" dirty="0"/>
            </a:br>
            <a:r>
              <a:rPr lang="en-US" dirty="0"/>
              <a:t>(Therefore we must have valid input).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6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E319-F3E0-4587-8D99-E8E972E0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53DC-C753-459D-92D3-486A177E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java.util.Scanner.hasNext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method Returns true if this scanner has another token in its input.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method may block while waiting for input to scan. The scanner does not advance past any input.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scan.hasNext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scan.next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input till the user gets it right: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10633005" cy="522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console = new Scanner(System.in);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("How old are you?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console.hasNextInt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//waits for input first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//Throw out the remaining junk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("Try again ...");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("How old are you? ");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//fencepost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console.nextInt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The book even suggests wrapping this into a method to make it easy to re-use.  (Good idea.)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833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1219201"/>
            <a:ext cx="7772400" cy="1470025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Logical Assertions</a:t>
            </a:r>
          </a:p>
        </p:txBody>
      </p:sp>
      <p:sp>
        <p:nvSpPr>
          <p:cNvPr id="736259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2063750" y="3016251"/>
            <a:ext cx="7905750" cy="1851025"/>
          </a:xfrm>
          <a:ln/>
        </p:spPr>
        <p:txBody>
          <a:bodyPr/>
          <a:lstStyle/>
          <a:p>
            <a:pPr marL="0" indent="0" algn="ctr"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422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Logical assertions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assertion</a:t>
            </a:r>
            <a:r>
              <a:rPr lang="en-US" altLang="en-US" dirty="0"/>
              <a:t>: A statement that is either true or false.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dirty="0"/>
              <a:t>Examples:</a:t>
            </a:r>
          </a:p>
          <a:p>
            <a:pPr marL="639763" lvl="1" indent="-246063"/>
            <a:r>
              <a:rPr lang="en-US" altLang="en-US" dirty="0"/>
              <a:t>Java was created in 1995.</a:t>
            </a:r>
          </a:p>
          <a:p>
            <a:pPr marL="639763" lvl="1" indent="-246063"/>
            <a:r>
              <a:rPr lang="en-US" altLang="en-US" dirty="0"/>
              <a:t>The sky is purple.</a:t>
            </a:r>
          </a:p>
          <a:p>
            <a:pPr marL="639763" lvl="1" indent="-246063"/>
            <a:r>
              <a:rPr lang="en-US" altLang="en-US" dirty="0"/>
              <a:t>23 is a prime number.</a:t>
            </a:r>
          </a:p>
          <a:p>
            <a:pPr marL="639763" lvl="1" indent="-246063"/>
            <a:r>
              <a:rPr lang="en-US" altLang="en-US" dirty="0"/>
              <a:t>10 is greater than 20.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An assertion might be false ("The sky is purple" above), but it is still an assertion because it is a true/false statement.</a:t>
            </a:r>
          </a:p>
          <a:p>
            <a:pPr marL="273050" indent="-27305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142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Reasoning about assertions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/>
              <a:t>Suppose you have the following code: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if (x &gt; 3)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A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x--;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B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x++;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C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Point D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endParaRPr lang="en-US" altLang="en-US"/>
          </a:p>
          <a:p>
            <a:pPr marL="273050" indent="-273050"/>
            <a:r>
              <a:rPr lang="en-US" altLang="en-US"/>
              <a:t>What do you know about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's value at the three points?</a:t>
            </a:r>
          </a:p>
          <a:p>
            <a:pPr marL="639763" lvl="1" indent="-246063"/>
            <a:r>
              <a:rPr lang="en-US" altLang="en-US"/>
              <a:t>Is </a:t>
            </a:r>
            <a:r>
              <a:rPr lang="en-US" altLang="en-US">
                <a:latin typeface="Courier New" panose="02070309020205020404" pitchFamily="49" charset="0"/>
              </a:rPr>
              <a:t>x &gt; 3</a:t>
            </a:r>
            <a:r>
              <a:rPr lang="en-US" altLang="en-US"/>
              <a:t>?  Always?  Sometimes?  Never?</a:t>
            </a:r>
          </a:p>
        </p:txBody>
      </p:sp>
    </p:spTree>
    <p:extLst>
      <p:ext uri="{BB962C8B-B14F-4D97-AF65-F5344CB8AC3E}">
        <p14:creationId xmlns:p14="http://schemas.microsoft.com/office/powerpoint/2010/main" val="239343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Assertions in code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 sz="2200"/>
              <a:t>We can make assertions about our code and ask whether they are true at various points in the code.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altLang="en-US" sz="2100"/>
              <a:t>Valid answers are ALWAYS, NEVER, or SOMETIMES.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System.out.print("Type a nonnegative number: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double number = console.nextDouble();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// Point A: is number &lt; 0.0 here?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while (number &lt; 0.0)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    // Point B: is number &lt; 0.0 here?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System.out.print("Negative; try again: ");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    number = console.nextDouble();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    // Point C: is number &lt; 0.0 here?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80"/>
                </a:solidFill>
                <a:latin typeface="Courier New" panose="02070309020205020404" pitchFamily="49" charset="0"/>
              </a:rPr>
              <a:t>	// Point D: is number &lt; 0.0 here?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58225" y="2317750"/>
            <a:ext cx="2057400" cy="4495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 marL="273050" indent="-2730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(ALWAYS)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(SOMETIMES)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endParaRPr lang="en-US" altLang="en-US" sz="2200" b="1" i="1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EB641B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sz="2200" b="1" i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(NEVER)</a:t>
            </a:r>
          </a:p>
        </p:txBody>
      </p:sp>
    </p:spTree>
    <p:extLst>
      <p:ext uri="{BB962C8B-B14F-4D97-AF65-F5344CB8AC3E}">
        <p14:creationId xmlns:p14="http://schemas.microsoft.com/office/powerpoint/2010/main" val="79236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501D8-FA51-40D3-A4C2-95EEEF053F59}"/>
</file>

<file path=customXml/itemProps2.xml><?xml version="1.0" encoding="utf-8"?>
<ds:datastoreItem xmlns:ds="http://schemas.openxmlformats.org/officeDocument/2006/customXml" ds:itemID="{C5D100B0-AA85-4B6A-A56F-52BA6516A8AB}"/>
</file>

<file path=customXml/itemProps3.xml><?xml version="1.0" encoding="utf-8"?>
<ds:datastoreItem xmlns:ds="http://schemas.openxmlformats.org/officeDocument/2006/customXml" ds:itemID="{86FB6358-DC6A-444D-8659-C1EC0BD1B244}"/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1021</Words>
  <Application>Microsoft Office PowerPoint</Application>
  <PresentationFormat>Widescreen</PresentationFormat>
  <Paragraphs>171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inter-regular</vt:lpstr>
      <vt:lpstr>Tahoma</vt:lpstr>
      <vt:lpstr>Times New Roman</vt:lpstr>
      <vt:lpstr>Verdana</vt:lpstr>
      <vt:lpstr>Wingdings</vt:lpstr>
      <vt:lpstr>Wingdings 2</vt:lpstr>
      <vt:lpstr>Office Theme</vt:lpstr>
      <vt:lpstr>Upcoming Assignments</vt:lpstr>
      <vt:lpstr>Handling User Errors, Assertions</vt:lpstr>
      <vt:lpstr>Handling user errors in general:</vt:lpstr>
      <vt:lpstr>PowerPoint Presentation</vt:lpstr>
      <vt:lpstr>Read input till the user gets it right:</vt:lpstr>
      <vt:lpstr>Logical Assertions</vt:lpstr>
      <vt:lpstr>Logical assertions</vt:lpstr>
      <vt:lpstr>Reasoning about assertions</vt:lpstr>
      <vt:lpstr>Assertions in code</vt:lpstr>
      <vt:lpstr>Reasoning about assertions</vt:lpstr>
      <vt:lpstr>Assertion example 1</vt:lpstr>
      <vt:lpstr>A little about “assertions”: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305</cp:revision>
  <dcterms:created xsi:type="dcterms:W3CDTF">2013-09-15T04:52:01Z</dcterms:created>
  <dcterms:modified xsi:type="dcterms:W3CDTF">2022-11-18T15:50:04Z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