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8" r:id="rId2"/>
    <p:sldId id="331" r:id="rId3"/>
    <p:sldId id="335" r:id="rId4"/>
    <p:sldId id="342" r:id="rId5"/>
    <p:sldId id="336" r:id="rId6"/>
    <p:sldId id="337" r:id="rId7"/>
    <p:sldId id="343" r:id="rId8"/>
    <p:sldId id="344" r:id="rId9"/>
    <p:sldId id="338" r:id="rId10"/>
    <p:sldId id="339" r:id="rId11"/>
    <p:sldId id="345" r:id="rId12"/>
    <p:sldId id="346" r:id="rId13"/>
    <p:sldId id="350" r:id="rId14"/>
    <p:sldId id="351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99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92598" autoAdjust="0"/>
  </p:normalViewPr>
  <p:slideViewPr>
    <p:cSldViewPr snapToGrid="0">
      <p:cViewPr varScale="1">
        <p:scale>
          <a:sx n="105" d="100"/>
          <a:sy n="105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Today baby names due</a:t>
            </a:r>
          </a:p>
          <a:p>
            <a:pPr indent="-182880"/>
            <a:r>
              <a:rPr lang="en-US" dirty="0"/>
              <a:t>Tuesday Self Checks 3, 5, 6, 7, 9, 10, 11</a:t>
            </a:r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Display?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main(String[] </a:t>
            </a:r>
            <a:r>
              <a:rPr lang="en-US" sz="31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) {</a:t>
            </a:r>
            <a:endParaRPr lang="fr-FR" sz="3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31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31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31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3100" dirty="0">
                <a:latin typeface="Consolas" pitchFamily="49" charset="0"/>
                <a:cs typeface="Consolas" pitchFamily="49" charset="0"/>
              </a:rPr>
              <a:t>x = 1;</a:t>
            </a:r>
          </a:p>
          <a:p>
            <a:pPr marL="0" indent="0">
              <a:buNone/>
            </a:pPr>
            <a:r>
              <a:rPr lang="fr-FR" sz="31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fr-FR" sz="31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FR" sz="3100" dirty="0">
                <a:latin typeface="Consolas" pitchFamily="49" charset="0"/>
                <a:cs typeface="Consolas" pitchFamily="49" charset="0"/>
              </a:rPr>
              <a:t>[] y = {1};</a:t>
            </a:r>
          </a:p>
          <a:p>
            <a:pPr marL="0" indent="0">
              <a:buNone/>
            </a:pPr>
            <a:endParaRPr lang="fr-FR" sz="3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fr-FR" sz="3100" i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3100" i="1" dirty="0" err="1">
                <a:latin typeface="Consolas" pitchFamily="49" charset="0"/>
                <a:cs typeface="Consolas" pitchFamily="49" charset="0"/>
              </a:rPr>
              <a:t>changeValues</a:t>
            </a:r>
            <a:r>
              <a:rPr lang="fr-FR" sz="3100" dirty="0">
                <a:latin typeface="Consolas" pitchFamily="49" charset="0"/>
                <a:cs typeface="Consolas" pitchFamily="49" charset="0"/>
              </a:rPr>
              <a:t>(x, y);</a:t>
            </a:r>
          </a:p>
          <a:p>
            <a:pPr marL="0" indent="0">
              <a:buNone/>
            </a:pPr>
            <a:r>
              <a:rPr lang="fr-FR" sz="31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fr-FR" sz="3100" dirty="0" err="1">
                <a:latin typeface="Consolas" pitchFamily="49" charset="0"/>
                <a:cs typeface="Consolas" pitchFamily="49" charset="0"/>
              </a:rPr>
              <a:t>System.</a:t>
            </a:r>
            <a:r>
              <a:rPr lang="fr-FR" sz="3100" i="1" dirty="0" err="1">
                <a:latin typeface="Consolas" pitchFamily="49" charset="0"/>
                <a:cs typeface="Consolas" pitchFamily="49" charset="0"/>
              </a:rPr>
              <a:t>out</a:t>
            </a:r>
            <a:r>
              <a:rPr lang="fr-FR" sz="3100" dirty="0" err="1">
                <a:latin typeface="Consolas" pitchFamily="49" charset="0"/>
                <a:cs typeface="Consolas" pitchFamily="49" charset="0"/>
              </a:rPr>
              <a:t>.println</a:t>
            </a:r>
            <a:r>
              <a:rPr lang="fr-FR" sz="3100" dirty="0">
                <a:latin typeface="Consolas" pitchFamily="49" charset="0"/>
                <a:cs typeface="Consolas" pitchFamily="49" charset="0"/>
              </a:rPr>
              <a:t>(</a:t>
            </a:r>
            <a:r>
              <a:rPr lang="fr-FR" sz="3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"x = " </a:t>
            </a:r>
            <a:r>
              <a:rPr lang="fr-FR" sz="3100" dirty="0">
                <a:latin typeface="Consolas" pitchFamily="49" charset="0"/>
                <a:cs typeface="Consolas" pitchFamily="49" charset="0"/>
              </a:rPr>
              <a:t>+ x + </a:t>
            </a:r>
            <a:r>
              <a:rPr lang="fr-FR" sz="3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", y[0] = " </a:t>
            </a:r>
            <a:r>
              <a:rPr lang="fr-FR" sz="3100" dirty="0">
                <a:latin typeface="Consolas" pitchFamily="49" charset="0"/>
                <a:cs typeface="Consolas" pitchFamily="49" charset="0"/>
              </a:rPr>
              <a:t>+ y[0]);</a:t>
            </a:r>
          </a:p>
          <a:p>
            <a:pPr marL="0" indent="0">
              <a:buNone/>
            </a:pPr>
            <a:r>
              <a:rPr lang="fr-FR" sz="3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fr-FR" sz="3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31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3100" dirty="0" err="1">
                <a:latin typeface="Consolas" pitchFamily="49" charset="0"/>
                <a:cs typeface="Consolas" pitchFamily="49" charset="0"/>
              </a:rPr>
              <a:t>changeValues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1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 a, </a:t>
            </a:r>
            <a:r>
              <a:rPr lang="en-US" sz="31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00" dirty="0">
                <a:latin typeface="Consolas" pitchFamily="49" charset="0"/>
                <a:cs typeface="Consolas" pitchFamily="49" charset="0"/>
              </a:rPr>
              <a:t>[] b) {</a:t>
            </a:r>
          </a:p>
          <a:p>
            <a:pPr marL="0" indent="0">
              <a:buNone/>
            </a:pPr>
            <a:r>
              <a:rPr lang="en-US" sz="3100" dirty="0">
                <a:latin typeface="Consolas" pitchFamily="49" charset="0"/>
                <a:cs typeface="Consolas" pitchFamily="49" charset="0"/>
              </a:rPr>
              <a:t>    a++;</a:t>
            </a:r>
          </a:p>
          <a:p>
            <a:pPr marL="0" indent="0">
              <a:buNone/>
            </a:pPr>
            <a:r>
              <a:rPr lang="en-US" sz="3100" dirty="0">
                <a:latin typeface="Consolas" pitchFamily="49" charset="0"/>
                <a:cs typeface="Consolas" pitchFamily="49" charset="0"/>
              </a:rPr>
              <a:t>    b[0]++;</a:t>
            </a:r>
          </a:p>
          <a:p>
            <a:pPr marL="0" indent="0">
              <a:buNone/>
            </a:pPr>
            <a:r>
              <a:rPr lang="en-US" sz="3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8984" y="6172200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=&gt; 1, y[0] =&gt; 2"</a:t>
            </a:r>
          </a:p>
        </p:txBody>
      </p:sp>
    </p:spTree>
    <p:extLst>
      <p:ext uri="{BB962C8B-B14F-4D97-AF65-F5344CB8AC3E}">
        <p14:creationId xmlns:p14="http://schemas.microsoft.com/office/powerpoint/2010/main" val="124970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70878"/>
            <a:ext cx="109728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is a special kind of loop that is covered on the AP exam:</a:t>
            </a:r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Easily loops over every element in the array from beginning to end (in order)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You cannot </a:t>
            </a:r>
            <a:r>
              <a:rPr lang="en-US" i="1" dirty="0"/>
              <a:t>modify </a:t>
            </a:r>
            <a:r>
              <a:rPr lang="en-US" dirty="0"/>
              <a:t>anything in the array.</a:t>
            </a:r>
          </a:p>
          <a:p>
            <a:pPr lvl="1"/>
            <a:r>
              <a:rPr lang="en-US" dirty="0"/>
              <a:t>You cannot skip elements.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Double[] temps= {0.0, 5.1, 4.2};</a:t>
            </a:r>
          </a:p>
          <a:p>
            <a:endParaRPr lang="en-US" dirty="0"/>
          </a:p>
          <a:p>
            <a:r>
              <a:rPr lang="en-US" dirty="0"/>
              <a:t>Assume we have an array of </a:t>
            </a:r>
            <a:r>
              <a:rPr lang="en-US" i="1" dirty="0"/>
              <a:t>doubles</a:t>
            </a:r>
            <a:r>
              <a:rPr lang="en-US" dirty="0"/>
              <a:t> called temps: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(temps[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&gt; 0.0)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//do something…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becomes…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temps) {        // Create one variable of the array's type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oneTemp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0.0) {	          // Loop inspects each item of temps array.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// do something…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4051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class (helper 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70878"/>
            <a:ext cx="10972800" cy="5486400"/>
          </a:xfrm>
        </p:spPr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dirty="0"/>
              <a:t>" is required.</a:t>
            </a:r>
          </a:p>
          <a:p>
            <a:r>
              <a:rPr lang="en-US" dirty="0"/>
              <a:t>Printing the entire contents of an array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</a:t>
            </a:r>
            <a:r>
              <a:rPr lang="en-US" dirty="0" err="1"/>
              <a:t>myArray</a:t>
            </a:r>
            <a:r>
              <a:rPr lang="en-US" dirty="0"/>
              <a:t>) returns a string representation of the whole array: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    // "[3, 5, 7]"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sort(</a:t>
            </a:r>
            <a:r>
              <a:rPr lang="en-US" dirty="0" err="1"/>
              <a:t>myArray</a:t>
            </a:r>
            <a:r>
              <a:rPr lang="en-US" dirty="0"/>
              <a:t>) rearranges the entire array in sorted order.</a:t>
            </a:r>
          </a:p>
          <a:p>
            <a:pPr lvl="1"/>
            <a:r>
              <a:rPr lang="en-US" dirty="0"/>
              <a:t>equals(array1, array2) compares the </a:t>
            </a:r>
            <a:r>
              <a:rPr lang="en-US" i="1" dirty="0"/>
              <a:t>contents</a:t>
            </a:r>
            <a:r>
              <a:rPr lang="en-US" dirty="0"/>
              <a:t> of the two arrays.</a:t>
            </a:r>
          </a:p>
          <a:p>
            <a:pPr lvl="2"/>
            <a:r>
              <a:rPr lang="en-US" dirty="0"/>
              <a:t>Returns true if all elements are the same and in the same order.</a:t>
            </a:r>
          </a:p>
          <a:p>
            <a:pPr lvl="1"/>
            <a:r>
              <a:rPr lang="en-US" dirty="0"/>
              <a:t>There are others as well - see web docs of the Arrays class.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2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arrays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You cannot resize an existing array: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[] a = new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[4];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a.length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 = 10;</a:t>
            </a: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You cannot compare arrays with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 or .</a:t>
            </a:r>
            <a:r>
              <a:rPr lang="en-US" altLang="en-US" dirty="0">
                <a:latin typeface="Courier New" panose="02070309020205020404" pitchFamily="49" charset="0"/>
              </a:rPr>
              <a:t>equals</a:t>
            </a:r>
            <a:r>
              <a:rPr lang="en-US" altLang="en-US" dirty="0"/>
              <a:t>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[] a1 = {42, -7, 1, 15};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[] a2 = {42, -7, 1, 15};</a:t>
            </a:r>
          </a:p>
          <a:p>
            <a:pPr lvl="1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a1 == a2</a:t>
            </a:r>
            <a:r>
              <a:rPr lang="en-US" altLang="en-US" dirty="0">
                <a:latin typeface="Courier New" panose="02070309020205020404" pitchFamily="49" charset="0"/>
              </a:rPr>
              <a:t>) {  ... }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false! Use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inherit"/>
              </a:rPr>
              <a:t>If  </a:t>
            </a:r>
            <a:r>
              <a:rPr lang="en-US" altLang="en-US" sz="1900" dirty="0">
                <a:solidFill>
                  <a:schemeClr val="accent6">
                    <a:lumMod val="50000"/>
                  </a:schemeClr>
                </a:solidFill>
                <a:latin typeface="inherit"/>
              </a:rPr>
              <a:t>(</a:t>
            </a:r>
            <a:r>
              <a:rPr lang="en-US" altLang="en-US" sz="1900" dirty="0" err="1">
                <a:solidFill>
                  <a:schemeClr val="accent6">
                    <a:lumMod val="50000"/>
                  </a:schemeClr>
                </a:solidFill>
                <a:latin typeface="inherit"/>
              </a:rPr>
              <a:t>Arrays.equals</a:t>
            </a:r>
            <a:r>
              <a:rPr lang="en-US" altLang="en-US" sz="1900" dirty="0">
                <a:solidFill>
                  <a:schemeClr val="accent6">
                    <a:lumMod val="50000"/>
                  </a:schemeClr>
                </a:solidFill>
                <a:latin typeface="inherit"/>
              </a:rPr>
              <a:t>(arr1, arr2)</a:t>
            </a:r>
            <a:r>
              <a:rPr lang="en-US" altLang="en-US" sz="19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900" dirty="0"/>
              <a:t>)</a:t>
            </a: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a1.equals(a2)</a:t>
            </a:r>
            <a:r>
              <a:rPr lang="en-US" altLang="en-US" dirty="0">
                <a:latin typeface="Courier New" panose="02070309020205020404" pitchFamily="49" charset="0"/>
              </a:rPr>
              <a:t>) {  ... }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false!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/>
          </a:p>
          <a:p>
            <a:r>
              <a:rPr lang="en-US" altLang="en-US" dirty="0"/>
              <a:t>An array does not know how to print itself: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[] a1 = {42, -7, 1, 15};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(a1);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[I@98f8c4]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B41201-E1AA-4F17-A1B6-0F74F9BF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9B2CB-D546-4047-84CB-53310B7B1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3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3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3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Arrays.toString</a:t>
            </a:r>
          </a:p>
        </p:txBody>
      </p:sp>
      <p:sp>
        <p:nvSpPr>
          <p:cNvPr id="832516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>
                <a:latin typeface="Courier New" panose="02070309020205020404" pitchFamily="49" charset="0"/>
              </a:rPr>
              <a:t>Arrays.toString</a:t>
            </a:r>
            <a:r>
              <a:rPr lang="en-US" altLang="en-US"/>
              <a:t> accepts an array as a parameter and returns a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representation of its elements.</a:t>
            </a:r>
          </a:p>
          <a:p>
            <a:pPr marL="639763" lvl="1" indent="-246063">
              <a:buNone/>
            </a:pPr>
            <a:endParaRPr lang="en-US" altLang="en-US" sz="1400"/>
          </a:p>
          <a:p>
            <a:pPr marL="639763" lvl="1" indent="-246063"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int[] e = {0, 2, 4, 6, 8};</a:t>
            </a:r>
          </a:p>
          <a:p>
            <a:pPr marL="639763" lvl="1" indent="-246063"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e[1] = e[3] + e[4]; </a:t>
            </a:r>
          </a:p>
          <a:p>
            <a:pPr marL="639763" lvl="1" indent="-246063"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System.out.println("e is " + </a:t>
            </a:r>
            <a:r>
              <a:rPr lang="en-US" altLang="en-US" sz="2000" b="1">
                <a:latin typeface="Courier New" panose="02070309020205020404" pitchFamily="49" charset="0"/>
              </a:rPr>
              <a:t>Arrays.toString(e)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/>
              <a:t>	Output:</a:t>
            </a:r>
          </a:p>
          <a:p>
            <a:pPr marL="639763" lvl="1" indent="-246063"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e is [0, 14, 4, 6, 8]</a:t>
            </a:r>
          </a:p>
          <a:p>
            <a:pPr marL="639763" lvl="1" indent="-246063"/>
            <a:endParaRPr lang="en-US" altLang="en-US" sz="2000">
              <a:latin typeface="Courier New" panose="02070309020205020404" pitchFamily="49" charset="0"/>
            </a:endParaRPr>
          </a:p>
          <a:p>
            <a:pPr marL="639763" lvl="1" indent="-246063"/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/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/>
              <a:t>Must  </a:t>
            </a:r>
            <a:r>
              <a:rPr lang="en-US" altLang="en-US">
                <a:latin typeface="Courier New" panose="02070309020205020404" pitchFamily="49" charset="0"/>
              </a:rPr>
              <a:t>import java.util.*;</a:t>
            </a:r>
          </a:p>
        </p:txBody>
      </p:sp>
    </p:spTree>
    <p:extLst>
      <p:ext uri="{BB962C8B-B14F-4D97-AF65-F5344CB8AC3E}">
        <p14:creationId xmlns:p14="http://schemas.microsoft.com/office/powerpoint/2010/main" val="2177834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Today baby names due</a:t>
            </a:r>
          </a:p>
          <a:p>
            <a:pPr indent="-182880"/>
            <a:r>
              <a:rPr lang="en-US"/>
              <a:t>Wednesday </a:t>
            </a:r>
            <a:r>
              <a:rPr lang="en-US" dirty="0"/>
              <a:t>Self Checks 3, 5, 6, 7, 9, 10, 11</a:t>
            </a:r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Basics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17580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008000"/>
                </a:solidFill>
              </a:rPr>
              <a:t>array</a:t>
            </a:r>
            <a:r>
              <a:rPr lang="en-US" dirty="0"/>
              <a:t> is a fixed-size collection of items of a particular type.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008000"/>
                </a:solidFill>
              </a:rPr>
              <a:t>zero-indexed</a:t>
            </a:r>
            <a:r>
              <a:rPr lang="en-US" dirty="0"/>
              <a:t>, just like a String.</a:t>
            </a:r>
          </a:p>
          <a:p>
            <a:r>
              <a:rPr lang="en-US" dirty="0"/>
              <a:t>It is an object, not a primitive type, so it has to be constructed before it can be used: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</a:rPr>
              <a:t>someNumbers</a:t>
            </a:r>
            <a:r>
              <a:rPr lang="en-US" dirty="0">
                <a:latin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[5]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/>
              <a:t>The square brackets after the type indicate that you’re declaring an array.</a:t>
            </a:r>
          </a:p>
          <a:p>
            <a:r>
              <a:rPr lang="en-US" dirty="0"/>
              <a:t>On the right: Square brackets must contain an </a:t>
            </a:r>
            <a:r>
              <a:rPr lang="en-US" dirty="0" err="1"/>
              <a:t>int</a:t>
            </a:r>
            <a:r>
              <a:rPr lang="en-US" dirty="0"/>
              <a:t> to declare the size</a:t>
            </a:r>
          </a:p>
          <a:p>
            <a:pPr lvl="1"/>
            <a:r>
              <a:rPr lang="en-US" dirty="0"/>
              <a:t>[5] means the elements will be 0 through 4. (Like a String.)</a:t>
            </a:r>
          </a:p>
          <a:p>
            <a:pPr lvl="1"/>
            <a:r>
              <a:rPr lang="en-US" dirty="0"/>
              <a:t>Could use a variable or expression instead of a literal.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4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array is constructed, all of the items are automatically initialized to zero (or a zero-equivalent value, like </a:t>
            </a:r>
            <a:r>
              <a:rPr lang="en-US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or </a:t>
            </a:r>
            <a:r>
              <a:rPr lang="en-US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[5];                </a:t>
            </a:r>
            <a:r>
              <a:rPr lang="en-US" sz="24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 zeroes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myOtherArray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[10];  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 false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In addition to using new, you can provide an array initializer much like initializing a String to a string literal: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myString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        = </a:t>
            </a:r>
            <a:r>
              <a:rPr lang="en-US" sz="2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"hello"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[]</a:t>
            </a:r>
            <a:r>
              <a:rPr lang="en-US" sz="26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          = { 8, 42, 13, 77, 8 };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[]</a:t>
            </a:r>
            <a:r>
              <a:rPr lang="en-US" sz="26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myOtherArray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 = {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dirty="0" err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myArray</a:t>
            </a:r>
            <a:r>
              <a:rPr lang="en-US" sz="2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has 5 elements</a:t>
            </a:r>
            <a:endParaRPr lang="en-US" sz="2600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just like doing new </a:t>
            </a:r>
            <a:r>
              <a:rPr lang="en-US" sz="2600" dirty="0" err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[5] then setting values</a:t>
            </a:r>
            <a:endParaRPr lang="en-US" sz="2600" dirty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dirty="0" err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myOtherArray</a:t>
            </a:r>
            <a:r>
              <a:rPr lang="en-US" sz="2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 has 4 elements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// just like doing new </a:t>
            </a:r>
            <a:r>
              <a:rPr lang="en-US" sz="2600" dirty="0" err="1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600" dirty="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[4] then setting values</a:t>
            </a:r>
            <a:endParaRPr lang="en-US" sz="2600" dirty="0">
              <a:solidFill>
                <a:srgbClr val="00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1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an array has a fixed size, Java provides a way to find out its length.  This is almost the same as getting the length of a String, with one important difference.</a:t>
            </a:r>
          </a:p>
          <a:p>
            <a:r>
              <a:rPr lang="en-US" dirty="0"/>
              <a:t>You </a:t>
            </a:r>
            <a:r>
              <a:rPr lang="en-US" b="1" i="1" dirty="0"/>
              <a:t>don’t</a:t>
            </a:r>
            <a:r>
              <a:rPr lang="en-US" dirty="0"/>
              <a:t> put parentheses after the “.length” when getting the length of an array: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myString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"hello!"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myString.length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evaluates to 6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[]</a:t>
            </a:r>
            <a:r>
              <a:rPr lang="en-US" sz="24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myArray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= { 8, 42, 13, 77, 8, 16 };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arrLen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myArray.length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evaluates to 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reference elements in an array by the index</a:t>
            </a:r>
          </a:p>
          <a:p>
            <a:r>
              <a:rPr lang="en-US" dirty="0"/>
              <a:t>First element is the 0</a:t>
            </a:r>
            <a:r>
              <a:rPr lang="en-US" baseline="30000" dirty="0"/>
              <a:t>th</a:t>
            </a:r>
            <a:r>
              <a:rPr lang="en-US" dirty="0"/>
              <a:t> element, last is element length - 1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to first, 0</a:t>
            </a:r>
            <a:r>
              <a:rPr lang="en-US" sz="2400" b="1" baseline="300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</a:p>
          <a:p>
            <a:endParaRPr lang="en-US" dirty="0">
              <a:solidFill>
                <a:srgbClr val="006600"/>
              </a:solidFill>
            </a:endParaRPr>
          </a:p>
          <a:p>
            <a:r>
              <a:rPr lang="en-US" dirty="0"/>
              <a:t>Pronounced "</a:t>
            </a:r>
            <a:r>
              <a:rPr lang="en-US" dirty="0" err="1"/>
              <a:t>myArray</a:t>
            </a:r>
            <a:r>
              <a:rPr lang="en-US" dirty="0"/>
              <a:t> sub zero“</a:t>
            </a:r>
          </a:p>
          <a:p>
            <a:r>
              <a:rPr lang="en-US" dirty="0"/>
              <a:t>Can use variables for index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 myArray.length-1;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Remember to end one index "too early"?</a:t>
            </a:r>
          </a:p>
        </p:txBody>
      </p:sp>
    </p:spTree>
    <p:extLst>
      <p:ext uri="{BB962C8B-B14F-4D97-AF65-F5344CB8AC3E}">
        <p14:creationId xmlns:p14="http://schemas.microsoft.com/office/powerpoint/2010/main" val="15510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Anything I can do to the array's type, I can do to an array element</a:t>
            </a:r>
          </a:p>
          <a:p>
            <a:r>
              <a:rPr lang="en-US" dirty="0"/>
              <a:t>If we have an array of </a:t>
            </a:r>
            <a:r>
              <a:rPr lang="en-US" dirty="0" err="1"/>
              <a:t>int's</a:t>
            </a:r>
            <a:r>
              <a:rPr lang="en-US" dirty="0"/>
              <a:t>, I can…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[0]++;				//Increment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at index 0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[myArray.length-1] *= 2;	//Multiply the final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by 2.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[32] = 1;		//Assign the 33rd element a literal value.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//etc…</a:t>
            </a:r>
          </a:p>
        </p:txBody>
      </p:sp>
    </p:spTree>
    <p:extLst>
      <p:ext uri="{BB962C8B-B14F-4D97-AF65-F5344CB8AC3E}">
        <p14:creationId xmlns:p14="http://schemas.microsoft.com/office/powerpoint/2010/main" val="225778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pass a primitive type as a parameter, remember that the data is copied somewhere for the method to use.</a:t>
            </a:r>
          </a:p>
          <a:p>
            <a:pPr lvl="1"/>
            <a:r>
              <a:rPr lang="en-US" dirty="0"/>
              <a:t>This is why making changes to the “copy” doesn’t affect the original data.</a:t>
            </a:r>
          </a:p>
          <a:p>
            <a:r>
              <a:rPr lang="en-US" dirty="0"/>
              <a:t>When you pass most objects as a parameter to a method, you are passing a “reference” to the object. </a:t>
            </a:r>
          </a:p>
          <a:p>
            <a:pPr lvl="1"/>
            <a:r>
              <a:rPr lang="en-US" dirty="0"/>
              <a:t>Reference = A copy of its “address”, rather than a copy of the “value”.</a:t>
            </a:r>
          </a:p>
          <a:p>
            <a:r>
              <a:rPr lang="en-US" dirty="0"/>
              <a:t>This means that a method </a:t>
            </a:r>
            <a:r>
              <a:rPr lang="en-US" b="1" i="1" dirty="0"/>
              <a:t>can</a:t>
            </a:r>
            <a:r>
              <a:rPr lang="en-US" dirty="0"/>
              <a:t> change the elements of an array</a:t>
            </a:r>
          </a:p>
          <a:p>
            <a:pPr lvl="1"/>
            <a:r>
              <a:rPr lang="en-US" dirty="0"/>
              <a:t>Changing the data inside the object using its reference is changing the “real” object!</a:t>
            </a:r>
          </a:p>
          <a:p>
            <a:pPr lvl="1"/>
            <a:r>
              <a:rPr lang="en-US" dirty="0"/>
              <a:t>The caller </a:t>
            </a:r>
            <a:r>
              <a:rPr lang="en-US" b="1" i="1" dirty="0"/>
              <a:t>will</a:t>
            </a:r>
            <a:r>
              <a:rPr lang="en-US" dirty="0"/>
              <a:t> see the changed values after the method completes.</a:t>
            </a:r>
          </a:p>
          <a:p>
            <a:r>
              <a:rPr lang="en-US" dirty="0"/>
              <a:t>This is very different than the behavior with primitive types and takes some getting used to!</a:t>
            </a:r>
          </a:p>
          <a:p>
            <a:r>
              <a:rPr lang="en-US" dirty="0"/>
              <a:t>We will discuss this in much greater detail in section 7.3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4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DEDF9F-087D-42F1-974B-6CC57C23FBE4}"/>
</file>

<file path=customXml/itemProps2.xml><?xml version="1.0" encoding="utf-8"?>
<ds:datastoreItem xmlns:ds="http://schemas.openxmlformats.org/officeDocument/2006/customXml" ds:itemID="{932DF53A-66F3-4C8A-8633-6090277BEA4E}"/>
</file>

<file path=customXml/itemProps3.xml><?xml version="1.0" encoding="utf-8"?>
<ds:datastoreItem xmlns:ds="http://schemas.openxmlformats.org/officeDocument/2006/customXml" ds:itemID="{525B66EB-C180-4D49-BE53-C197FA37ADCC}"/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1339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inherit</vt:lpstr>
      <vt:lpstr>Office Theme</vt:lpstr>
      <vt:lpstr>Upcoming Assignments</vt:lpstr>
      <vt:lpstr>Array Basics</vt:lpstr>
      <vt:lpstr>What Is An Array?</vt:lpstr>
      <vt:lpstr>Auto Initialization</vt:lpstr>
      <vt:lpstr>Alternate Initialization</vt:lpstr>
      <vt:lpstr>Length Of An Array</vt:lpstr>
      <vt:lpstr>Accessing An Array</vt:lpstr>
      <vt:lpstr>Accessing An Array</vt:lpstr>
      <vt:lpstr>Arrays As Parameters</vt:lpstr>
      <vt:lpstr>What Does This Display?</vt:lpstr>
      <vt:lpstr>For-each loops</vt:lpstr>
      <vt:lpstr>Arrays class (helper methods)</vt:lpstr>
      <vt:lpstr>Limitations of arrays</vt:lpstr>
      <vt:lpstr>Arrays.toString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472</cp:revision>
  <dcterms:created xsi:type="dcterms:W3CDTF">2013-09-15T04:52:01Z</dcterms:created>
  <dcterms:modified xsi:type="dcterms:W3CDTF">2022-12-12T15:23:51Z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