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344" r:id="rId2"/>
    <p:sldId id="331" r:id="rId3"/>
    <p:sldId id="335" r:id="rId4"/>
    <p:sldId id="342" r:id="rId5"/>
    <p:sldId id="336" r:id="rId6"/>
    <p:sldId id="345" r:id="rId7"/>
    <p:sldId id="337" r:id="rId8"/>
    <p:sldId id="353" r:id="rId9"/>
    <p:sldId id="343" r:id="rId10"/>
    <p:sldId id="338" r:id="rId11"/>
    <p:sldId id="346" r:id="rId12"/>
    <p:sldId id="356" r:id="rId13"/>
    <p:sldId id="352" r:id="rId14"/>
    <p:sldId id="357" r:id="rId15"/>
    <p:sldId id="354" r:id="rId16"/>
    <p:sldId id="35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ach Zachwieja (XBOX)" initials="ZZ(" lastIdx="1" clrIdx="0">
    <p:extLst>
      <p:ext uri="{19B8F6BF-5375-455C-9EA6-DF929625EA0E}">
        <p15:presenceInfo xmlns:p15="http://schemas.microsoft.com/office/powerpoint/2012/main" userId="S-1-5-21-2127521184-1604012920-1887927527-501002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0000FF"/>
    <a:srgbClr val="009999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56" autoAdjust="0"/>
    <p:restoredTop sz="92598" autoAdjust="0"/>
  </p:normalViewPr>
  <p:slideViewPr>
    <p:cSldViewPr snapToGrid="0">
      <p:cViewPr varScale="1">
        <p:scale>
          <a:sx n="79" d="100"/>
          <a:sy n="79" d="100"/>
        </p:scale>
        <p:origin x="931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customXml" Target="../customXml/item3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79475D-68A2-42D5-8792-5328DE467EE4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042524-4F98-4EE5-8867-2EE5CDE3C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3523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675525" y="2514848"/>
            <a:ext cx="77777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0" dirty="0">
                <a:solidFill>
                  <a:srgbClr val="008000"/>
                </a:solidFill>
              </a:rPr>
              <a:t>//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53301" y="1122363"/>
            <a:ext cx="10205297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C50E7-A9E5-4A1C-A0B0-0C3027D146ED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F2097-ECDF-4E38-9F19-96008E8B4F4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 flipH="1">
            <a:off x="675525" y="3667873"/>
            <a:ext cx="109727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cap="small" dirty="0">
                <a:solidFill>
                  <a:schemeClr val="bg1">
                    <a:lumMod val="75000"/>
                  </a:schemeClr>
                </a:solidFill>
              </a:rPr>
              <a:t>Interlake High School</a:t>
            </a:r>
          </a:p>
          <a:p>
            <a:pPr algn="l"/>
            <a:r>
              <a:rPr lang="en-US" sz="2800" cap="small" dirty="0">
                <a:solidFill>
                  <a:schemeClr val="bg1">
                    <a:lumMod val="75000"/>
                  </a:schemeClr>
                </a:solidFill>
              </a:rPr>
              <a:t>AP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2815719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4270" y="365124"/>
            <a:ext cx="10374330" cy="9144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10972800" cy="48006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C50E7-A9E5-4A1C-A0B0-0C3027D146ED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F2097-ECDF-4E38-9F19-96008E8B4F4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684090" y="373688"/>
            <a:ext cx="60018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8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//</a:t>
            </a:r>
          </a:p>
        </p:txBody>
      </p:sp>
    </p:spTree>
    <p:extLst>
      <p:ext uri="{BB962C8B-B14F-4D97-AF65-F5344CB8AC3E}">
        <p14:creationId xmlns:p14="http://schemas.microsoft.com/office/powerpoint/2010/main" val="3894631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4270" y="365124"/>
            <a:ext cx="10374330" cy="914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371600"/>
            <a:ext cx="5257800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00800" y="1371600"/>
            <a:ext cx="5257800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C50E7-A9E5-4A1C-A0B0-0C3027D146ED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F2097-ECDF-4E38-9F19-96008E8B4F4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684090" y="373688"/>
            <a:ext cx="60018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8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//</a:t>
            </a:r>
          </a:p>
        </p:txBody>
      </p:sp>
    </p:spTree>
    <p:extLst>
      <p:ext uri="{BB962C8B-B14F-4D97-AF65-F5344CB8AC3E}">
        <p14:creationId xmlns:p14="http://schemas.microsoft.com/office/powerpoint/2010/main" val="64475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4270" y="365124"/>
            <a:ext cx="10374330" cy="9144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C50E7-A9E5-4A1C-A0B0-0C3027D146ED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F2097-ECDF-4E38-9F19-96008E8B4F4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>
            <a:off x="684090" y="373688"/>
            <a:ext cx="60018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8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//</a:t>
            </a:r>
          </a:p>
        </p:txBody>
      </p:sp>
    </p:spTree>
    <p:extLst>
      <p:ext uri="{BB962C8B-B14F-4D97-AF65-F5344CB8AC3E}">
        <p14:creationId xmlns:p14="http://schemas.microsoft.com/office/powerpoint/2010/main" val="6150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C50E7-A9E5-4A1C-A0B0-0C3027D146ED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F2097-ECDF-4E38-9F19-96008E8B4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936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365124"/>
            <a:ext cx="109728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// 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371600"/>
            <a:ext cx="109728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34576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0C50E7-A9E5-4A1C-A0B0-0C3027D146ED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95512" y="6345766"/>
            <a:ext cx="5164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15400" y="634576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DF2097-ECDF-4E38-9F19-96008E8B4F4A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-15474" y="-3170"/>
            <a:ext cx="205483" cy="70172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152399" y="-3170"/>
            <a:ext cx="366889" cy="73409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1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2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3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4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5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6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7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8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9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10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11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12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13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14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15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16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17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18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19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20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21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22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23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24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25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26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27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28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29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30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31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32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33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34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35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36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37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38</a:t>
            </a:r>
          </a:p>
          <a:p>
            <a:pPr algn="r"/>
            <a:endParaRPr lang="en-US" sz="1200" dirty="0">
              <a:solidFill>
                <a:schemeClr val="bg1">
                  <a:lumMod val="75000"/>
                </a:schemeClr>
              </a:solidFill>
            </a:endParaRPr>
          </a:p>
          <a:p>
            <a:pPr algn="r"/>
            <a:endParaRPr lang="en-US" dirty="0"/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502356" y="-248356"/>
            <a:ext cx="0" cy="7766756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0107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8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Upcoming Assignments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11125200" cy="4800600"/>
          </a:xfrm>
        </p:spPr>
        <p:txBody>
          <a:bodyPr>
            <a:normAutofit/>
          </a:bodyPr>
          <a:lstStyle/>
          <a:p>
            <a:pPr indent="-182880"/>
            <a:r>
              <a:rPr lang="en-US" dirty="0"/>
              <a:t>7.2, SC 3, 5, 6, 7, 9, 10, 11</a:t>
            </a:r>
          </a:p>
          <a:p>
            <a:pPr indent="-182880"/>
            <a:r>
              <a:rPr lang="en-US" dirty="0"/>
              <a:t>7.13, 14, 15, 17</a:t>
            </a:r>
          </a:p>
          <a:p>
            <a:pPr indent="-182880"/>
            <a:endParaRPr lang="en-US" dirty="0"/>
          </a:p>
          <a:p>
            <a:pPr indent="-182880"/>
            <a:endParaRPr lang="en-US" dirty="0"/>
          </a:p>
          <a:p>
            <a:pPr indent="-182880"/>
            <a:endParaRPr lang="en-US" dirty="0"/>
          </a:p>
          <a:p>
            <a:pPr indent="-182880"/>
            <a:r>
              <a:rPr lang="en-US" dirty="0"/>
              <a:t>ex 1, 4, 11, 16, 20</a:t>
            </a:r>
          </a:p>
          <a:p>
            <a:pPr indent="-182880"/>
            <a:endParaRPr lang="en-US" dirty="0"/>
          </a:p>
          <a:p>
            <a:pPr indent="-18288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7019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Swapping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 = 1;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b = 2;</a:t>
            </a:r>
          </a:p>
          <a:p>
            <a:pPr marL="0" indent="0">
              <a:buNone/>
            </a:pPr>
            <a:endParaRPr lang="en-US" sz="24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temp = a; </a:t>
            </a:r>
            <a:r>
              <a:rPr lang="en-US" sz="24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temp gets 1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 = b;        </a:t>
            </a:r>
            <a:r>
              <a:rPr lang="en-US" sz="24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a gets 2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b = temp;     </a:t>
            </a:r>
            <a:r>
              <a:rPr lang="en-US" sz="24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b gets 1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Can we put this in a method?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4459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Swapping In A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static void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main(</a:t>
            </a:r>
            <a:r>
              <a:rPr lang="en-US" sz="2400" dirty="0">
                <a:solidFill>
                  <a:srgbClr val="00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x = 1, y = 2;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swap(x, y);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en-US" sz="2400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(x + ", " + y);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static void</a:t>
            </a: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swap(</a:t>
            </a:r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a, </a:t>
            </a:r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b) {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int</a:t>
            </a:r>
            <a:r>
              <a:rPr lang="en-US" sz="2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temp = a;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a = b;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b = temp;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3065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Swapping In A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static void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main(</a:t>
            </a:r>
            <a:r>
              <a:rPr lang="en-US" sz="2400" dirty="0">
                <a:solidFill>
                  <a:srgbClr val="00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data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{1, 2};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swap(data);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en-US" sz="2400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(data[0] + ", " + data[1]);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static void</a:t>
            </a: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swap(</a:t>
            </a:r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int[]</a:t>
            </a:r>
            <a:r>
              <a:rPr lang="en-US" sz="2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data) {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int</a:t>
            </a:r>
            <a:r>
              <a:rPr lang="en-US" sz="2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temp = data[0];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data[0] = data[1];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data[1] = temp;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3341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8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Flawed algorithm</a:t>
            </a:r>
          </a:p>
        </p:txBody>
      </p:sp>
      <p:sp>
        <p:nvSpPr>
          <p:cNvPr id="839684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sz="2200" dirty="0"/>
              <a:t>What's wrong with this code?</a:t>
            </a:r>
          </a:p>
          <a:p>
            <a:pPr>
              <a:lnSpc>
                <a:spcPct val="70000"/>
              </a:lnSpc>
              <a:buFontTx/>
              <a:buNone/>
            </a:pPr>
            <a:endParaRPr lang="en-US" altLang="en-US" sz="800" dirty="0"/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2200" dirty="0">
                <a:latin typeface="Courier New" panose="02070309020205020404" pitchFamily="49" charset="0"/>
              </a:rPr>
              <a:t>	</a:t>
            </a:r>
            <a:r>
              <a:rPr lang="en-US" altLang="en-US" sz="2200" dirty="0" err="1">
                <a:latin typeface="Courier New" panose="02070309020205020404" pitchFamily="49" charset="0"/>
              </a:rPr>
              <a:t>int</a:t>
            </a:r>
            <a:r>
              <a:rPr lang="en-US" altLang="en-US" sz="2200" dirty="0">
                <a:latin typeface="Courier New" panose="02070309020205020404" pitchFamily="49" charset="0"/>
              </a:rPr>
              <a:t>[] numbers = [11, 42, -5, 27, 0, 89];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800" dirty="0">
                <a:latin typeface="Courier New" panose="02070309020205020404" pitchFamily="49" charset="0"/>
              </a:rPr>
              <a:t>	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2200" b="1" dirty="0">
                <a:solidFill>
                  <a:srgbClr val="008080"/>
                </a:solidFill>
                <a:latin typeface="Courier New" panose="02070309020205020404" pitchFamily="49" charset="0"/>
              </a:rPr>
              <a:t>	// reverse the array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2200" dirty="0">
                <a:latin typeface="Courier New" panose="02070309020205020404" pitchFamily="49" charset="0"/>
              </a:rPr>
              <a:t>	for (</a:t>
            </a:r>
            <a:r>
              <a:rPr lang="en-US" altLang="en-US" sz="2200" dirty="0" err="1">
                <a:latin typeface="Courier New" panose="02070309020205020404" pitchFamily="49" charset="0"/>
              </a:rPr>
              <a:t>int</a:t>
            </a:r>
            <a:r>
              <a:rPr lang="en-US" altLang="en-US" sz="2200" dirty="0">
                <a:latin typeface="Courier New" panose="02070309020205020404" pitchFamily="49" charset="0"/>
              </a:rPr>
              <a:t> i = 0; i &lt; </a:t>
            </a:r>
            <a:r>
              <a:rPr lang="en-US" altLang="en-US" sz="2200" dirty="0" err="1">
                <a:latin typeface="Courier New" panose="02070309020205020404" pitchFamily="49" charset="0"/>
              </a:rPr>
              <a:t>numbers.length</a:t>
            </a:r>
            <a:r>
              <a:rPr lang="en-US" altLang="en-US" sz="2200" dirty="0">
                <a:latin typeface="Courier New" panose="02070309020205020404" pitchFamily="49" charset="0"/>
              </a:rPr>
              <a:t>; i++) {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2200" dirty="0">
                <a:latin typeface="Courier New" panose="02070309020205020404" pitchFamily="49" charset="0"/>
              </a:rPr>
              <a:t>	    </a:t>
            </a:r>
            <a:r>
              <a:rPr lang="en-US" altLang="en-US" sz="2200" dirty="0" err="1">
                <a:latin typeface="Courier New" panose="02070309020205020404" pitchFamily="49" charset="0"/>
              </a:rPr>
              <a:t>int</a:t>
            </a:r>
            <a:r>
              <a:rPr lang="en-US" altLang="en-US" sz="2200" dirty="0">
                <a:latin typeface="Courier New" panose="02070309020205020404" pitchFamily="49" charset="0"/>
              </a:rPr>
              <a:t> temp = numbers[i];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2200" dirty="0">
                <a:latin typeface="Courier New" panose="02070309020205020404" pitchFamily="49" charset="0"/>
              </a:rPr>
              <a:t>	    numbers[i] = numbers[</a:t>
            </a:r>
            <a:r>
              <a:rPr lang="en-US" altLang="en-US" sz="2200" dirty="0" err="1">
                <a:latin typeface="Courier New" panose="02070309020205020404" pitchFamily="49" charset="0"/>
              </a:rPr>
              <a:t>numbers.length</a:t>
            </a:r>
            <a:r>
              <a:rPr lang="en-US" altLang="en-US" sz="2200" dirty="0">
                <a:latin typeface="Courier New" panose="02070309020205020404" pitchFamily="49" charset="0"/>
              </a:rPr>
              <a:t> - 1 - i];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2200" dirty="0">
                <a:latin typeface="Courier New" panose="02070309020205020404" pitchFamily="49" charset="0"/>
              </a:rPr>
              <a:t>	    numbers[</a:t>
            </a:r>
            <a:r>
              <a:rPr lang="en-US" altLang="en-US" sz="2200" dirty="0" err="1">
                <a:latin typeface="Courier New" panose="02070309020205020404" pitchFamily="49" charset="0"/>
              </a:rPr>
              <a:t>numbers.length</a:t>
            </a:r>
            <a:r>
              <a:rPr lang="en-US" altLang="en-US" sz="2200" dirty="0">
                <a:latin typeface="Courier New" panose="02070309020205020404" pitchFamily="49" charset="0"/>
              </a:rPr>
              <a:t> - 1 - i] = temp;    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2200" dirty="0">
                <a:latin typeface="Courier New" panose="02070309020205020404" pitchFamily="49" charset="0"/>
              </a:rPr>
              <a:t>	}</a:t>
            </a:r>
          </a:p>
          <a:p>
            <a:pPr>
              <a:lnSpc>
                <a:spcPct val="70000"/>
              </a:lnSpc>
              <a:buFontTx/>
              <a:buNone/>
            </a:pPr>
            <a:endParaRPr lang="en-US" altLang="en-US" sz="2200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43070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E3626-4C61-4E46-BE6C-BEA3A0F6E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CD60DA-70DB-48EC-AF33-223F8286E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The loop goes too far and un-reverses the array!  Fixed version:</a:t>
            </a:r>
          </a:p>
          <a:p>
            <a:pPr>
              <a:lnSpc>
                <a:spcPct val="70000"/>
              </a:lnSpc>
              <a:buFontTx/>
              <a:buNone/>
            </a:pPr>
            <a:endParaRPr lang="en-US" altLang="en-US" sz="900" dirty="0"/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for (</a:t>
            </a:r>
            <a:r>
              <a:rPr lang="en-US" altLang="en-US" dirty="0" err="1">
                <a:latin typeface="Courier New" panose="02070309020205020404" pitchFamily="49" charset="0"/>
              </a:rPr>
              <a:t>int</a:t>
            </a:r>
            <a:r>
              <a:rPr lang="en-US" altLang="en-US" dirty="0">
                <a:latin typeface="Courier New" panose="02070309020205020404" pitchFamily="49" charset="0"/>
              </a:rPr>
              <a:t> i = 0; i &lt; </a:t>
            </a:r>
            <a:r>
              <a:rPr lang="en-US" altLang="en-US" b="1" dirty="0" err="1">
                <a:solidFill>
                  <a:srgbClr val="003399"/>
                </a:solidFill>
                <a:latin typeface="Courier New" panose="02070309020205020404" pitchFamily="49" charset="0"/>
              </a:rPr>
              <a:t>numbers.length</a:t>
            </a:r>
            <a:r>
              <a:rPr lang="en-US" altLang="en-US" b="1" dirty="0">
                <a:solidFill>
                  <a:srgbClr val="003399"/>
                </a:solidFill>
                <a:latin typeface="Courier New" panose="02070309020205020404" pitchFamily="49" charset="0"/>
              </a:rPr>
              <a:t> / 2</a:t>
            </a:r>
            <a:r>
              <a:rPr lang="en-US" altLang="en-US" dirty="0">
                <a:latin typeface="Courier New" panose="02070309020205020404" pitchFamily="49" charset="0"/>
              </a:rPr>
              <a:t>; i++) {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    </a:t>
            </a:r>
            <a:r>
              <a:rPr lang="en-US" altLang="en-US" dirty="0" err="1">
                <a:latin typeface="Courier New" panose="02070309020205020404" pitchFamily="49" charset="0"/>
              </a:rPr>
              <a:t>int</a:t>
            </a:r>
            <a:r>
              <a:rPr lang="en-US" altLang="en-US" dirty="0">
                <a:latin typeface="Courier New" panose="02070309020205020404" pitchFamily="49" charset="0"/>
              </a:rPr>
              <a:t> temp = numbers[i];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    numbers[i] = numbers[</a:t>
            </a:r>
            <a:r>
              <a:rPr lang="en-US" altLang="en-US" dirty="0" err="1">
                <a:latin typeface="Courier New" panose="02070309020205020404" pitchFamily="49" charset="0"/>
              </a:rPr>
              <a:t>numbers.length</a:t>
            </a:r>
            <a:r>
              <a:rPr lang="en-US" altLang="en-US" dirty="0">
                <a:latin typeface="Courier New" panose="02070309020205020404" pitchFamily="49" charset="0"/>
              </a:rPr>
              <a:t> - 1 - i];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    numbers[</a:t>
            </a:r>
            <a:r>
              <a:rPr lang="en-US" altLang="en-US" dirty="0" err="1">
                <a:latin typeface="Courier New" panose="02070309020205020404" pitchFamily="49" charset="0"/>
              </a:rPr>
              <a:t>numbers.length</a:t>
            </a:r>
            <a:r>
              <a:rPr lang="en-US" altLang="en-US" dirty="0">
                <a:latin typeface="Courier New" panose="02070309020205020404" pitchFamily="49" charset="0"/>
              </a:rPr>
              <a:t> - 1 - i] = temp;    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2694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77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vert="horz" lIns="0" tIns="45720" rIns="0" bIns="0" rtlCol="0" anchor="b">
            <a:normAutofit/>
          </a:bodyPr>
          <a:lstStyle/>
          <a:p>
            <a:r>
              <a:rPr lang="en-US" altLang="en-US"/>
              <a:t>Array return (declare)</a:t>
            </a:r>
          </a:p>
        </p:txBody>
      </p:sp>
      <p:sp>
        <p:nvSpPr>
          <p:cNvPr id="843779" name="Rectangle 3"/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pPr marL="273050" indent="-273050">
              <a:buNone/>
            </a:pPr>
            <a:r>
              <a:rPr lang="en-US" altLang="en-US" sz="2200" dirty="0">
                <a:latin typeface="Courier New" panose="02070309020205020404" pitchFamily="49" charset="0"/>
              </a:rPr>
              <a:t>	public static </a:t>
            </a:r>
            <a:r>
              <a:rPr lang="en-US" altLang="en-US" sz="2200" b="1" dirty="0">
                <a:solidFill>
                  <a:srgbClr val="003399"/>
                </a:solidFill>
              </a:rPr>
              <a:t>type</a:t>
            </a:r>
            <a:r>
              <a:rPr lang="en-US" altLang="en-US" sz="2200" dirty="0">
                <a:solidFill>
                  <a:srgbClr val="003399"/>
                </a:solidFill>
                <a:latin typeface="Courier New" panose="02070309020205020404" pitchFamily="49" charset="0"/>
              </a:rPr>
              <a:t>[]</a:t>
            </a:r>
            <a:r>
              <a:rPr lang="en-US" altLang="en-US" sz="2200" dirty="0">
                <a:latin typeface="Courier New" panose="02070309020205020404" pitchFamily="49" charset="0"/>
              </a:rPr>
              <a:t> </a:t>
            </a:r>
            <a:r>
              <a:rPr lang="en-US" altLang="en-US" sz="2200" b="1" dirty="0" err="1"/>
              <a:t>methodName</a:t>
            </a:r>
            <a:r>
              <a:rPr lang="en-US" altLang="en-US" sz="2200" dirty="0">
                <a:latin typeface="Courier New" panose="02070309020205020404" pitchFamily="49" charset="0"/>
              </a:rPr>
              <a:t>(</a:t>
            </a:r>
            <a:r>
              <a:rPr lang="en-US" altLang="en-US" sz="2200" b="1" dirty="0"/>
              <a:t>parameters</a:t>
            </a:r>
            <a:r>
              <a:rPr lang="en-US" altLang="en-US" sz="2200" dirty="0">
                <a:latin typeface="Courier New" panose="02070309020205020404" pitchFamily="49" charset="0"/>
              </a:rPr>
              <a:t>) {</a:t>
            </a:r>
          </a:p>
          <a:p>
            <a:pPr marL="639763" lvl="1" indent="-246063">
              <a:buNone/>
            </a:pPr>
            <a:endParaRPr lang="en-US" altLang="en-US" dirty="0"/>
          </a:p>
          <a:p>
            <a:pPr marL="639763" lvl="1" indent="-246063">
              <a:buNone/>
            </a:pPr>
            <a:endParaRPr lang="en-US" altLang="en-US" sz="2000" dirty="0"/>
          </a:p>
          <a:p>
            <a:pPr marL="273050" indent="-273050"/>
            <a:r>
              <a:rPr lang="en-US" altLang="en-US" dirty="0"/>
              <a:t>Example:</a:t>
            </a:r>
          </a:p>
          <a:p>
            <a:pPr marL="273050" indent="-273050">
              <a:spcBef>
                <a:spcPct val="0"/>
              </a:spcBef>
              <a:buNone/>
            </a:pPr>
            <a:r>
              <a:rPr lang="en-US" alt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273050" indent="-273050">
              <a:spcBef>
                <a:spcPct val="0"/>
              </a:spcBef>
              <a:buNone/>
            </a:pPr>
            <a:r>
              <a:rPr lang="en-US" altLang="en-US" sz="2000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// Returns a new array with two copies of each value.</a:t>
            </a:r>
          </a:p>
          <a:p>
            <a:pPr marL="273050" indent="-273050">
              <a:spcBef>
                <a:spcPct val="0"/>
              </a:spcBef>
              <a:buNone/>
            </a:pPr>
            <a:r>
              <a:rPr lang="en-US" altLang="en-US" sz="2000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// Example: [1, 4, 0, 7] -&gt; [1, 1, 4, 4, 0, 0, 7, 7]</a:t>
            </a:r>
          </a:p>
          <a:p>
            <a:pPr marL="273050" indent="-273050">
              <a:spcBef>
                <a:spcPct val="0"/>
              </a:spcBef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public static </a:t>
            </a:r>
            <a:r>
              <a:rPr lang="en-US" altLang="en-US" sz="2000" b="1" dirty="0" err="1">
                <a:solidFill>
                  <a:srgbClr val="00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000" b="1" dirty="0">
                <a:solidFill>
                  <a:srgbClr val="00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twice(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[] numbers) {</a:t>
            </a:r>
          </a:p>
          <a:p>
            <a:pPr marL="273050" indent="-273050">
              <a:spcBef>
                <a:spcPct val="0"/>
              </a:spcBef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   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[] result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[2 *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numbers.length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273050" indent="-273050">
              <a:spcBef>
                <a:spcPct val="0"/>
              </a:spcBef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    for (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numbers.length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 marL="273050" indent="-273050">
              <a:spcBef>
                <a:spcPct val="0"/>
              </a:spcBef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        result[2 *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     = numbers[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273050" indent="-273050">
              <a:spcBef>
                <a:spcPct val="0"/>
              </a:spcBef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        result[2 *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+ 1] = numbers[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273050" indent="-273050">
              <a:spcBef>
                <a:spcPct val="0"/>
              </a:spcBef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    }</a:t>
            </a:r>
          </a:p>
          <a:p>
            <a:pPr marL="273050" indent="-273050">
              <a:spcBef>
                <a:spcPct val="0"/>
              </a:spcBef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    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 result;</a:t>
            </a:r>
          </a:p>
          <a:p>
            <a:pPr marL="273050" indent="-273050">
              <a:spcBef>
                <a:spcPct val="0"/>
              </a:spcBef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560280959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Upcoming Assignments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11125200" cy="4800600"/>
          </a:xfrm>
        </p:spPr>
        <p:txBody>
          <a:bodyPr>
            <a:normAutofit/>
          </a:bodyPr>
          <a:lstStyle/>
          <a:p>
            <a:pPr indent="-182880"/>
            <a:r>
              <a:rPr lang="en-US" dirty="0"/>
              <a:t>7.2, SC 3, 5, 6, 7, 9, 10, 11</a:t>
            </a:r>
          </a:p>
          <a:p>
            <a:pPr indent="-182880"/>
            <a:r>
              <a:rPr lang="en-US" dirty="0"/>
              <a:t>7.13, 14, 15, 17</a:t>
            </a:r>
          </a:p>
          <a:p>
            <a:pPr indent="-182880"/>
            <a:endParaRPr lang="en-US" dirty="0"/>
          </a:p>
          <a:p>
            <a:pPr indent="-182880"/>
            <a:endParaRPr lang="en-US" dirty="0"/>
          </a:p>
          <a:p>
            <a:pPr indent="-182880"/>
            <a:endParaRPr lang="en-US" dirty="0"/>
          </a:p>
          <a:p>
            <a:pPr indent="-182880"/>
            <a:r>
              <a:rPr lang="en-US" dirty="0"/>
              <a:t>ex 1, 4, 11, 16, 20</a:t>
            </a:r>
          </a:p>
          <a:p>
            <a:pPr indent="-182880"/>
            <a:endParaRPr lang="en-US" dirty="0"/>
          </a:p>
          <a:p>
            <a:pPr indent="-18288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177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Array Traversal</a:t>
            </a:r>
            <a:endParaRPr lang="en-US" sz="3000" baseline="-25000" dirty="0"/>
          </a:p>
        </p:txBody>
      </p:sp>
    </p:spTree>
    <p:extLst>
      <p:ext uri="{BB962C8B-B14F-4D97-AF65-F5344CB8AC3E}">
        <p14:creationId xmlns:p14="http://schemas.microsoft.com/office/powerpoint/2010/main" val="1758008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Arrays</a:t>
            </a:r>
            <a:r>
              <a:rPr lang="en-US" dirty="0"/>
              <a:t> is a class</a:t>
            </a:r>
          </a:p>
          <a:p>
            <a:r>
              <a:rPr lang="en-US" dirty="0"/>
              <a:t>Contains helper methods for working with arrays</a:t>
            </a:r>
          </a:p>
          <a:p>
            <a:pPr lvl="1"/>
            <a:r>
              <a:rPr lang="en-US" dirty="0" err="1"/>
              <a:t>copyOf</a:t>
            </a:r>
            <a:r>
              <a:rPr lang="en-US" dirty="0"/>
              <a:t>, equals, fill, </a:t>
            </a:r>
            <a:r>
              <a:rPr lang="en-US" dirty="0" err="1"/>
              <a:t>toString</a:t>
            </a:r>
            <a:r>
              <a:rPr lang="en-US" dirty="0"/>
              <a:t>, ...</a:t>
            </a:r>
          </a:p>
          <a:p>
            <a:r>
              <a:rPr lang="en-US" dirty="0"/>
              <a:t>Similar to Character class</a:t>
            </a:r>
          </a:p>
          <a:p>
            <a:pPr lvl="1"/>
            <a:r>
              <a:rPr lang="en-US" dirty="0" err="1"/>
              <a:t>isDigit</a:t>
            </a:r>
            <a:r>
              <a:rPr lang="en-US" dirty="0"/>
              <a:t>, </a:t>
            </a:r>
            <a:r>
              <a:rPr lang="en-US" dirty="0" err="1"/>
              <a:t>isLetter</a:t>
            </a:r>
            <a:r>
              <a:rPr lang="en-US" dirty="0"/>
              <a:t>, </a:t>
            </a:r>
            <a:r>
              <a:rPr lang="en-US" dirty="0" err="1"/>
              <a:t>toLowercase</a:t>
            </a:r>
            <a:r>
              <a:rPr lang="en-US" dirty="0"/>
              <a:t>, …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769601" y="6264276"/>
            <a:ext cx="1128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Page 461</a:t>
            </a:r>
          </a:p>
        </p:txBody>
      </p:sp>
    </p:spTree>
    <p:extLst>
      <p:ext uri="{BB962C8B-B14F-4D97-AF65-F5344CB8AC3E}">
        <p14:creationId xmlns:p14="http://schemas.microsoft.com/office/powerpoint/2010/main" val="2222543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Printing An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6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myArray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= { 1, 2, 3, 4, 5 };</a:t>
            </a:r>
          </a:p>
          <a:p>
            <a:pPr marL="0" indent="0">
              <a:buNone/>
            </a:pP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en-US" sz="2600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("[");</a:t>
            </a:r>
          </a:p>
          <a:p>
            <a:pPr marL="0" indent="0">
              <a:buNone/>
            </a:pPr>
            <a:endParaRPr lang="en-US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6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myArray.length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&gt; 0) {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en-US" sz="2600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(" " +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myArray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[0]);</a:t>
            </a:r>
          </a:p>
          <a:p>
            <a:pPr marL="0" indent="0">
              <a:buNone/>
            </a:pPr>
            <a:endParaRPr lang="en-US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6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= 1; i &lt;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myArray.length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en-US" sz="2600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(", " +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myArray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24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en-US" sz="2400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(" ]");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523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There’s Always Another Way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myArray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{ 1, 2, 3, 4, 5 };</a:t>
            </a: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en-US" sz="2400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solidFill>
                  <a:srgbClr val="00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Arrays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.toString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myArray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919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Traversing An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For loops and for each loops in section 7.1</a:t>
            </a:r>
          </a:p>
          <a:p>
            <a:r>
              <a:rPr lang="en-US" dirty="0"/>
              <a:t>While and do while will work too</a:t>
            </a:r>
          </a:p>
          <a:p>
            <a:r>
              <a:rPr lang="en-US" dirty="0"/>
              <a:t>Need the right loop for the job</a:t>
            </a:r>
          </a:p>
          <a:p>
            <a:r>
              <a:rPr lang="en-US" dirty="0"/>
              <a:t>You get to choose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286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Doubling An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Array is passed in as formal parameter</a:t>
            </a:r>
          </a:p>
          <a:p>
            <a:r>
              <a:rPr lang="en-US" dirty="0">
                <a:cs typeface="Courier New" panose="02070309020205020404" pitchFamily="49" charset="0"/>
              </a:rPr>
              <a:t>How does the modified array get returned?</a:t>
            </a:r>
          </a:p>
          <a:p>
            <a:pPr marL="0" indent="0">
              <a:buNone/>
            </a:pPr>
            <a:endParaRPr lang="en-US" sz="24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static void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doubleIt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4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myArray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myArray.length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myArray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 *= 2;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00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73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vert="horz" lIns="0" tIns="45720" rIns="0" bIns="0" rtlCol="0" anchor="b">
            <a:normAutofit/>
          </a:bodyPr>
          <a:lstStyle/>
          <a:p>
            <a:r>
              <a:rPr lang="en-US" altLang="en-US"/>
              <a:t>Array parameter (declare)</a:t>
            </a:r>
          </a:p>
        </p:txBody>
      </p:sp>
      <p:sp>
        <p:nvSpPr>
          <p:cNvPr id="841731" name="Rectangle 3"/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pPr marL="273050" indent="-273050">
              <a:buNone/>
            </a:pPr>
            <a:r>
              <a:rPr lang="en-US" altLang="en-US" sz="2200" dirty="0">
                <a:latin typeface="Courier New" panose="02070309020205020404" pitchFamily="49" charset="0"/>
              </a:rPr>
              <a:t>	public static </a:t>
            </a:r>
            <a:r>
              <a:rPr lang="en-US" altLang="en-US" sz="2200" b="1" dirty="0"/>
              <a:t>type</a:t>
            </a:r>
            <a:r>
              <a:rPr lang="en-US" altLang="en-US" sz="2200" dirty="0">
                <a:latin typeface="Courier New" panose="02070309020205020404" pitchFamily="49" charset="0"/>
              </a:rPr>
              <a:t> </a:t>
            </a:r>
            <a:r>
              <a:rPr lang="en-US" altLang="en-US" sz="2200" b="1" dirty="0" err="1"/>
              <a:t>methodName</a:t>
            </a:r>
            <a:r>
              <a:rPr lang="en-US" altLang="en-US" sz="2200" dirty="0">
                <a:latin typeface="Courier New" panose="02070309020205020404" pitchFamily="49" charset="0"/>
              </a:rPr>
              <a:t>(</a:t>
            </a:r>
            <a:r>
              <a:rPr lang="en-US" altLang="en-US" sz="2200" b="1" dirty="0">
                <a:solidFill>
                  <a:srgbClr val="003399"/>
                </a:solidFill>
              </a:rPr>
              <a:t>type</a:t>
            </a:r>
            <a:r>
              <a:rPr lang="en-US" altLang="en-US" sz="2200" dirty="0">
                <a:solidFill>
                  <a:srgbClr val="003399"/>
                </a:solidFill>
                <a:latin typeface="Courier New" panose="02070309020205020404" pitchFamily="49" charset="0"/>
              </a:rPr>
              <a:t>[] </a:t>
            </a:r>
            <a:r>
              <a:rPr lang="en-US" altLang="en-US" sz="2200" b="1" dirty="0">
                <a:solidFill>
                  <a:srgbClr val="003399"/>
                </a:solidFill>
              </a:rPr>
              <a:t>name</a:t>
            </a:r>
            <a:r>
              <a:rPr lang="en-US" altLang="en-US" sz="2200" dirty="0">
                <a:latin typeface="Courier New" panose="02070309020205020404" pitchFamily="49" charset="0"/>
              </a:rPr>
              <a:t>) {</a:t>
            </a:r>
          </a:p>
          <a:p>
            <a:pPr marL="639763" lvl="1" indent="-246063">
              <a:buNone/>
            </a:pPr>
            <a:endParaRPr lang="en-US" altLang="en-US" sz="2000" dirty="0"/>
          </a:p>
          <a:p>
            <a:pPr marL="639763" lvl="1" indent="-246063">
              <a:buNone/>
            </a:pPr>
            <a:endParaRPr lang="en-US" altLang="en-US" sz="2000" dirty="0"/>
          </a:p>
          <a:p>
            <a:pPr marL="273050" indent="-273050"/>
            <a:r>
              <a:rPr lang="en-US" altLang="en-US" dirty="0"/>
              <a:t>Example:</a:t>
            </a:r>
          </a:p>
          <a:p>
            <a:pPr marL="273050" indent="-273050">
              <a:spcBef>
                <a:spcPct val="0"/>
              </a:spcBef>
              <a:buNone/>
            </a:pPr>
            <a:r>
              <a:rPr lang="en-US" alt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273050" indent="-273050">
              <a:spcBef>
                <a:spcPct val="0"/>
              </a:spcBef>
              <a:buNone/>
            </a:pPr>
            <a:r>
              <a:rPr lang="en-US" altLang="en-US" sz="2000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// Returns the average of the given array of numbers.</a:t>
            </a:r>
          </a:p>
          <a:p>
            <a:pPr marL="273050" indent="-273050">
              <a:spcBef>
                <a:spcPct val="0"/>
              </a:spcBef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public static double average(</a:t>
            </a:r>
            <a:r>
              <a:rPr lang="en-US" altLang="en-US" sz="2000" b="1" dirty="0" err="1">
                <a:solidFill>
                  <a:srgbClr val="00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000" b="1" dirty="0">
                <a:solidFill>
                  <a:srgbClr val="00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numbers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273050" indent="-273050">
              <a:spcBef>
                <a:spcPct val="0"/>
              </a:spcBef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   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sum = 0;</a:t>
            </a:r>
          </a:p>
          <a:p>
            <a:pPr marL="273050" indent="-273050">
              <a:spcBef>
                <a:spcPct val="0"/>
              </a:spcBef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    for (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numbers.length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 marL="273050" indent="-273050">
              <a:spcBef>
                <a:spcPct val="0"/>
              </a:spcBef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        sum += numbers[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273050" indent="-273050">
              <a:spcBef>
                <a:spcPct val="0"/>
              </a:spcBef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    }</a:t>
            </a:r>
          </a:p>
          <a:p>
            <a:pPr marL="273050" indent="-273050">
              <a:spcBef>
                <a:spcPct val="0"/>
              </a:spcBef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    return (double) sum /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numbers.length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273050" indent="-273050">
              <a:spcBef>
                <a:spcPct val="0"/>
              </a:spcBef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273050" indent="-273050"/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722153097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Swapping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Fundamental computer science algorithm / pattern</a:t>
            </a:r>
          </a:p>
          <a:p>
            <a:r>
              <a:rPr lang="en-US" dirty="0"/>
              <a:t>The following code correctly swap the two values?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 = 1;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b = 2;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 = b;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b = a;</a:t>
            </a:r>
            <a:endParaRPr lang="en-US" sz="2400" dirty="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Need an extra variable to put aside one value.</a:t>
            </a:r>
          </a:p>
          <a:p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50365" y="4255911"/>
            <a:ext cx="22124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a gets 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50364" y="4716396"/>
            <a:ext cx="22124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b gets 2</a:t>
            </a:r>
          </a:p>
        </p:txBody>
      </p:sp>
    </p:spTree>
    <p:extLst>
      <p:ext uri="{BB962C8B-B14F-4D97-AF65-F5344CB8AC3E}">
        <p14:creationId xmlns:p14="http://schemas.microsoft.com/office/powerpoint/2010/main" val="155100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DF68416B298A94CBE31BAA10D18C781" ma:contentTypeVersion="3" ma:contentTypeDescription="Create a new document." ma:contentTypeScope="" ma:versionID="fd117f1f9f6af934e261cac3d2138cd2">
  <xsd:schema xmlns:xsd="http://www.w3.org/2001/XMLSchema" xmlns:xs="http://www.w3.org/2001/XMLSchema" xmlns:p="http://schemas.microsoft.com/office/2006/metadata/properties" xmlns:ns2="22ea9a44-513e-4f2d-b129-a84042c2e25d" targetNamespace="http://schemas.microsoft.com/office/2006/metadata/properties" ma:root="true" ma:fieldsID="562b5105dadc82a27e21d9dd50ca38ad" ns2:_="">
    <xsd:import namespace="22ea9a44-513e-4f2d-b129-a84042c2e25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2ea9a44-513e-4f2d-b129-a84042c2e25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D62F14C-E4D7-4C07-93D1-182FD01814E0}"/>
</file>

<file path=customXml/itemProps2.xml><?xml version="1.0" encoding="utf-8"?>
<ds:datastoreItem xmlns:ds="http://schemas.openxmlformats.org/officeDocument/2006/customXml" ds:itemID="{1DD664B3-1A83-43E7-A36A-ACAB1A41EA70}"/>
</file>

<file path=customXml/itemProps3.xml><?xml version="1.0" encoding="utf-8"?>
<ds:datastoreItem xmlns:ds="http://schemas.openxmlformats.org/officeDocument/2006/customXml" ds:itemID="{B91A09C7-EBF7-4FC7-8D3D-35DBEE64F305}"/>
</file>

<file path=docProps/app.xml><?xml version="1.0" encoding="utf-8"?>
<Properties xmlns="http://schemas.openxmlformats.org/officeDocument/2006/extended-properties" xmlns:vt="http://schemas.openxmlformats.org/officeDocument/2006/docPropsVTypes">
  <TotalTime>7567</TotalTime>
  <Words>598</Words>
  <Application>Microsoft Office PowerPoint</Application>
  <PresentationFormat>Widescreen</PresentationFormat>
  <Paragraphs>150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Courier New</vt:lpstr>
      <vt:lpstr>Office Theme</vt:lpstr>
      <vt:lpstr>Upcoming Assignments</vt:lpstr>
      <vt:lpstr>Array Traversal</vt:lpstr>
      <vt:lpstr>Arrays Class</vt:lpstr>
      <vt:lpstr>Printing An Array</vt:lpstr>
      <vt:lpstr>There’s Always Another Way</vt:lpstr>
      <vt:lpstr>Traversing An Array</vt:lpstr>
      <vt:lpstr>Doubling An Array</vt:lpstr>
      <vt:lpstr>Array parameter (declare)</vt:lpstr>
      <vt:lpstr>Swapping</vt:lpstr>
      <vt:lpstr>More Swapping</vt:lpstr>
      <vt:lpstr>Swapping In A Method</vt:lpstr>
      <vt:lpstr>Swapping In A Method</vt:lpstr>
      <vt:lpstr>Flawed algorithm</vt:lpstr>
      <vt:lpstr>PowerPoint Presentation</vt:lpstr>
      <vt:lpstr>Array return (declare)</vt:lpstr>
      <vt:lpstr>Upcoming Assignments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Zach Zachwieja (XBOX)</dc:creator>
  <cp:lastModifiedBy>Peterson, Dan (Daniel J)</cp:lastModifiedBy>
  <cp:revision>530</cp:revision>
  <dcterms:created xsi:type="dcterms:W3CDTF">2013-09-15T04:52:01Z</dcterms:created>
  <dcterms:modified xsi:type="dcterms:W3CDTF">2019-12-04T16:18:03Z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0x0101007DF68416B298A94CBE31BAA10D18C781</vt:lpwstr>
  </property>
</Properties>
</file>