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8"/>
  </p:notesMasterIdLst>
  <p:sldIdLst>
    <p:sldId id="344" r:id="rId5"/>
    <p:sldId id="331" r:id="rId6"/>
    <p:sldId id="349" r:id="rId7"/>
    <p:sldId id="350" r:id="rId8"/>
    <p:sldId id="290" r:id="rId9"/>
    <p:sldId id="358" r:id="rId10"/>
    <p:sldId id="356" r:id="rId11"/>
    <p:sldId id="354" r:id="rId12"/>
    <p:sldId id="359" r:id="rId13"/>
    <p:sldId id="360" r:id="rId14"/>
    <p:sldId id="361" r:id="rId15"/>
    <p:sldId id="362" r:id="rId16"/>
    <p:sldId id="3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 Zachwieja (XBOX)" initials="ZZ(" lastIdx="1" clrIdx="0">
    <p:extLst>
      <p:ext uri="{19B8F6BF-5375-455C-9EA6-DF929625EA0E}">
        <p15:presenceInfo xmlns:p15="http://schemas.microsoft.com/office/powerpoint/2012/main" userId="S-1-5-21-2127521184-1604012920-1887927527-50100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99"/>
    <a:srgbClr val="0066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26D0F-506C-4A9A-8291-B5A1337DF597}" v="4" dt="2023-01-08T20:57:41.834"/>
    <p1510:client id="{DC10B70F-8CDA-4076-8E3F-29BBE5293369}" v="3" dt="2023-01-08T23:01:40.987"/>
    <p1510:client id="{EF0798BF-A744-4140-8462-BAC7BA7643CA}" v="1" dt="2023-01-08T08:24:32.3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2598" autoAdjust="0"/>
  </p:normalViewPr>
  <p:slideViewPr>
    <p:cSldViewPr snapToGrid="0">
      <p:cViewPr varScale="1">
        <p:scale>
          <a:sx n="105" d="100"/>
          <a:sy n="105" d="100"/>
        </p:scale>
        <p:origin x="193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, Julie S (Student)" userId="S::s-yuju@bsd405.org::ef322399-309d-4b0a-a266-082e6ded9f30" providerId="AD" clId="Web-{DC10B70F-8CDA-4076-8E3F-29BBE5293369}"/>
    <pc:docChg chg="modSld">
      <pc:chgData name="Yu, Julie S (Student)" userId="S::s-yuju@bsd405.org::ef322399-309d-4b0a-a266-082e6ded9f30" providerId="AD" clId="Web-{DC10B70F-8CDA-4076-8E3F-29BBE5293369}" dt="2023-01-08T23:01:40.581" v="1" actId="20577"/>
      <pc:docMkLst>
        <pc:docMk/>
      </pc:docMkLst>
      <pc:sldChg chg="modSp">
        <pc:chgData name="Yu, Julie S (Student)" userId="S::s-yuju@bsd405.org::ef322399-309d-4b0a-a266-082e6ded9f30" providerId="AD" clId="Web-{DC10B70F-8CDA-4076-8E3F-29BBE5293369}" dt="2023-01-08T23:01:40.581" v="1" actId="20577"/>
        <pc:sldMkLst>
          <pc:docMk/>
          <pc:sldMk cId="1588202901" sldId="362"/>
        </pc:sldMkLst>
        <pc:spChg chg="mod">
          <ac:chgData name="Yu, Julie S (Student)" userId="S::s-yuju@bsd405.org::ef322399-309d-4b0a-a266-082e6ded9f30" providerId="AD" clId="Web-{DC10B70F-8CDA-4076-8E3F-29BBE5293369}" dt="2023-01-08T23:01:40.581" v="1" actId="20577"/>
          <ac:spMkLst>
            <pc:docMk/>
            <pc:sldMk cId="1588202901" sldId="362"/>
            <ac:spMk id="3" creationId="{00000000-0000-0000-0000-000000000000}"/>
          </ac:spMkLst>
        </pc:spChg>
      </pc:sldChg>
    </pc:docChg>
  </pc:docChgLst>
  <pc:docChgLst>
    <pc:chgData name="Yu, Julie S (Student)" userId="S::s-yuju@bsd405.org::ef322399-309d-4b0a-a266-082e6ded9f30" providerId="AD" clId="Web-{22426D0F-506C-4A9A-8291-B5A1337DF597}"/>
    <pc:docChg chg="addSld delSld modSld">
      <pc:chgData name="Yu, Julie S (Student)" userId="S::s-yuju@bsd405.org::ef322399-309d-4b0a-a266-082e6ded9f30" providerId="AD" clId="Web-{22426D0F-506C-4A9A-8291-B5A1337DF597}" dt="2023-01-08T20:57:41.834" v="3" actId="20577"/>
      <pc:docMkLst>
        <pc:docMk/>
      </pc:docMkLst>
      <pc:sldChg chg="add del">
        <pc:chgData name="Yu, Julie S (Student)" userId="S::s-yuju@bsd405.org::ef322399-309d-4b0a-a266-082e6ded9f30" providerId="AD" clId="Web-{22426D0F-506C-4A9A-8291-B5A1337DF597}" dt="2023-01-08T20:33:25.357" v="1"/>
        <pc:sldMkLst>
          <pc:docMk/>
          <pc:sldMk cId="2640370147" sldId="349"/>
        </pc:sldMkLst>
      </pc:sldChg>
      <pc:sldChg chg="modSp">
        <pc:chgData name="Yu, Julie S (Student)" userId="S::s-yuju@bsd405.org::ef322399-309d-4b0a-a266-082e6ded9f30" providerId="AD" clId="Web-{22426D0F-506C-4A9A-8291-B5A1337DF597}" dt="2023-01-08T20:57:41.834" v="3" actId="20577"/>
        <pc:sldMkLst>
          <pc:docMk/>
          <pc:sldMk cId="1042162275" sldId="358"/>
        </pc:sldMkLst>
        <pc:spChg chg="mod">
          <ac:chgData name="Yu, Julie S (Student)" userId="S::s-yuju@bsd405.org::ef322399-309d-4b0a-a266-082e6ded9f30" providerId="AD" clId="Web-{22426D0F-506C-4A9A-8291-B5A1337DF597}" dt="2023-01-08T20:57:41.834" v="3" actId="20577"/>
          <ac:spMkLst>
            <pc:docMk/>
            <pc:sldMk cId="1042162275" sldId="358"/>
            <ac:spMk id="3" creationId="{00000000-0000-0000-0000-000000000000}"/>
          </ac:spMkLst>
        </pc:spChg>
      </pc:sldChg>
    </pc:docChg>
  </pc:docChgLst>
  <pc:docChgLst>
    <pc:chgData name="Saraf, Atharva  (Student)" userId="S::s-sarafa@bsd405.org::c7844d62-7409-4edf-8e4a-3021cca50341" providerId="AD" clId="Web-{EF0798BF-A744-4140-8462-BAC7BA7643CA}"/>
    <pc:docChg chg="modSld">
      <pc:chgData name="Saraf, Atharva  (Student)" userId="S::s-sarafa@bsd405.org::c7844d62-7409-4edf-8e4a-3021cca50341" providerId="AD" clId="Web-{EF0798BF-A744-4140-8462-BAC7BA7643CA}" dt="2023-01-08T08:24:32.330" v="0" actId="20577"/>
      <pc:docMkLst>
        <pc:docMk/>
      </pc:docMkLst>
      <pc:sldChg chg="modSp">
        <pc:chgData name="Saraf, Atharva  (Student)" userId="S::s-sarafa@bsd405.org::c7844d62-7409-4edf-8e4a-3021cca50341" providerId="AD" clId="Web-{EF0798BF-A744-4140-8462-BAC7BA7643CA}" dt="2023-01-08T08:24:32.330" v="0" actId="20577"/>
        <pc:sldMkLst>
          <pc:docMk/>
          <pc:sldMk cId="1588202901" sldId="362"/>
        </pc:sldMkLst>
        <pc:spChg chg="mod">
          <ac:chgData name="Saraf, Atharva  (Student)" userId="S::s-sarafa@bsd405.org::c7844d62-7409-4edf-8e4a-3021cca50341" providerId="AD" clId="Web-{EF0798BF-A744-4140-8462-BAC7BA7643CA}" dt="2023-01-08T08:24:32.330" v="0" actId="20577"/>
          <ac:spMkLst>
            <pc:docMk/>
            <pc:sldMk cId="1588202901" sldId="36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475D-68A2-42D5-8792-5328DE467EE4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042524-4F98-4EE5-8867-2EE5CDE3C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52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EE07D0-4E33-4F6A-BEA7-F83B6DA2A5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19613-560C-48D5-BA9D-96DCAC95B39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2994" name="Rectangle 2">
            <a:extLst>
              <a:ext uri="{FF2B5EF4-FFF2-40B4-BE49-F238E27FC236}">
                <a16:creationId xmlns:a16="http://schemas.microsoft.com/office/drawing/2014/main" id="{28CE95E6-025C-4489-ACFC-FE388B014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852995" name="Rectangle 3">
            <a:extLst>
              <a:ext uri="{FF2B5EF4-FFF2-40B4-BE49-F238E27FC236}">
                <a16:creationId xmlns:a16="http://schemas.microsoft.com/office/drawing/2014/main" id="{21DFE23D-0CBB-4A55-8528-47F0A3C5F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7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4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07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06644" y="2514848"/>
            <a:ext cx="630301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0" dirty="0">
                <a:solidFill>
                  <a:srgbClr val="008000"/>
                </a:solidFill>
              </a:rPr>
              <a:t>//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9976" y="1122363"/>
            <a:ext cx="7653973" cy="2387600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 flipH="1">
            <a:off x="506644" y="3667873"/>
            <a:ext cx="8229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100" cap="small" dirty="0">
                <a:solidFill>
                  <a:schemeClr val="bg1">
                    <a:lumMod val="75000"/>
                  </a:schemeClr>
                </a:solidFill>
              </a:rPr>
              <a:t>Interlake High School</a:t>
            </a:r>
          </a:p>
          <a:p>
            <a:pPr algn="l"/>
            <a:r>
              <a:rPr lang="en-US" sz="2100" cap="small" dirty="0">
                <a:solidFill>
                  <a:schemeClr val="bg1">
                    <a:lumMod val="75000"/>
                  </a:schemeClr>
                </a:solidFill>
              </a:rPr>
              <a:t>AP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8094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03582" y="570707"/>
            <a:ext cx="450135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3360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60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9545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1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513068" y="373688"/>
            <a:ext cx="450135" cy="91440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8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/>
              <a:t>//</a:t>
            </a:r>
          </a:p>
        </p:txBody>
      </p:sp>
    </p:spTree>
    <p:extLst>
      <p:ext uri="{BB962C8B-B14F-4D97-AF65-F5344CB8AC3E}">
        <p14:creationId xmlns:p14="http://schemas.microsoft.com/office/powerpoint/2010/main" val="26312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0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0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81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50E7-A9E5-4A1C-A0B0-0C3027D146ED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F2097-ECDF-4E38-9F19-96008E8B4F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1605" y="-3170"/>
            <a:ext cx="154112" cy="7017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114300" y="-3170"/>
            <a:ext cx="275167" cy="73409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4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5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6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8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9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10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11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12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13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14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15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16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17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18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19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20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21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22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23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24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25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26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27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28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29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30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31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32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33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34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35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36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37</a:t>
            </a:r>
          </a:p>
          <a:p>
            <a:pPr algn="r"/>
            <a:r>
              <a:rPr lang="en-US" sz="900" dirty="0">
                <a:solidFill>
                  <a:schemeClr val="bg1">
                    <a:lumMod val="75000"/>
                  </a:schemeClr>
                </a:solidFill>
              </a:rPr>
              <a:t>38</a:t>
            </a:r>
          </a:p>
          <a:p>
            <a:pPr algn="r"/>
            <a:endParaRPr lang="en-US" sz="900" dirty="0">
              <a:solidFill>
                <a:schemeClr val="bg1">
                  <a:lumMod val="75000"/>
                </a:schemeClr>
              </a:solidFill>
            </a:endParaRPr>
          </a:p>
          <a:p>
            <a:pPr algn="r"/>
            <a:endParaRPr lang="en-US" sz="1350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376767" y="-248356"/>
            <a:ext cx="0" cy="776675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9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85950"/>
            <a:ext cx="8343900" cy="3600450"/>
          </a:xfrm>
        </p:spPr>
        <p:txBody>
          <a:bodyPr>
            <a:normAutofit/>
          </a:bodyPr>
          <a:lstStyle/>
          <a:p>
            <a:pPr marL="502920" indent="-457200"/>
            <a:r>
              <a:rPr lang="en-US" dirty="0"/>
              <a:t>Sc 7.3, 5, 6, 7, 9, 10, 11</a:t>
            </a:r>
            <a:endParaRPr lang="en-US" sz="2400" dirty="0"/>
          </a:p>
          <a:p>
            <a:pPr indent="-182880"/>
            <a:r>
              <a:rPr lang="en-US" sz="2400" dirty="0" err="1"/>
              <a:t>sc</a:t>
            </a:r>
            <a:r>
              <a:rPr lang="en-US" sz="2400" dirty="0"/>
              <a:t> 7.13, 14, 15, 17</a:t>
            </a:r>
          </a:p>
          <a:p>
            <a:pPr indent="-182880"/>
            <a:r>
              <a:rPr lang="en-US" sz="2400" dirty="0"/>
              <a:t> SC 21-24, 30</a:t>
            </a:r>
          </a:p>
          <a:p>
            <a:pPr indent="-182880"/>
            <a:r>
              <a:rPr lang="en-US" sz="2400" dirty="0" err="1"/>
              <a:t>sc</a:t>
            </a:r>
            <a:r>
              <a:rPr lang="en-US" sz="2400" dirty="0"/>
              <a:t> 32-35</a:t>
            </a:r>
          </a:p>
          <a:p>
            <a:pPr indent="-182880"/>
            <a:r>
              <a:rPr lang="en-US" sz="2400" dirty="0"/>
              <a:t>ex 1, 4, 11, 16, 20</a:t>
            </a:r>
          </a:p>
          <a:p>
            <a:pPr indent="-182880"/>
            <a:r>
              <a:rPr lang="en-US" sz="2400" dirty="0"/>
              <a:t>upcoming </a:t>
            </a:r>
            <a:r>
              <a:rPr lang="en-US" sz="2400" dirty="0" err="1"/>
              <a:t>Chp</a:t>
            </a:r>
            <a:r>
              <a:rPr lang="en-US" sz="2400" dirty="0"/>
              <a:t> 7 project</a:t>
            </a:r>
          </a:p>
        </p:txBody>
      </p:sp>
    </p:spTree>
    <p:extLst>
      <p:ext uri="{BB962C8B-B14F-4D97-AF65-F5344CB8AC3E}">
        <p14:creationId xmlns:p14="http://schemas.microsoft.com/office/powerpoint/2010/main" val="2673701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An Array Of Two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Initialize an integer array,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, with the values 1 and 2</a:t>
            </a:r>
          </a:p>
          <a:p>
            <a:pPr marL="0" indent="0">
              <a:buNone/>
            </a:pPr>
            <a:endParaRPr lang="en-US" sz="9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{ 1, 2 };</a:t>
            </a:r>
          </a:p>
          <a:p>
            <a:endParaRPr lang="en-US" sz="900" dirty="0"/>
          </a:p>
          <a:p>
            <a:r>
              <a:rPr lang="en-US" dirty="0"/>
              <a:t>Change code below to operate on the array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a;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b;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temp;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61934" y="5734050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646665" y="4001294"/>
            <a:ext cx="2803973" cy="1361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 = data[0];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data[0]  = data[1];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data[1]  = temp;</a:t>
            </a:r>
          </a:p>
          <a:p>
            <a:pPr>
              <a:spcAft>
                <a:spcPts val="450"/>
              </a:spcAft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3493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[] data = { 1, 2, 3, 4, 5 };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temp = data[0];	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 temp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data[0]  = data[1];	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data[0]= 2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data[1]  = data[2];	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data[1]= 3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data[2]  = data[3];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data[3]  = data[4];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data[4]  = temp;	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 data[4]= 1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92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General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50" b="1" dirty="0">
                <a:solidFill>
                  <a:srgbClr val="7030A0"/>
                </a:solidFill>
                <a:latin typeface="Courier New"/>
                <a:cs typeface="Courier New"/>
              </a:rPr>
              <a:t>int</a:t>
            </a:r>
            <a:r>
              <a:rPr lang="en-US" sz="1950" dirty="0">
                <a:latin typeface="Courier New"/>
                <a:cs typeface="Courier New"/>
              </a:rPr>
              <a:t>[] data = { 1, 2, 3, 4, 5 };</a:t>
            </a:r>
          </a:p>
          <a:p>
            <a:pPr marL="0" indent="0">
              <a:buNone/>
            </a:pPr>
            <a:endParaRPr lang="en-US" sz="195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5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9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00FF"/>
                </a:solidFill>
                <a:latin typeface="Courier New"/>
                <a:cs typeface="Courier New"/>
              </a:rPr>
              <a:t>    </a:t>
            </a:r>
            <a:r>
              <a:rPr lang="en-US" sz="1950" b="1" dirty="0">
                <a:solidFill>
                  <a:srgbClr val="7030A0"/>
                </a:solidFill>
                <a:latin typeface="Courier New"/>
                <a:cs typeface="Courier New"/>
              </a:rPr>
              <a:t>int</a:t>
            </a:r>
            <a:r>
              <a:rPr lang="en-US" sz="1950" dirty="0">
                <a:solidFill>
                  <a:srgbClr val="7030A0"/>
                </a:solidFill>
                <a:latin typeface="Courier New"/>
                <a:cs typeface="Courier New"/>
              </a:rPr>
              <a:t> </a:t>
            </a:r>
            <a:r>
              <a:rPr lang="en-US" sz="1950" dirty="0">
                <a:latin typeface="Courier New"/>
                <a:cs typeface="Courier New"/>
              </a:rPr>
              <a:t>temp = data[0];</a:t>
            </a:r>
          </a:p>
          <a:p>
            <a:pPr marL="0" indent="0">
              <a:buNone/>
            </a:pPr>
            <a:endParaRPr lang="en-US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50" b="1" dirty="0">
                <a:solidFill>
                  <a:srgbClr val="0000FF"/>
                </a:solidFill>
                <a:latin typeface="Courier New"/>
                <a:cs typeface="Courier New"/>
              </a:rPr>
              <a:t>    </a:t>
            </a:r>
            <a:r>
              <a:rPr lang="en-US" sz="1950" b="1" dirty="0">
                <a:solidFill>
                  <a:srgbClr val="7030A0"/>
                </a:solidFill>
                <a:latin typeface="Courier New"/>
                <a:cs typeface="Courier New"/>
              </a:rPr>
              <a:t>for</a:t>
            </a:r>
            <a:r>
              <a:rPr lang="en-US" sz="1950" b="1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950" dirty="0">
                <a:latin typeface="Courier New"/>
                <a:cs typeface="Courier New"/>
              </a:rPr>
              <a:t>(</a:t>
            </a:r>
            <a:r>
              <a:rPr lang="en-US" sz="1950" b="1" dirty="0">
                <a:solidFill>
                  <a:srgbClr val="7030A0"/>
                </a:solidFill>
                <a:latin typeface="Courier New"/>
                <a:cs typeface="Courier New"/>
              </a:rPr>
              <a:t>int </a:t>
            </a:r>
            <a:r>
              <a:rPr lang="en-US" sz="1950" dirty="0" err="1">
                <a:latin typeface="Courier New"/>
                <a:cs typeface="Courier New"/>
              </a:rPr>
              <a:t>i</a:t>
            </a:r>
            <a:r>
              <a:rPr lang="en-US" sz="1950" dirty="0">
                <a:latin typeface="Courier New"/>
                <a:cs typeface="Courier New"/>
              </a:rPr>
              <a:t> = 0; i &lt; </a:t>
            </a:r>
            <a:r>
              <a:rPr lang="en-US" sz="1950" dirty="0" err="1">
                <a:latin typeface="Courier New"/>
                <a:cs typeface="Courier New"/>
              </a:rPr>
              <a:t>data.length</a:t>
            </a:r>
            <a:r>
              <a:rPr lang="en-US" sz="1950" dirty="0">
                <a:latin typeface="Courier New"/>
                <a:cs typeface="Courier New"/>
              </a:rPr>
              <a:t> – 1; </a:t>
            </a:r>
            <a:r>
              <a:rPr lang="en-US" sz="1950" dirty="0" err="1">
                <a:latin typeface="Courier New"/>
                <a:cs typeface="Courier New"/>
              </a:rPr>
              <a:t>i</a:t>
            </a:r>
            <a:r>
              <a:rPr lang="en-US" sz="1950" dirty="0">
                <a:latin typeface="Courier New"/>
                <a:cs typeface="Courier New"/>
              </a:rPr>
              <a:t>++) {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data[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] = data[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+ 1];</a:t>
            </a:r>
          </a:p>
          <a:p>
            <a:pPr marL="0" indent="0">
              <a:buNone/>
            </a:pPr>
            <a:r>
              <a:rPr lang="en-US" sz="1950" dirty="0">
                <a:latin typeface="Courier New"/>
                <a:cs typeface="Courier New"/>
              </a:rPr>
              <a:t>    }</a:t>
            </a:r>
            <a:endParaRPr lang="en-US" sz="19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   data[</a:t>
            </a:r>
            <a:r>
              <a:rPr lang="en-US" sz="19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data.length</a:t>
            </a: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 – 1] = temp;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8820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85950"/>
            <a:ext cx="8343900" cy="3600450"/>
          </a:xfrm>
        </p:spPr>
        <p:txBody>
          <a:bodyPr>
            <a:normAutofit lnSpcReduction="10000"/>
          </a:bodyPr>
          <a:lstStyle/>
          <a:p>
            <a:pPr marL="502920" indent="-457200"/>
            <a:r>
              <a:rPr lang="en-US" dirty="0" err="1"/>
              <a:t>Chp</a:t>
            </a:r>
            <a:r>
              <a:rPr lang="en-US" dirty="0"/>
              <a:t> 7 Quiz Survey</a:t>
            </a:r>
          </a:p>
          <a:p>
            <a:pPr marL="502920" indent="-457200"/>
            <a:endParaRPr lang="en-US" dirty="0"/>
          </a:p>
          <a:p>
            <a:pPr marL="45720" indent="0">
              <a:buNone/>
            </a:pPr>
            <a:r>
              <a:rPr lang="en-US" dirty="0"/>
              <a:t>Sc 7.3, 5, 6, 7, 9, 10, 11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err="1"/>
              <a:t>sc</a:t>
            </a:r>
            <a:r>
              <a:rPr lang="en-US" sz="2400" dirty="0"/>
              <a:t> 7.13, 14, 15, 17</a:t>
            </a:r>
          </a:p>
          <a:p>
            <a:pPr marL="45720" indent="0">
              <a:buNone/>
            </a:pPr>
            <a:r>
              <a:rPr lang="en-US" sz="2400" dirty="0"/>
              <a:t> SC 21-24, 30</a:t>
            </a:r>
          </a:p>
          <a:p>
            <a:pPr marL="45720" indent="0">
              <a:buNone/>
            </a:pPr>
            <a:r>
              <a:rPr lang="en-US" sz="2400" dirty="0" err="1"/>
              <a:t>sc</a:t>
            </a:r>
            <a:r>
              <a:rPr lang="en-US" sz="2400" dirty="0"/>
              <a:t> 32-35</a:t>
            </a:r>
          </a:p>
          <a:p>
            <a:pPr marL="45720" indent="0">
              <a:buNone/>
            </a:pPr>
            <a:r>
              <a:rPr lang="en-US" sz="2400" dirty="0"/>
              <a:t>ex 1, 4, 11, 16, 20</a:t>
            </a:r>
          </a:p>
          <a:p>
            <a:pPr marL="45720" indent="0">
              <a:buNone/>
            </a:pPr>
            <a:r>
              <a:rPr lang="en-US" sz="2400" dirty="0"/>
              <a:t>Upcoming----</a:t>
            </a:r>
            <a:r>
              <a:rPr lang="en-US" sz="2400" dirty="0" err="1"/>
              <a:t>Chp</a:t>
            </a:r>
            <a:r>
              <a:rPr lang="en-US" sz="2400" dirty="0"/>
              <a:t> 7 project</a:t>
            </a:r>
          </a:p>
        </p:txBody>
      </p:sp>
    </p:spTree>
    <p:extLst>
      <p:ext uri="{BB962C8B-B14F-4D97-AF65-F5344CB8AC3E}">
        <p14:creationId xmlns:p14="http://schemas.microsoft.com/office/powerpoint/2010/main" val="28108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Semantics and Advanced Array Techniques</a:t>
            </a:r>
            <a:endParaRPr lang="en-US" sz="2250" baseline="-25000" dirty="0"/>
          </a:p>
        </p:txBody>
      </p:sp>
    </p:spTree>
    <p:extLst>
      <p:ext uri="{BB962C8B-B14F-4D97-AF65-F5344CB8AC3E}">
        <p14:creationId xmlns:p14="http://schemas.microsoft.com/office/powerpoint/2010/main" val="175800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66" y="1422104"/>
            <a:ext cx="8516679" cy="398907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dirty="0"/>
              <a:t>So, with both value types (primitive types) and reference types (objects), the syntax for things like formal parameters is the same.</a:t>
            </a:r>
          </a:p>
          <a:p>
            <a:r>
              <a:rPr lang="en-US" dirty="0"/>
              <a:t>The meaning of those values, their “semantics”, are different.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Value semantics</a:t>
            </a:r>
            <a:r>
              <a:rPr lang="en-US" dirty="0"/>
              <a:t>: The value is stored directly, and copied for assignment, when passing a parameter, or when returning.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Reference semantics</a:t>
            </a:r>
            <a:r>
              <a:rPr lang="en-US" dirty="0"/>
              <a:t>: A </a:t>
            </a:r>
            <a:r>
              <a:rPr lang="en-US" i="1" dirty="0"/>
              <a:t>reference</a:t>
            </a:r>
            <a:r>
              <a:rPr lang="en-US" dirty="0"/>
              <a:t> to the value is stored, and the reference is copied for assignment, when passing a parameter, or returning.</a:t>
            </a:r>
          </a:p>
        </p:txBody>
      </p:sp>
    </p:spTree>
    <p:extLst>
      <p:ext uri="{BB962C8B-B14F-4D97-AF65-F5344CB8AC3E}">
        <p14:creationId xmlns:p14="http://schemas.microsoft.com/office/powerpoint/2010/main" val="264037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302" y="1400840"/>
            <a:ext cx="8527312" cy="398907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If you just remember that an arrow is a reference to something, and that “reference semantics”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This is just one of those things about Java that you have to be able to remember: </a:t>
            </a:r>
          </a:p>
          <a:p>
            <a:pPr lvl="1"/>
            <a:r>
              <a:rPr lang="en-US" dirty="0"/>
              <a:t>Primitive types are stored with value semantics</a:t>
            </a:r>
          </a:p>
          <a:p>
            <a:pPr lvl="1"/>
            <a:r>
              <a:rPr lang="en-US" dirty="0"/>
              <a:t>Objects use reference semantics, and this has important behavior implications for your programs.</a:t>
            </a:r>
            <a:endParaRPr lang="en-US" b="1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38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>
            <a:extLst>
              <a:ext uri="{FF2B5EF4-FFF2-40B4-BE49-F238E27FC236}">
                <a16:creationId xmlns:a16="http://schemas.microsoft.com/office/drawing/2014/main" id="{CB81557B-8493-46EA-89AB-03A62F8229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 Reference semantics (objects)</a:t>
            </a:r>
          </a:p>
        </p:txBody>
      </p:sp>
      <p:sp>
        <p:nvSpPr>
          <p:cNvPr id="851971" name="Rectangle 3">
            <a:extLst>
              <a:ext uri="{FF2B5EF4-FFF2-40B4-BE49-F238E27FC236}">
                <a16:creationId xmlns:a16="http://schemas.microsoft.com/office/drawing/2014/main" id="{57C8C97C-8739-4CE6-986A-EF348334B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8815" y="1284790"/>
            <a:ext cx="8785185" cy="5347503"/>
          </a:xfrm>
        </p:spPr>
        <p:txBody>
          <a:bodyPr/>
          <a:lstStyle/>
          <a:p>
            <a:r>
              <a:rPr lang="en-US" altLang="en-US" b="1" dirty="0"/>
              <a:t>reference semantics</a:t>
            </a:r>
            <a:r>
              <a:rPr lang="en-US" altLang="en-US" dirty="0"/>
              <a:t>: Behavior where variables actually store the address of an object in memory.</a:t>
            </a:r>
          </a:p>
          <a:p>
            <a:pPr lvl="1"/>
            <a:endParaRPr lang="en-US" altLang="en-US" sz="900" dirty="0"/>
          </a:p>
          <a:p>
            <a:pPr lvl="1"/>
            <a:r>
              <a:rPr lang="en-US" altLang="en-US" dirty="0"/>
              <a:t>When one variable is assigned to another, the object is</a:t>
            </a:r>
            <a:br>
              <a:rPr lang="en-US" altLang="en-US" dirty="0"/>
            </a:br>
            <a:r>
              <a:rPr lang="en-US" altLang="en-US" i="1" dirty="0"/>
              <a:t>not</a:t>
            </a:r>
            <a:r>
              <a:rPr lang="en-US" altLang="en-US" dirty="0"/>
              <a:t> copied; both variables refer to the </a:t>
            </a:r>
            <a:r>
              <a:rPr lang="en-US" altLang="en-US" i="1" dirty="0"/>
              <a:t>same object</a:t>
            </a:r>
            <a:r>
              <a:rPr lang="en-US" altLang="en-US" dirty="0"/>
              <a:t>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Modifying the value of one variable </a:t>
            </a:r>
            <a:r>
              <a:rPr lang="en-US" altLang="en-US" i="1" dirty="0"/>
              <a:t>will</a:t>
            </a:r>
            <a:r>
              <a:rPr lang="en-US" altLang="en-US" dirty="0"/>
              <a:t> affect others.</a:t>
            </a:r>
            <a:endParaRPr lang="en-US" altLang="en-US" sz="9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int[] a1 = {4, 15, 8};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int[] a2 = </a:t>
            </a:r>
            <a:r>
              <a:rPr lang="en-US" altLang="en-US" sz="2000" b="1" dirty="0">
                <a:latin typeface="Courier New" panose="02070309020205020404" pitchFamily="49" charset="0"/>
              </a:rPr>
              <a:t>a1</a:t>
            </a:r>
            <a:r>
              <a:rPr lang="en-US" altLang="en-US" sz="2000" dirty="0">
                <a:latin typeface="Courier New" panose="02070309020205020404" pitchFamily="49" charset="0"/>
              </a:rPr>
              <a:t>;   </a:t>
            </a:r>
            <a:r>
              <a:rPr lang="en-US" altLang="en-US" sz="20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refer to same array as a1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a2[0] = 7;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Arrays.toString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3399"/>
                </a:solidFill>
                <a:latin typeface="Courier New" panose="02070309020205020404" pitchFamily="49" charset="0"/>
              </a:rPr>
              <a:t>a1</a:t>
            </a:r>
            <a:r>
              <a:rPr lang="en-US" altLang="en-US" sz="1800" b="1" dirty="0">
                <a:latin typeface="Courier New" panose="02070309020205020404" pitchFamily="49" charset="0"/>
              </a:rPr>
              <a:t>)</a:t>
            </a:r>
            <a:r>
              <a:rPr lang="en-US" altLang="en-US" sz="2000" dirty="0">
                <a:latin typeface="Courier New" panose="02070309020205020404" pitchFamily="49" charset="0"/>
              </a:rPr>
              <a:t>); </a:t>
            </a:r>
            <a:r>
              <a:rPr lang="en-US" altLang="en-US" sz="1600" b="1" dirty="0">
                <a:solidFill>
                  <a:srgbClr val="008080"/>
                </a:solidFill>
                <a:latin typeface="Courier New" panose="02070309020205020404" pitchFamily="49" charset="0"/>
              </a:rPr>
              <a:t>// [7, 15, 8]</a:t>
            </a:r>
            <a:endParaRPr lang="en-US" altLang="en-US" sz="1600" b="1" dirty="0">
              <a:solidFill>
                <a:srgbClr val="008080"/>
              </a:solidFill>
            </a:endParaRPr>
          </a:p>
        </p:txBody>
      </p:sp>
      <p:graphicFrame>
        <p:nvGraphicFramePr>
          <p:cNvPr id="851972" name="Group 4">
            <a:extLst>
              <a:ext uri="{FF2B5EF4-FFF2-40B4-BE49-F238E27FC236}">
                <a16:creationId xmlns:a16="http://schemas.microsoft.com/office/drawing/2014/main" id="{E8878D05-3D36-4619-BDCA-A8B122BB74D5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3594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3327461561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120598268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587017110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988279754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4161773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477734"/>
                  </a:ext>
                </a:extLst>
              </a:tr>
            </a:tbl>
          </a:graphicData>
        </a:graphic>
      </p:graphicFrame>
      <p:graphicFrame>
        <p:nvGraphicFramePr>
          <p:cNvPr id="851994" name="Group 26">
            <a:extLst>
              <a:ext uri="{FF2B5EF4-FFF2-40B4-BE49-F238E27FC236}">
                <a16:creationId xmlns:a16="http://schemas.microsoft.com/office/drawing/2014/main" id="{D8B0328B-C654-4FE3-8A4F-8AB83E74F0D7}"/>
              </a:ext>
            </a:extLst>
          </p:cNvPr>
          <p:cNvGraphicFramePr>
            <a:graphicFrameLocks noGrp="1"/>
          </p:cNvGraphicFramePr>
          <p:nvPr/>
        </p:nvGraphicFramePr>
        <p:xfrm>
          <a:off x="3276600" y="5359400"/>
          <a:ext cx="2536825" cy="1041400"/>
        </p:xfrm>
        <a:graphic>
          <a:graphicData uri="http://schemas.openxmlformats.org/drawingml/2006/table">
            <a:tbl>
              <a:tblPr/>
              <a:tblGrid>
                <a:gridCol w="874713">
                  <a:extLst>
                    <a:ext uri="{9D8B030D-6E8A-4147-A177-3AD203B41FA5}">
                      <a16:colId xmlns:a16="http://schemas.microsoft.com/office/drawing/2014/main" val="648660089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4212523908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1741631324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1052171502"/>
                    </a:ext>
                  </a:extLst>
                </a:gridCol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index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latin typeface="Tahoma" panose="020B0604030504040204" pitchFamily="34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673157"/>
                  </a:ext>
                </a:extLst>
              </a:tr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value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3399"/>
                          </a:solidFill>
                          <a:effectLst/>
                          <a:latin typeface="Tahoma" panose="020B0604030504040204" pitchFamily="34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4283412"/>
                  </a:ext>
                </a:extLst>
              </a:tr>
            </a:tbl>
          </a:graphicData>
        </a:graphic>
      </p:graphicFrame>
      <p:grpSp>
        <p:nvGrpSpPr>
          <p:cNvPr id="852016" name="Group 48">
            <a:extLst>
              <a:ext uri="{FF2B5EF4-FFF2-40B4-BE49-F238E27FC236}">
                <a16:creationId xmlns:a16="http://schemas.microsoft.com/office/drawing/2014/main" id="{9BE78118-5180-44BA-A4E2-F94FFB6F670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803900"/>
            <a:ext cx="2524125" cy="444500"/>
            <a:chOff x="478" y="3590"/>
            <a:chExt cx="1590" cy="280"/>
          </a:xfrm>
        </p:grpSpPr>
        <p:sp>
          <p:nvSpPr>
            <p:cNvPr id="852017" name="Rectangle 49">
              <a:extLst>
                <a:ext uri="{FF2B5EF4-FFF2-40B4-BE49-F238E27FC236}">
                  <a16:creationId xmlns:a16="http://schemas.microsoft.com/office/drawing/2014/main" id="{0FE787F6-40F1-429D-B277-A89BCD49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" y="359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buFontTx/>
                <a:buNone/>
              </a:pPr>
              <a:r>
                <a:rPr lang="en-US" altLang="en-US" i="1"/>
                <a:t>a1</a:t>
              </a:r>
            </a:p>
          </p:txBody>
        </p:sp>
        <p:grpSp>
          <p:nvGrpSpPr>
            <p:cNvPr id="852018" name="Group 50">
              <a:extLst>
                <a:ext uri="{FF2B5EF4-FFF2-40B4-BE49-F238E27FC236}">
                  <a16:creationId xmlns:a16="http://schemas.microsoft.com/office/drawing/2014/main" id="{69090FB0-4FD2-435F-867E-BF0BFA486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600"/>
              <a:ext cx="868" cy="240"/>
              <a:chOff x="1200" y="3600"/>
              <a:chExt cx="868" cy="240"/>
            </a:xfrm>
          </p:grpSpPr>
          <p:sp>
            <p:nvSpPr>
              <p:cNvPr id="852019" name="Line 51">
                <a:extLst>
                  <a:ext uri="{FF2B5EF4-FFF2-40B4-BE49-F238E27FC236}">
                    <a16:creationId xmlns:a16="http://schemas.microsoft.com/office/drawing/2014/main" id="{AB12829A-602E-4BDA-999F-A5F89A736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44" y="3720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020" name="Oval 52">
                <a:extLst>
                  <a:ext uri="{FF2B5EF4-FFF2-40B4-BE49-F238E27FC236}">
                    <a16:creationId xmlns:a16="http://schemas.microsoft.com/office/drawing/2014/main" id="{6CF3F0CE-99D4-497A-B7DA-E363B941E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3600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852021" name="Group 53">
            <a:extLst>
              <a:ext uri="{FF2B5EF4-FFF2-40B4-BE49-F238E27FC236}">
                <a16:creationId xmlns:a16="http://schemas.microsoft.com/office/drawing/2014/main" id="{DE9C2EC4-AD40-4676-9DE6-F34CDDA9F3E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791200"/>
            <a:ext cx="2438400" cy="444500"/>
            <a:chOff x="3984" y="3600"/>
            <a:chExt cx="1536" cy="280"/>
          </a:xfrm>
        </p:grpSpPr>
        <p:sp>
          <p:nvSpPr>
            <p:cNvPr id="852022" name="Rectangle 54">
              <a:extLst>
                <a:ext uri="{FF2B5EF4-FFF2-40B4-BE49-F238E27FC236}">
                  <a16:creationId xmlns:a16="http://schemas.microsoft.com/office/drawing/2014/main" id="{ED437429-8200-4EAC-A367-0E80B915D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600"/>
              <a:ext cx="720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algn="l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algn="l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algn="l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FontTx/>
                <a:buNone/>
              </a:pPr>
              <a:r>
                <a:rPr lang="en-US" altLang="en-US" i="1">
                  <a:solidFill>
                    <a:srgbClr val="003399"/>
                  </a:solidFill>
                </a:rPr>
                <a:t>a2</a:t>
              </a:r>
            </a:p>
          </p:txBody>
        </p:sp>
        <p:grpSp>
          <p:nvGrpSpPr>
            <p:cNvPr id="852023" name="Group 55">
              <a:extLst>
                <a:ext uri="{FF2B5EF4-FFF2-40B4-BE49-F238E27FC236}">
                  <a16:creationId xmlns:a16="http://schemas.microsoft.com/office/drawing/2014/main" id="{BEE5F8AB-E180-45DE-8B18-FD510B34E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624"/>
              <a:ext cx="816" cy="240"/>
              <a:chOff x="3984" y="3624"/>
              <a:chExt cx="816" cy="240"/>
            </a:xfrm>
          </p:grpSpPr>
          <p:sp>
            <p:nvSpPr>
              <p:cNvPr id="852024" name="Line 56">
                <a:extLst>
                  <a:ext uri="{FF2B5EF4-FFF2-40B4-BE49-F238E27FC236}">
                    <a16:creationId xmlns:a16="http://schemas.microsoft.com/office/drawing/2014/main" id="{767AA799-4AB8-48A3-8475-3D15A2E95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84" y="3744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2025" name="Oval 57">
                <a:extLst>
                  <a:ext uri="{FF2B5EF4-FFF2-40B4-BE49-F238E27FC236}">
                    <a16:creationId xmlns:a16="http://schemas.microsoft.com/office/drawing/2014/main" id="{6C594120-B0A9-4FAD-A41C-F9EAA8E5C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0" y="3624"/>
                <a:ext cx="240" cy="24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8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85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51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have two different systems?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Efficiency:</a:t>
            </a:r>
          </a:p>
          <a:p>
            <a:pPr lvl="1"/>
            <a:r>
              <a:rPr lang="en-US" dirty="0"/>
              <a:t>Objects can be big and complex and use lots of memory.</a:t>
            </a:r>
          </a:p>
          <a:p>
            <a:pPr lvl="1"/>
            <a:r>
              <a:rPr lang="en-US" dirty="0"/>
              <a:t>References are small. (Just an address in memory.)</a:t>
            </a:r>
          </a:p>
          <a:p>
            <a:pPr lvl="1"/>
            <a:r>
              <a:rPr lang="en-US" dirty="0"/>
              <a:t>Copying entire objects around when used as parameters would be slow, and chew up lots of extra memory.</a:t>
            </a:r>
          </a:p>
          <a:p>
            <a:r>
              <a:rPr lang="en-US" dirty="0"/>
              <a:t>Sharing:</a:t>
            </a:r>
          </a:p>
          <a:p>
            <a:pPr lvl="1"/>
            <a:r>
              <a:rPr lang="en-US" dirty="0"/>
              <a:t>We often don’t </a:t>
            </a:r>
            <a:r>
              <a:rPr lang="en-US" i="1" dirty="0"/>
              <a:t>want </a:t>
            </a:r>
            <a:r>
              <a:rPr lang="en-US" dirty="0"/>
              <a:t>to make copies…</a:t>
            </a:r>
          </a:p>
          <a:p>
            <a:pPr lvl="1"/>
            <a:r>
              <a:rPr lang="en-US" dirty="0"/>
              <a:t>Passing references to a single object allows different parts of a program to share the same data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1042162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== and .equals()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36326"/>
            <a:ext cx="8379163" cy="51979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explains why == doesn’t work on objects</a:t>
            </a:r>
          </a:p>
          <a:p>
            <a:r>
              <a:rPr lang="en-US" dirty="0"/>
              <a:t>== doesn’t follow references - It compares the “contents” of the operand variables.</a:t>
            </a:r>
          </a:p>
          <a:p>
            <a:pPr lvl="1"/>
            <a:r>
              <a:rPr lang="en-US" dirty="0"/>
              <a:t>For object variables, the content is the reference, not the data inside the object it points to.</a:t>
            </a:r>
          </a:p>
          <a:p>
            <a:pPr lvl="1"/>
            <a:r>
              <a:rPr lang="en-US" dirty="0"/>
              <a:t>For primitive types, the content </a:t>
            </a:r>
            <a:r>
              <a:rPr lang="en-US" i="1" dirty="0"/>
              <a:t>is</a:t>
            </a:r>
            <a:r>
              <a:rPr lang="en-US" dirty="0"/>
              <a:t> the value, so it works as intended.</a:t>
            </a:r>
          </a:p>
          <a:p>
            <a:r>
              <a:rPr lang="en-US" dirty="0"/>
              <a:t>Therefore == on objects tells you whether two references </a:t>
            </a:r>
            <a:r>
              <a:rPr lang="en-US" i="1" dirty="0"/>
              <a:t>refer </a:t>
            </a:r>
            <a:r>
              <a:rPr lang="en-US" dirty="0"/>
              <a:t>to the same object---------</a:t>
            </a:r>
            <a:r>
              <a:rPr lang="en-US" i="1" dirty="0"/>
              <a:t>but it tells you nothing about the contents of the object.</a:t>
            </a:r>
          </a:p>
          <a:p>
            <a:r>
              <a:rPr lang="en-US" dirty="0"/>
              <a:t>This is why Strings (and many other objects) need a .equals() method that knows how to compare the object’s actual data.</a:t>
            </a:r>
          </a:p>
        </p:txBody>
      </p:sp>
    </p:spTree>
    <p:extLst>
      <p:ext uri="{BB962C8B-B14F-4D97-AF65-F5344CB8AC3E}">
        <p14:creationId xmlns:p14="http://schemas.microsoft.com/office/powerpoint/2010/main" val="1366535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9" y="384176"/>
            <a:ext cx="7886700" cy="1325563"/>
          </a:xfrm>
        </p:spPr>
        <p:txBody>
          <a:bodyPr/>
          <a:lstStyle/>
          <a:p>
            <a:r>
              <a:rPr lang="en-US" dirty="0"/>
              <a:t>The “null” value.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400323"/>
            <a:ext cx="82708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we declare a variable for a primitive type, they always get some default value, which is 0 (or 0.0) or “false”.</a:t>
            </a:r>
          </a:p>
          <a:p>
            <a:pPr marL="342900" lvl="1" indent="0">
              <a:buNone/>
            </a:pP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r>
              <a:rPr lang="en-US" dirty="0"/>
              <a:t>But what about a variable that holds an Object?</a:t>
            </a:r>
          </a:p>
          <a:p>
            <a:pPr lvl="1"/>
            <a:r>
              <a:rPr lang="en-US" dirty="0"/>
              <a:t>If we don’t “new” an instance of the object, the variable doesn’t point to anything!</a:t>
            </a:r>
          </a:p>
          <a:p>
            <a:pPr marL="342900" lvl="1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	Scanner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myScanner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; // no use of “= new Scanner(System.in)”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There is a special value for objects called “null”</a:t>
            </a:r>
          </a:p>
          <a:p>
            <a:pPr lvl="2"/>
            <a:r>
              <a:rPr lang="en-US" dirty="0">
                <a:cs typeface="Consolas" panose="020B0609020204030204" pitchFamily="49" charset="0"/>
              </a:rPr>
              <a:t>This is the default when the variable doesn’t reference any object.</a:t>
            </a:r>
          </a:p>
          <a:p>
            <a:pPr lvl="1"/>
            <a:r>
              <a:rPr lang="en-US" dirty="0">
                <a:cs typeface="Consolas" panose="020B0609020204030204" pitchFamily="49" charset="0"/>
              </a:rPr>
              <a:t>Variables can be assigned null explicitly too.</a:t>
            </a:r>
          </a:p>
          <a:p>
            <a:pPr marL="685800" lvl="2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Scanner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myScanner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= null; //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myScanner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 points to nothing now.</a:t>
            </a:r>
          </a:p>
          <a:p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s = "" </a:t>
            </a:r>
            <a:r>
              <a:rPr lang="en-US" dirty="0">
                <a:cs typeface="Consolas" panose="020B0609020204030204" pitchFamily="49" charset="0"/>
              </a:rPr>
              <a:t>and 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String s = null </a:t>
            </a:r>
            <a:r>
              <a:rPr lang="en-US" dirty="0">
                <a:cs typeface="Consolas" panose="020B0609020204030204" pitchFamily="49" charset="0"/>
              </a:rPr>
              <a:t>are </a:t>
            </a:r>
            <a:r>
              <a:rPr lang="en-US" b="1" i="1" dirty="0">
                <a:cs typeface="Consolas" panose="020B0609020204030204" pitchFamily="49" charset="0"/>
              </a:rPr>
              <a:t>not </a:t>
            </a:r>
            <a:r>
              <a:rPr lang="en-US" b="1" dirty="0">
                <a:cs typeface="Consolas" panose="020B0609020204030204" pitchFamily="49" charset="0"/>
              </a:rPr>
              <a:t>the same thing</a:t>
            </a:r>
            <a:r>
              <a:rPr lang="en-US" dirty="0">
                <a:cs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35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 </a:t>
            </a:r>
            <a:r>
              <a:rPr lang="en-US" dirty="0" err="1"/>
              <a:t>Redux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 = 1;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 = 2;</a:t>
            </a:r>
          </a:p>
          <a:p>
            <a:pPr marL="0" indent="0">
              <a:buNone/>
            </a:pPr>
            <a:endParaRPr lang="en-US" sz="18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a;	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temp = 1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b;		 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 = 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temp;      	</a:t>
            </a: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b= 1</a:t>
            </a:r>
          </a:p>
        </p:txBody>
      </p:sp>
    </p:spTree>
    <p:extLst>
      <p:ext uri="{BB962C8B-B14F-4D97-AF65-F5344CB8AC3E}">
        <p14:creationId xmlns:p14="http://schemas.microsoft.com/office/powerpoint/2010/main" val="14926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68416B298A94CBE31BAA10D18C781" ma:contentTypeVersion="3" ma:contentTypeDescription="Create a new document." ma:contentTypeScope="" ma:versionID="fd117f1f9f6af934e261cac3d2138cd2">
  <xsd:schema xmlns:xsd="http://www.w3.org/2001/XMLSchema" xmlns:xs="http://www.w3.org/2001/XMLSchema" xmlns:p="http://schemas.microsoft.com/office/2006/metadata/properties" xmlns:ns2="22ea9a44-513e-4f2d-b129-a84042c2e25d" targetNamespace="http://schemas.microsoft.com/office/2006/metadata/properties" ma:root="true" ma:fieldsID="562b5105dadc82a27e21d9dd50ca38ad" ns2:_="">
    <xsd:import namespace="22ea9a44-513e-4f2d-b129-a84042c2e2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a9a44-513e-4f2d-b129-a84042c2e25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D0306D-5D70-4093-BF9A-4FAD718C7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a9a44-513e-4f2d-b129-a84042c2e2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BDF764-ACF4-4614-B75B-ACF07D97D15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AB4886E-08E1-4225-AC20-5C87629F88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8035</TotalTime>
  <Words>1018</Words>
  <Application>Microsoft Office PowerPoint</Application>
  <PresentationFormat>On-screen Show (4:3)</PresentationFormat>
  <Paragraphs>125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Upcoming Assignments</vt:lpstr>
      <vt:lpstr>Reference Semantics and Advanced Array Techniques</vt:lpstr>
      <vt:lpstr>Values and References</vt:lpstr>
      <vt:lpstr>Values and References</vt:lpstr>
      <vt:lpstr> Reference semantics (objects)</vt:lpstr>
      <vt:lpstr>Why have two different systems?</vt:lpstr>
      <vt:lpstr>A word about == and .equals()</vt:lpstr>
      <vt:lpstr>The “null” value.</vt:lpstr>
      <vt:lpstr>Swapping Redux</vt:lpstr>
      <vt:lpstr>Swapping An Array Of Two Elements</vt:lpstr>
      <vt:lpstr>Rotating An Array</vt:lpstr>
      <vt:lpstr>Our General Solution</vt:lpstr>
      <vt:lpstr>Upcoming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 Zachwieja (XBOX)</dc:creator>
  <cp:lastModifiedBy>Peterson, Dan (Daniel J)</cp:lastModifiedBy>
  <cp:revision>537</cp:revision>
  <dcterms:created xsi:type="dcterms:W3CDTF">2013-09-15T04:52:01Z</dcterms:created>
  <dcterms:modified xsi:type="dcterms:W3CDTF">2023-01-08T23:01:49Z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0x0101007DF68416B298A94CBE31BAA10D18C781</vt:lpwstr>
  </property>
</Properties>
</file>