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2" r:id="rId2"/>
    <p:sldId id="331" r:id="rId3"/>
    <p:sldId id="358" r:id="rId4"/>
    <p:sldId id="359" r:id="rId5"/>
    <p:sldId id="352" r:id="rId6"/>
    <p:sldId id="360" r:id="rId7"/>
    <p:sldId id="363" r:id="rId8"/>
    <p:sldId id="338" r:id="rId9"/>
    <p:sldId id="361" r:id="rId10"/>
    <p:sldId id="351" r:id="rId11"/>
    <p:sldId id="362" r:id="rId12"/>
    <p:sldId id="368" r:id="rId13"/>
    <p:sldId id="367" r:id="rId14"/>
    <p:sldId id="342" r:id="rId15"/>
    <p:sldId id="369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FFFF"/>
    <a:srgbClr val="008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86357" autoAdjust="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elements in these.   They are</a:t>
            </a:r>
            <a:r>
              <a:rPr lang="en-US" baseline="0" dirty="0"/>
              <a:t> null until an array is allocated and assigned to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1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SC 3, 5, 6, 7, 9, 10, 11</a:t>
            </a:r>
          </a:p>
          <a:p>
            <a:pPr marL="45720" indent="0">
              <a:buNone/>
            </a:pPr>
            <a:r>
              <a:rPr lang="en-US" sz="2400" dirty="0"/>
              <a:t>SC 13, 14, 15, 17</a:t>
            </a:r>
          </a:p>
          <a:p>
            <a:pPr marL="45720" indent="0">
              <a:buNone/>
            </a:pPr>
            <a:r>
              <a:rPr lang="en-US" sz="2400" dirty="0"/>
              <a:t>SC 21-24, 30</a:t>
            </a:r>
          </a:p>
          <a:p>
            <a:pPr marL="45720" indent="0">
              <a:buNone/>
            </a:pPr>
            <a:r>
              <a:rPr lang="en-US" sz="2400" dirty="0"/>
              <a:t>SC 32-35</a:t>
            </a:r>
          </a:p>
          <a:p>
            <a:pPr marL="45720" indent="0">
              <a:buNone/>
            </a:pPr>
            <a:r>
              <a:rPr lang="en-US" sz="2400" dirty="0"/>
              <a:t>ex 1, 4, 11, 16, 20</a:t>
            </a:r>
          </a:p>
          <a:p>
            <a:pPr marL="45720" indent="0">
              <a:buNone/>
            </a:pPr>
            <a:r>
              <a:rPr lang="en-US" sz="2400" dirty="0"/>
              <a:t>Test cases</a:t>
            </a:r>
          </a:p>
          <a:p>
            <a:pPr marL="45720" indent="0">
              <a:buNone/>
            </a:pP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2665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Remember we are zero based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Accessing the n</a:t>
            </a:r>
            <a:r>
              <a:rPr lang="en-US" sz="2400" baseline="30000" dirty="0">
                <a:cs typeface="Courier New" panose="02070309020205020404" pitchFamily="49" charset="0"/>
              </a:rPr>
              <a:t>th</a:t>
            </a:r>
            <a:r>
              <a:rPr lang="en-US" sz="2400" dirty="0">
                <a:cs typeface="Courier New" panose="02070309020205020404" pitchFamily="49" charset="0"/>
              </a:rPr>
              <a:t> element of an array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data = { 1, 2, 3, 4, 5 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To what do these expressions evaluate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data[2]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data[data[2]]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1929" y="4559808"/>
            <a:ext cx="92204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10229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Standard for and while loops work great</a:t>
            </a:r>
          </a:p>
          <a:p>
            <a:r>
              <a:rPr lang="en-US" dirty="0"/>
              <a:t>Both have an index for referring to array elements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data[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For each loops</a:t>
            </a:r>
          </a:p>
          <a:p>
            <a:r>
              <a:rPr lang="en-US" dirty="0"/>
              <a:t>Cannot modify the array.  Have no index;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data)  {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44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An array of arrays,  for instance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[][] data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[5][10];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think of this as one two dimensional array</a:t>
            </a:r>
          </a:p>
          <a:p>
            <a:r>
              <a:rPr lang="en-US" dirty="0">
                <a:cs typeface="Courier New" panose="02070309020205020404" pitchFamily="49" charset="0"/>
              </a:rPr>
              <a:t>But it is really 6 arrays</a:t>
            </a:r>
          </a:p>
          <a:p>
            <a:r>
              <a:rPr lang="en-US" dirty="0">
                <a:cs typeface="Courier New" panose="02070309020205020404" pitchFamily="49" charset="0"/>
              </a:rPr>
              <a:t>5 arrays of 10 elements each</a:t>
            </a:r>
          </a:p>
          <a:p>
            <a:r>
              <a:rPr lang="en-US" dirty="0">
                <a:cs typeface="Courier New" panose="02070309020205020404" pitchFamily="49" charset="0"/>
              </a:rPr>
              <a:t>Each one has a type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cs typeface="Courier New" panose="02070309020205020404" pitchFamily="49" charset="0"/>
              </a:rPr>
              <a:t>Plus one array to contain the 5 arrays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0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.length always returns the outer most dimension</a:t>
            </a:r>
          </a:p>
          <a:p>
            <a:r>
              <a:rPr lang="en-US" dirty="0">
                <a:cs typeface="Courier New" panose="02070309020205020404" pitchFamily="49" charset="0"/>
              </a:rPr>
              <a:t>For two dimensional arrays we think of this as the number rows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[][] data;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[5][10];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= data[0].length; 		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0" y="6559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7488" y="340582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instantiation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7488" y="38302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length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4489" y="298143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6376" y="4293116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columns, 10</a:t>
            </a:r>
          </a:p>
        </p:txBody>
      </p:sp>
    </p:spTree>
    <p:extLst>
      <p:ext uri="{BB962C8B-B14F-4D97-AF65-F5344CB8AC3E}">
        <p14:creationId xmlns:p14="http://schemas.microsoft.com/office/powerpoint/2010/main" val="406524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cs typeface="Courier New" panose="02070309020205020404" pitchFamily="49" charset="0"/>
              </a:rPr>
              <a:t>Initialization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[][] a = {{ 1, 2, 3, 4}, {5, 6, 7, 8}};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could the following initialization be improved?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 a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0; j &lt; 4; j++)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4 + j + 1;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652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Possible,  Use .length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[][] a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0; j &lt; a[0].length; j++)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a[0].length + j + 1;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9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SC 3, 5, 6, 7, 9, 10, 11</a:t>
            </a:r>
          </a:p>
          <a:p>
            <a:pPr marL="45720" indent="0">
              <a:buNone/>
            </a:pPr>
            <a:r>
              <a:rPr lang="en-US" sz="2400" dirty="0"/>
              <a:t>SC 13, 14, 15, 17</a:t>
            </a:r>
          </a:p>
          <a:p>
            <a:pPr marL="45720" indent="0">
              <a:buNone/>
            </a:pPr>
            <a:r>
              <a:rPr lang="en-US" sz="2400" dirty="0"/>
              <a:t>SC 21-24, 30</a:t>
            </a:r>
          </a:p>
          <a:p>
            <a:pPr marL="45720" indent="0">
              <a:buNone/>
            </a:pPr>
            <a:r>
              <a:rPr lang="en-US" sz="2400" dirty="0"/>
              <a:t>SC 32-35</a:t>
            </a:r>
          </a:p>
          <a:p>
            <a:pPr marL="45720" indent="0">
              <a:buNone/>
            </a:pPr>
            <a:r>
              <a:rPr lang="en-US" sz="2400" dirty="0"/>
              <a:t>ex 1, 4, 11, 16, 20</a:t>
            </a:r>
          </a:p>
          <a:p>
            <a:pPr marL="45720" indent="0">
              <a:buNone/>
            </a:pPr>
            <a:r>
              <a:rPr lang="en-US" sz="2400" dirty="0"/>
              <a:t>Test cases</a:t>
            </a:r>
          </a:p>
          <a:p>
            <a:pPr marL="45720" indent="0">
              <a:buNone/>
            </a:pP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5122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 Review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7580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Free points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</a:rPr>
              <a:t>Array</a:t>
            </a:r>
          </a:p>
          <a:p>
            <a:r>
              <a:rPr lang="en-US" dirty="0">
                <a:latin typeface="Calibri" panose="020F0502020204030204" pitchFamily="34" charset="0"/>
              </a:rPr>
              <a:t>Index</a:t>
            </a:r>
          </a:p>
          <a:p>
            <a:r>
              <a:rPr lang="en-US" dirty="0">
                <a:latin typeface="Calibri" panose="020F0502020204030204" pitchFamily="34" charset="0"/>
              </a:rPr>
              <a:t>Zero-Based Indexing</a:t>
            </a:r>
          </a:p>
          <a:p>
            <a:r>
              <a:rPr lang="en-US" dirty="0">
                <a:latin typeface="Calibri" panose="020F0502020204030204" pitchFamily="34" charset="0"/>
              </a:rPr>
              <a:t>Auto-Initialization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Array Traversal</a:t>
            </a:r>
          </a:p>
          <a:p>
            <a:r>
              <a:rPr lang="en-US" dirty="0">
                <a:latin typeface="Calibri" panose="020F0502020204030204" pitchFamily="34" charset="0"/>
              </a:rPr>
              <a:t>Value Semantics</a:t>
            </a:r>
          </a:p>
          <a:p>
            <a:r>
              <a:rPr lang="en-US" dirty="0">
                <a:latin typeface="Calibri" panose="020F0502020204030204" pitchFamily="34" charset="0"/>
              </a:rPr>
              <a:t>Reference Semantics</a:t>
            </a:r>
          </a:p>
          <a:p>
            <a:r>
              <a:rPr lang="en-US" dirty="0">
                <a:latin typeface="Calibri" panose="020F0502020204030204" pitchFamily="34" charset="0"/>
              </a:rPr>
              <a:t>Multidimensional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3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indexed structure that holds multiple values of the same type</a:t>
            </a:r>
          </a:p>
          <a:p>
            <a:r>
              <a:rPr lang="en-US" dirty="0"/>
              <a:t>Fixed in length,  defined at creation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variables have a type and a name</a:t>
            </a:r>
          </a:p>
          <a:p>
            <a:r>
              <a:rPr lang="en-US" dirty="0"/>
              <a:t>Arrays can hold values of any type</a:t>
            </a:r>
          </a:p>
          <a:p>
            <a:r>
              <a:rPr lang="en-US" dirty="0"/>
              <a:t>Syntax is of the form &lt;type&gt;[] &lt;name&gt;;</a:t>
            </a:r>
          </a:p>
          <a:p>
            <a:endParaRPr lang="en-US" dirty="0"/>
          </a:p>
          <a:p>
            <a:r>
              <a:rPr lang="en-US" dirty="0"/>
              <a:t>For instance: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data;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words;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daniels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How many elements are in these?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9244" y="650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08782" y="3771900"/>
            <a:ext cx="767645" cy="1466201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 is just defining the variable</a:t>
            </a:r>
          </a:p>
          <a:p>
            <a:r>
              <a:rPr lang="en-US" dirty="0"/>
              <a:t>Instantiation is creating the array itself</a:t>
            </a:r>
          </a:p>
          <a:p>
            <a:r>
              <a:rPr lang="en-US" dirty="0"/>
              <a:t>The variable </a:t>
            </a:r>
            <a:r>
              <a:rPr lang="en-US" i="1" dirty="0"/>
              <a:t>references </a:t>
            </a:r>
            <a:r>
              <a:rPr lang="en-US" dirty="0"/>
              <a:t>the array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&lt;type&gt;[&lt;count&gt;]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values      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[25];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Scanner[] scanners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Scanner[10];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flags   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This defines / allocates the space.   Does not define any values.</a:t>
            </a:r>
          </a:p>
        </p:txBody>
      </p:sp>
    </p:spTree>
    <p:extLst>
      <p:ext uri="{BB962C8B-B14F-4D97-AF65-F5344CB8AC3E}">
        <p14:creationId xmlns:p14="http://schemas.microsoft.com/office/powerpoint/2010/main" val="5295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similar to </a:t>
            </a:r>
            <a:r>
              <a:rPr lang="en-US" dirty="0" err="1"/>
              <a:t>String.length</a:t>
            </a:r>
            <a:r>
              <a:rPr lang="en-US" dirty="0"/>
              <a:t>()</a:t>
            </a:r>
          </a:p>
          <a:p>
            <a:r>
              <a:rPr lang="en-US" dirty="0"/>
              <a:t>But without the parenthesis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data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    </a:t>
            </a:r>
            <a:endParaRPr lang="en-US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</a:t>
            </a:r>
            <a:r>
              <a:rPr lang="en-US" dirty="0">
                <a:cs typeface="Courier New" panose="02070309020205020404" pitchFamily="49" charset="0"/>
              </a:rPr>
              <a:t>(with parentheses) for arrays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Strings are classes and have methods (which have parentheses)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Arrays are built-in to the language not class,  don’t have methods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7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Initialization is filling in the elements / values</a:t>
            </a:r>
          </a:p>
          <a:p>
            <a:r>
              <a:rPr lang="en-US" dirty="0">
                <a:cs typeface="Courier New" panose="02070309020205020404" pitchFamily="49" charset="0"/>
              </a:rPr>
              <a:t>Auto Initialization – when there is no explicit initialization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Elements get their “zero” values</a:t>
            </a:r>
          </a:p>
          <a:p>
            <a:pPr lvl="1"/>
            <a:r>
              <a:rPr lang="en-US" dirty="0">
                <a:solidFill>
                  <a:srgbClr val="7030A0"/>
                </a:solidFill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boolean</a:t>
            </a:r>
            <a:r>
              <a:rPr lang="en-US" dirty="0">
                <a:cs typeface="Courier New" panose="02070309020205020404" pitchFamily="49" charset="0"/>
              </a:rPr>
              <a:t>,  </a:t>
            </a:r>
            <a:r>
              <a:rPr lang="en-US" dirty="0">
                <a:solidFill>
                  <a:srgbClr val="7030A0"/>
                </a:solidFill>
                <a:cs typeface="Courier New" panose="02070309020205020404" pitchFamily="49" charset="0"/>
              </a:rPr>
              <a:t>null</a:t>
            </a:r>
            <a:r>
              <a:rPr lang="en-US" dirty="0">
                <a:cs typeface="Courier New" panose="02070309020205020404" pitchFamily="49" charset="0"/>
              </a:rPr>
              <a:t> for objects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[][] a1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[10][10];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 0.0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 a2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all 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  a3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 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 null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data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If you know the type and number of expected values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Allocate and  initialize in one statement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vocabulary = { "Array", "Index", "Reference" 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1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F9F8B7-30FD-4DDA-8EB9-9EBA1ACB8D93}"/>
</file>

<file path=customXml/itemProps2.xml><?xml version="1.0" encoding="utf-8"?>
<ds:datastoreItem xmlns:ds="http://schemas.openxmlformats.org/officeDocument/2006/customXml" ds:itemID="{70A4045D-FDFA-44A4-8BA1-10E6E482761E}"/>
</file>

<file path=customXml/itemProps3.xml><?xml version="1.0" encoding="utf-8"?>
<ds:datastoreItem xmlns:ds="http://schemas.openxmlformats.org/officeDocument/2006/customXml" ds:itemID="{DD0F05A1-B975-4231-B6D0-60D9E34DF37D}"/>
</file>

<file path=docProps/app.xml><?xml version="1.0" encoding="utf-8"?>
<Properties xmlns="http://schemas.openxmlformats.org/officeDocument/2006/extended-properties" xmlns:vt="http://schemas.openxmlformats.org/officeDocument/2006/docPropsVTypes">
  <TotalTime>8033</TotalTime>
  <Words>897</Words>
  <Application>Microsoft Office PowerPoint</Application>
  <PresentationFormat>Widescreen</PresentationFormat>
  <Paragraphs>160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 Theme</vt:lpstr>
      <vt:lpstr>Upcoming Assignments</vt:lpstr>
      <vt:lpstr>Chapter 7 Review</vt:lpstr>
      <vt:lpstr>Vocabulary</vt:lpstr>
      <vt:lpstr>Array Definition</vt:lpstr>
      <vt:lpstr>Array Declaration</vt:lpstr>
      <vt:lpstr>Array Instantiation</vt:lpstr>
      <vt:lpstr>Array Length</vt:lpstr>
      <vt:lpstr>Auto-Initialization</vt:lpstr>
      <vt:lpstr>Explicit Initialization</vt:lpstr>
      <vt:lpstr>Array Access</vt:lpstr>
      <vt:lpstr>Array Traversal</vt:lpstr>
      <vt:lpstr>Multidimensional Arrays</vt:lpstr>
      <vt:lpstr>Multidimensional Arrays</vt:lpstr>
      <vt:lpstr>Multidimensional Initialization</vt:lpstr>
      <vt:lpstr>Where Possible,  Use .length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582</cp:revision>
  <dcterms:created xsi:type="dcterms:W3CDTF">2013-09-15T04:52:01Z</dcterms:created>
  <dcterms:modified xsi:type="dcterms:W3CDTF">2022-01-04T20:44:49Z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