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2"/>
  </p:notesMasterIdLst>
  <p:sldIdLst>
    <p:sldId id="344" r:id="rId5"/>
    <p:sldId id="360" r:id="rId6"/>
    <p:sldId id="363" r:id="rId7"/>
    <p:sldId id="345" r:id="rId8"/>
    <p:sldId id="361" r:id="rId9"/>
    <p:sldId id="356" r:id="rId10"/>
    <p:sldId id="362" r:id="rId11"/>
    <p:sldId id="357" r:id="rId12"/>
    <p:sldId id="349" r:id="rId13"/>
    <p:sldId id="350" r:id="rId14"/>
    <p:sldId id="351" r:id="rId15"/>
    <p:sldId id="358" r:id="rId16"/>
    <p:sldId id="352" r:id="rId17"/>
    <p:sldId id="353" r:id="rId18"/>
    <p:sldId id="359" r:id="rId19"/>
    <p:sldId id="354" r:id="rId20"/>
    <p:sldId id="3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E3C05-A22B-7D25-B448-3D07B407A073}" v="2" dt="2023-01-23T07:19:58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, Suhani (Student)" userId="S::s-sainis@bsd405.org::6c1e2c76-abbd-420a-9f39-8a93cc52b376" providerId="AD" clId="Web-{73BE3C05-A22B-7D25-B448-3D07B407A073}"/>
    <pc:docChg chg="modSld">
      <pc:chgData name="Saini, Suhani (Student)" userId="S::s-sainis@bsd405.org::6c1e2c76-abbd-420a-9f39-8a93cc52b376" providerId="AD" clId="Web-{73BE3C05-A22B-7D25-B448-3D07B407A073}" dt="2023-01-23T07:19:58.202" v="1" actId="1076"/>
      <pc:docMkLst>
        <pc:docMk/>
      </pc:docMkLst>
      <pc:sldChg chg="modSp">
        <pc:chgData name="Saini, Suhani (Student)" userId="S::s-sainis@bsd405.org::6c1e2c76-abbd-420a-9f39-8a93cc52b376" providerId="AD" clId="Web-{73BE3C05-A22B-7D25-B448-3D07B407A073}" dt="2023-01-23T07:19:58.202" v="1" actId="1076"/>
        <pc:sldMkLst>
          <pc:docMk/>
          <pc:sldMk cId="471837894" sldId="361"/>
        </pc:sldMkLst>
        <pc:spChg chg="mod">
          <ac:chgData name="Saini, Suhani (Student)" userId="S::s-sainis@bsd405.org::6c1e2c76-abbd-420a-9f39-8a93cc52b376" providerId="AD" clId="Web-{73BE3C05-A22B-7D25-B448-3D07B407A073}" dt="2023-01-23T07:19:58.202" v="1" actId="1076"/>
          <ac:spMkLst>
            <pc:docMk/>
            <pc:sldMk cId="471837894" sldId="361"/>
            <ac:spMk id="8192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2" y="406692"/>
            <a:ext cx="7542761" cy="922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13068" y="373688"/>
            <a:ext cx="70059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121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3609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372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4300" y="-3170"/>
            <a:ext cx="275167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6767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551"/>
            <a:ext cx="8406708" cy="4800600"/>
          </a:xfrm>
        </p:spPr>
        <p:txBody>
          <a:bodyPr>
            <a:normAutofit/>
          </a:bodyPr>
          <a:lstStyle/>
          <a:p>
            <a:pPr indent="-182880"/>
            <a:r>
              <a:rPr lang="en-US" sz="2400"/>
              <a:t> Today 8.1</a:t>
            </a:r>
          </a:p>
          <a:p>
            <a:pPr lvl="1" indent="-182880"/>
            <a:r>
              <a:rPr lang="en-US" sz="2000"/>
              <a:t> Self Checks 1, 2, 3, 4, 5</a:t>
            </a:r>
          </a:p>
          <a:p>
            <a:pPr indent="-182880"/>
            <a:r>
              <a:rPr lang="en-US" sz="2400"/>
              <a:t>Monday  8.2</a:t>
            </a:r>
            <a:r>
              <a:rPr lang="en-US" sz="2000"/>
              <a:t> </a:t>
            </a:r>
          </a:p>
          <a:p>
            <a:pPr lvl="1" indent="-182880"/>
            <a:r>
              <a:rPr lang="en-US" sz="1600"/>
              <a:t>Self Checks 7, 8, 10, 11, 15, 16</a:t>
            </a:r>
          </a:p>
        </p:txBody>
      </p:sp>
    </p:spTree>
    <p:extLst>
      <p:ext uri="{BB962C8B-B14F-4D97-AF65-F5344CB8AC3E}">
        <p14:creationId xmlns:p14="http://schemas.microsoft.com/office/powerpoint/2010/main" val="267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3259218"/>
            <a:ext cx="8229600" cy="15079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 main():</a:t>
            </a:r>
          </a:p>
          <a:p>
            <a:endParaRPr lang="en-US"/>
          </a:p>
          <a:p>
            <a:r>
              <a:rPr lang="en-US"/>
              <a:t>Think of this 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72354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Fraction {</a:t>
            </a:r>
            <a:endParaRPr lang="en-US" sz="20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numerator;</a:t>
            </a:r>
            <a:endParaRPr lang="en-US" sz="200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denominator;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//...    </a:t>
            </a:r>
          </a:p>
          <a:p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13833"/>
            <a:ext cx="8229600" cy="4924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>
                <a:latin typeface="Consolas" pitchFamily="49" charset="0"/>
                <a:cs typeface="Consolas" pitchFamily="49" charset="0"/>
              </a:rPr>
              <a:t>Fraction foo1 = 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Fraction();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64528" y="4440980"/>
            <a:ext cx="848309" cy="1015739"/>
            <a:chOff x="3164528" y="4440980"/>
            <a:chExt cx="848309" cy="1015739"/>
          </a:xfrm>
        </p:grpSpPr>
        <p:sp>
          <p:nvSpPr>
            <p:cNvPr id="7" name="TextBox 6"/>
            <p:cNvSpPr txBox="1"/>
            <p:nvPr/>
          </p:nvSpPr>
          <p:spPr>
            <a:xfrm>
              <a:off x="3283181" y="4440980"/>
              <a:ext cx="611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foo1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72324" y="4745780"/>
              <a:ext cx="43271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4528" y="5148942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/>
                <a:t>Fraction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57056" y="4995761"/>
            <a:ext cx="3777344" cy="1633639"/>
            <a:chOff x="4757056" y="4995761"/>
            <a:chExt cx="3777344" cy="1633639"/>
          </a:xfrm>
        </p:grpSpPr>
        <p:sp>
          <p:nvSpPr>
            <p:cNvPr id="12" name="Rounded Rectangle 11"/>
            <p:cNvSpPr/>
            <p:nvPr/>
          </p:nvSpPr>
          <p:spPr>
            <a:xfrm>
              <a:off x="4757056" y="4995761"/>
              <a:ext cx="3777344" cy="163363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7606" y="5039695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/>
                <a:t>Fraction object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27695" y="5385061"/>
              <a:ext cx="1273105" cy="1015739"/>
              <a:chOff x="2952132" y="4440980"/>
              <a:chExt cx="1273105" cy="101573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52132" y="4440980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numerator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72324" y="4745780"/>
                <a:ext cx="432716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82536" y="514894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err="1"/>
                  <a:t>int</a:t>
                </a:r>
                <a:endParaRPr lang="en-US" sz="1400" i="1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61683" y="5385061"/>
              <a:ext cx="1500732" cy="1015739"/>
              <a:chOff x="2838320" y="4440980"/>
              <a:chExt cx="1500732" cy="101573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838320" y="4440980"/>
                <a:ext cx="150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denominator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72324" y="4745780"/>
                <a:ext cx="432716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82536" y="514894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err="1"/>
                  <a:t>int</a:t>
                </a:r>
                <a:endParaRPr lang="en-US" sz="1400" i="1"/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>
            <a:off x="3595463" y="4974380"/>
            <a:ext cx="1161593" cy="24998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Any instance method can use and change the instance fields (“part of the class”)</a:t>
            </a:r>
          </a:p>
          <a:p>
            <a:r>
              <a:rPr lang="en-US"/>
              <a:t>Because those fields “belong” to the object whose method we’re in: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267915"/>
            <a:ext cx="8229600" cy="31393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Fraction {</a:t>
            </a:r>
            <a:endParaRPr lang="en-US" sz="16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numerator;</a:t>
            </a:r>
          </a:p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denominator;</a:t>
            </a:r>
          </a:p>
          <a:p>
            <a:endParaRPr lang="en-US" sz="1600">
              <a:latin typeface="Consolas" pitchFamily="49" charset="0"/>
              <a:cs typeface="Consolas" pitchFamily="49" charset="0"/>
            </a:endParaRP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err="1">
                <a:latin typeface="Consolas" pitchFamily="49" charset="0"/>
                <a:cs typeface="Consolas" pitchFamily="49" charset="0"/>
              </a:rPr>
              <a:t>printFraction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() { // I can read the fields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(numerator + “/” + denominator);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600">
              <a:latin typeface="Consolas" pitchFamily="49" charset="0"/>
              <a:cs typeface="Consolas" pitchFamily="49" charset="0"/>
            </a:endParaRP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err="1">
                <a:latin typeface="Consolas" pitchFamily="49" charset="0"/>
                <a:cs typeface="Consolas" pitchFamily="49" charset="0"/>
              </a:rPr>
              <a:t>clearFraction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	numerator = 0;    // I can write to the fields too.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	denominator = 1;</a:t>
            </a:r>
          </a:p>
          <a:p>
            <a:r>
              <a:rPr 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11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Note that these “field” variables are </a:t>
            </a:r>
            <a:r>
              <a:rPr lang="en-US" i="1"/>
              <a:t>not</a:t>
            </a:r>
            <a:r>
              <a:rPr lang="en-US"/>
              <a:t> inside a method.</a:t>
            </a:r>
          </a:p>
          <a:p>
            <a:r>
              <a:rPr lang="en-US"/>
              <a:t>Every “Fraction foo = new Fraction()” we do </a:t>
            </a:r>
            <a:br>
              <a:rPr lang="en-US"/>
            </a:br>
            <a:r>
              <a:rPr lang="en-US"/>
              <a:t>(creating an object) creates its own copy of the fields.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267915"/>
            <a:ext cx="8229600" cy="243143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Fraction {</a:t>
            </a:r>
            <a:endParaRPr lang="en-US" sz="16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numerator;</a:t>
            </a:r>
          </a:p>
          <a:p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denominator;</a:t>
            </a:r>
          </a:p>
          <a:p>
            <a:endParaRPr lang="en-US" sz="1600">
              <a:latin typeface="Consolas" pitchFamily="49" charset="0"/>
              <a:cs typeface="Consolas" pitchFamily="49" charset="0"/>
            </a:endParaRP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err="1">
                <a:latin typeface="Consolas" pitchFamily="49" charset="0"/>
                <a:cs typeface="Consolas" pitchFamily="49" charset="0"/>
              </a:rPr>
              <a:t>setToThreeHalves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    numerator = 3;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    denominator = 2;</a:t>
            </a: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6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2624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Fraction {</a:t>
            </a:r>
            <a:endParaRPr lang="en-US" sz="20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numerator;</a:t>
            </a: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denominator;</a:t>
            </a:r>
          </a:p>
          <a:p>
            <a:endParaRPr 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setToThreeHalves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 {</a:t>
            </a:r>
          </a:p>
          <a:p>
            <a:endParaRPr 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     numerator = 3;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     denominator = 2;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358938"/>
            <a:ext cx="8229600" cy="80021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>
                <a:latin typeface="Consolas" pitchFamily="49" charset="0"/>
                <a:cs typeface="Consolas" pitchFamily="49" charset="0"/>
              </a:rPr>
              <a:t>Fraction frac = 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Fraction();</a:t>
            </a:r>
          </a:p>
          <a:p>
            <a:r>
              <a:rPr lang="en-US" sz="2000" err="1">
                <a:latin typeface="Consolas" pitchFamily="49" charset="0"/>
                <a:cs typeface="Consolas" pitchFamily="49" charset="0"/>
              </a:rPr>
              <a:t>frac.setToThreeHalves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47154" y="5224361"/>
            <a:ext cx="848309" cy="1015739"/>
            <a:chOff x="3164528" y="4440980"/>
            <a:chExt cx="848309" cy="1015739"/>
          </a:xfrm>
        </p:grpSpPr>
        <p:sp>
          <p:nvSpPr>
            <p:cNvPr id="7" name="TextBox 6"/>
            <p:cNvSpPr txBox="1"/>
            <p:nvPr/>
          </p:nvSpPr>
          <p:spPr>
            <a:xfrm>
              <a:off x="3291165" y="444098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/>
                <a:t>frac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72324" y="4745780"/>
              <a:ext cx="43271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4528" y="5148942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/>
                <a:t>Fraction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85071" y="5101641"/>
            <a:ext cx="3777344" cy="1633639"/>
            <a:chOff x="4757056" y="4995761"/>
            <a:chExt cx="3777344" cy="1633639"/>
          </a:xfrm>
        </p:grpSpPr>
        <p:sp>
          <p:nvSpPr>
            <p:cNvPr id="12" name="Rounded Rectangle 11"/>
            <p:cNvSpPr/>
            <p:nvPr/>
          </p:nvSpPr>
          <p:spPr>
            <a:xfrm>
              <a:off x="4757056" y="4995761"/>
              <a:ext cx="3777344" cy="163363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7606" y="5039695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/>
                <a:t>Fraction object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27695" y="5385061"/>
              <a:ext cx="1273105" cy="1015739"/>
              <a:chOff x="2952132" y="4440980"/>
              <a:chExt cx="1273105" cy="101573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52132" y="4440980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numerator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72324" y="4745780"/>
                <a:ext cx="432716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82536" y="514894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err="1"/>
                  <a:t>int</a:t>
                </a:r>
                <a:endParaRPr lang="en-US" sz="1400" i="1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61683" y="5385061"/>
              <a:ext cx="1500732" cy="1015739"/>
              <a:chOff x="2838320" y="4440980"/>
              <a:chExt cx="1500732" cy="101573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838320" y="4440980"/>
                <a:ext cx="150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denominator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72324" y="4745780"/>
                <a:ext cx="432716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82536" y="514894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err="1"/>
                  <a:t>int</a:t>
                </a:r>
                <a:endParaRPr lang="en-US" sz="1400" i="1"/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3171308" y="5453352"/>
            <a:ext cx="1013763" cy="30104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75103" y="5795962"/>
            <a:ext cx="43271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3702" y="5795962"/>
            <a:ext cx="43271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739570" y="3340232"/>
            <a:ext cx="2299030" cy="274320"/>
          </a:xfrm>
          <a:prstGeom prst="roundRect">
            <a:avLst/>
          </a:prstGeom>
          <a:solidFill>
            <a:srgbClr val="A7EA52">
              <a:alpha val="40000"/>
            </a:srgbClr>
          </a:solidFill>
          <a:ln w="12700">
            <a:solidFill>
              <a:srgbClr val="A7EA52">
                <a:alpha val="74902"/>
              </a:srgb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739570" y="3091544"/>
            <a:ext cx="2299030" cy="274320"/>
          </a:xfrm>
          <a:prstGeom prst="roundRect">
            <a:avLst/>
          </a:prstGeom>
          <a:solidFill>
            <a:srgbClr val="A7EA52">
              <a:alpha val="40000"/>
            </a:srgbClr>
          </a:solidFill>
          <a:ln w="12700">
            <a:solidFill>
              <a:srgbClr val="A7EA52">
                <a:alpha val="74902"/>
              </a:srgb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By default, code </a:t>
            </a:r>
            <a:r>
              <a:rPr lang="en-US" sz="2400" i="1"/>
              <a:t>using</a:t>
            </a:r>
            <a:r>
              <a:rPr lang="en-US" sz="2400"/>
              <a:t> an object </a:t>
            </a:r>
            <a:r>
              <a:rPr lang="en-US" sz="2400" b="1"/>
              <a:t>doesn’t</a:t>
            </a:r>
            <a:r>
              <a:rPr lang="en-US" sz="2400"/>
              <a:t> get to see the internals of that object’s state (values of the internal variables).</a:t>
            </a:r>
          </a:p>
          <a:p>
            <a:r>
              <a:rPr lang="en-US" sz="2400"/>
              <a:t>You didn’t get to see “inside” a Scanner, you just call its methods, right?</a:t>
            </a:r>
          </a:p>
          <a:p>
            <a:pPr lvl="1"/>
            <a:r>
              <a:rPr lang="en-US" sz="2000"/>
              <a:t>Same thing for the Random class – you don’t know how it does its work</a:t>
            </a:r>
          </a:p>
          <a:p>
            <a:r>
              <a:rPr lang="en-US" sz="2400"/>
              <a:t>This is a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Good Thing</a:t>
            </a:r>
            <a:r>
              <a:rPr lang="en-US" sz="2400"/>
              <a:t>, and we’ll cover that in detail in 8.4.</a:t>
            </a:r>
          </a:p>
        </p:txBody>
      </p:sp>
    </p:spTree>
    <p:extLst>
      <p:ext uri="{BB962C8B-B14F-4D97-AF65-F5344CB8AC3E}">
        <p14:creationId xmlns:p14="http://schemas.microsoft.com/office/powerpoint/2010/main" val="290155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toString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It’s often useful to be able to see a String representation of an object, and for that we can implement the </a:t>
            </a:r>
            <a:r>
              <a:rPr lang="en-US" sz="240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/>
              <a:t> method on classes we create: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55009"/>
            <a:ext cx="8229600" cy="233910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Fraction {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//...</a:t>
            </a:r>
            <a:endParaRPr lang="en-US" sz="20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TODO: return a String</a:t>
            </a:r>
          </a:p>
          <a:p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representation of the object!</a:t>
            </a:r>
          </a:p>
          <a:p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374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</a:t>
            </a:r>
            <a:r>
              <a:rPr lang="en-US">
                <a:latin typeface="Consolas" pitchFamily="49" charset="0"/>
                <a:cs typeface="Consolas" pitchFamily="49" charset="0"/>
              </a:rPr>
              <a:t>main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The method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400"/>
              <a:t> is always declared as:</a:t>
            </a:r>
          </a:p>
          <a:p>
            <a:endParaRPr 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What kind of method is this?</a:t>
            </a:r>
          </a:p>
          <a:p>
            <a:r>
              <a:rPr lang="en-US" sz="2400">
                <a:cs typeface="Consolas" pitchFamily="49" charset="0"/>
              </a:rPr>
              <a:t>It’s a “static method”. (See the earlier slide)</a:t>
            </a:r>
          </a:p>
          <a:p>
            <a:r>
              <a:rPr lang="en-US" sz="2400">
                <a:cs typeface="Consolas" pitchFamily="49" charset="0"/>
              </a:rPr>
              <a:t>Since it’s not part of a specific object, helper methods are often written as static methods: </a:t>
            </a:r>
          </a:p>
          <a:p>
            <a:pPr lvl="1"/>
            <a:r>
              <a:rPr lang="en-US" sz="2000" err="1">
                <a:cs typeface="Consolas" pitchFamily="49" charset="0"/>
              </a:rPr>
              <a:t>Math.abs</a:t>
            </a:r>
            <a:endParaRPr lang="en-US" sz="2000">
              <a:cs typeface="Consolas" pitchFamily="49" charset="0"/>
            </a:endParaRPr>
          </a:p>
          <a:p>
            <a:pPr lvl="1"/>
            <a:r>
              <a:rPr lang="en-US" sz="2000">
                <a:cs typeface="Consolas" pitchFamily="49" charset="0"/>
              </a:rPr>
              <a:t>Arrays.toString</a:t>
            </a:r>
          </a:p>
          <a:p>
            <a:pPr marL="457200" lvl="1" indent="0">
              <a:buNone/>
            </a:pPr>
            <a:r>
              <a:rPr lang="en-US" sz="2000">
                <a:cs typeface="Consolas" pitchFamily="49" charset="0"/>
              </a:rPr>
              <a:t>		</a:t>
            </a:r>
            <a:endParaRPr lang="en-US" sz="2400">
              <a:cs typeface="Consolas" pitchFamily="49" charset="0"/>
            </a:endParaRPr>
          </a:p>
          <a:p>
            <a:r>
              <a:rPr lang="en-US" sz="2400">
                <a:cs typeface="Consolas" pitchFamily="49" charset="0"/>
              </a:rPr>
              <a:t>A program that </a:t>
            </a:r>
            <a:r>
              <a:rPr lang="en-US" sz="2400" i="1">
                <a:cs typeface="Consolas" pitchFamily="49" charset="0"/>
              </a:rPr>
              <a:t>uses</a:t>
            </a:r>
            <a:r>
              <a:rPr lang="en-US" sz="2400">
                <a:cs typeface="Consolas" pitchFamily="49" charset="0"/>
              </a:rPr>
              <a:t> the class will have its own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400">
                <a:cs typeface="Consolas" pitchFamily="49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251"/>
            <a:ext cx="8229600" cy="4924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0" y="2013022"/>
            <a:ext cx="914400" cy="274320"/>
          </a:xfrm>
          <a:prstGeom prst="roundRect">
            <a:avLst/>
          </a:prstGeom>
          <a:solidFill>
            <a:srgbClr val="A7EA52">
              <a:alpha val="40000"/>
            </a:srgbClr>
          </a:solidFill>
          <a:ln w="12700">
            <a:solidFill>
              <a:srgbClr val="A7EA52">
                <a:alpha val="74902"/>
              </a:srgb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551"/>
            <a:ext cx="8406708" cy="4800600"/>
          </a:xfrm>
        </p:spPr>
        <p:txBody>
          <a:bodyPr>
            <a:normAutofit/>
          </a:bodyPr>
          <a:lstStyle/>
          <a:p>
            <a:pPr indent="-182880"/>
            <a:r>
              <a:rPr lang="en-US" sz="2400"/>
              <a:t> Today 8.1</a:t>
            </a:r>
          </a:p>
          <a:p>
            <a:pPr lvl="1" indent="-182880"/>
            <a:r>
              <a:rPr lang="en-US" sz="2000"/>
              <a:t> Self Checks 1, 2, 3, 4, 5</a:t>
            </a:r>
          </a:p>
          <a:p>
            <a:pPr indent="-182880"/>
            <a:r>
              <a:rPr lang="en-US" sz="2400"/>
              <a:t>Monday  8.2</a:t>
            </a:r>
            <a:r>
              <a:rPr lang="en-US" sz="2000"/>
              <a:t> </a:t>
            </a:r>
          </a:p>
          <a:p>
            <a:pPr lvl="1" indent="-182880"/>
            <a:r>
              <a:rPr lang="en-US" sz="1600"/>
              <a:t>Self Checks 7, 8, 10, 11, 15, 16</a:t>
            </a:r>
          </a:p>
        </p:txBody>
      </p:sp>
    </p:spTree>
    <p:extLst>
      <p:ext uri="{BB962C8B-B14F-4D97-AF65-F5344CB8AC3E}">
        <p14:creationId xmlns:p14="http://schemas.microsoft.com/office/powerpoint/2010/main" val="30221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80" y="310081"/>
            <a:ext cx="8382000" cy="1066800"/>
          </a:xfrm>
        </p:spPr>
        <p:txBody>
          <a:bodyPr/>
          <a:lstStyle/>
          <a:p>
            <a:r>
              <a:rPr lang="en-US"/>
              <a:t>A quick 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/>
              <a:t>You’ve covered a </a:t>
            </a:r>
            <a:r>
              <a:rPr lang="en-US" sz="2000" b="1"/>
              <a:t>lot</a:t>
            </a:r>
            <a:r>
              <a:rPr lang="en-US" sz="2000"/>
              <a:t> of ground already… </a:t>
            </a:r>
            <a:r>
              <a:rPr lang="en-US" sz="2000" b="1" i="1">
                <a:solidFill>
                  <a:schemeClr val="accent5"/>
                </a:solidFill>
              </a:rPr>
              <a:t>what concepts have you learned?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/>
              <a:t>primitive data types (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/>
              <a:t>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/>
              <a:t>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/>
              <a:t>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/>
              <a:t>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000"/>
              <a:t>…)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output (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2000"/>
              <a:t>)</a:t>
            </a:r>
          </a:p>
          <a:p>
            <a:pPr marL="457200" indent="-457200">
              <a:spcBef>
                <a:spcPts val="0"/>
              </a:spcBef>
            </a:pPr>
            <a:r>
              <a:rPr lang="en-US" sz="2000"/>
              <a:t>Variables</a:t>
            </a:r>
          </a:p>
          <a:p>
            <a:pPr marL="457200" indent="-457200">
              <a:spcBef>
                <a:spcPts val="0"/>
              </a:spcBef>
            </a:pPr>
            <a:r>
              <a:rPr lang="en-US" sz="2000"/>
              <a:t>Differences in math when using different primitive types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/>
              <a:t>s, and string escape sequences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decomposition (methods) and returning values from methods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/>
              <a:t> loops (including fencepost and off-by-one issues)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input (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000"/>
              <a:t>), and parsing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Input parameters to methods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/>
              <a:t> statements and Boolean logical expressions (predicates)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/>
              <a:t> loops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arrays, and array traversal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for-each loops</a:t>
            </a:r>
          </a:p>
          <a:p>
            <a:pPr marL="457200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/>
              <a:t>value and reference semantics</a:t>
            </a:r>
          </a:p>
        </p:txBody>
      </p:sp>
    </p:spTree>
    <p:extLst>
      <p:ext uri="{BB962C8B-B14F-4D97-AF65-F5344CB8AC3E}">
        <p14:creationId xmlns:p14="http://schemas.microsoft.com/office/powerpoint/2010/main" val="3937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 sz="2400"/>
              <a:t>A class is like a blueprint for something, and an object was an individual, physical instance, created based on the blueprint.</a:t>
            </a:r>
          </a:p>
        </p:txBody>
      </p:sp>
    </p:spTree>
    <p:extLst>
      <p:ext uri="{BB962C8B-B14F-4D97-AF65-F5344CB8AC3E}">
        <p14:creationId xmlns:p14="http://schemas.microsoft.com/office/powerpoint/2010/main" val="2714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objects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/>
              <a:t>class</a:t>
            </a:r>
            <a:r>
              <a:rPr lang="en-US" altLang="en-US"/>
              <a:t>: A program entity that represents either: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r>
              <a:rPr lang="en-US" altLang="en-US"/>
              <a:t>	1.	A program / module,  or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r>
              <a:rPr lang="en-US" altLang="en-US" b="1"/>
              <a:t>	2.	A template for a new type of objects.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class is a template for creating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objects.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/>
              <a:t>object</a:t>
            </a:r>
            <a:r>
              <a:rPr lang="en-US" altLang="en-US"/>
              <a:t>: An entity that combines state and behavior.</a:t>
            </a:r>
          </a:p>
          <a:p>
            <a:pPr marL="690563" lvl="1" indent="-233363">
              <a:lnSpc>
                <a:spcPct val="110000"/>
              </a:lnSpc>
              <a:tabLst>
                <a:tab pos="1141413" algn="l"/>
                <a:tab pos="2173288" algn="l"/>
              </a:tabLst>
            </a:pPr>
            <a:r>
              <a:rPr lang="en-US" altLang="en-US" b="1"/>
              <a:t>object-oriented programming (OOP)</a:t>
            </a:r>
            <a:r>
              <a:rPr lang="en-US" altLang="en-US"/>
              <a:t>: Programs that perform their behavior as interactions between objects.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71837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659" y="381000"/>
            <a:ext cx="8382000" cy="1066800"/>
          </a:xfrm>
        </p:spPr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Just like we can create a method to encapsulate one algorithm within a program (like “prompt the user and read in a grocery item”), we can encapsulate the idea of a whole “thing”:</a:t>
            </a:r>
          </a:p>
          <a:p>
            <a:pPr lvl="1"/>
            <a:r>
              <a:rPr lang="en-US" u="sng">
                <a:solidFill>
                  <a:srgbClr val="FF0000"/>
                </a:solidFill>
              </a:rPr>
              <a:t>State: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 set of values (internal data) stored in an object</a:t>
            </a:r>
          </a:p>
          <a:p>
            <a:pPr lvl="1"/>
            <a:r>
              <a:rPr lang="en-US" u="sng">
                <a:solidFill>
                  <a:srgbClr val="FF0000"/>
                </a:solidFill>
              </a:rPr>
              <a:t>Behavior(s):</a:t>
            </a:r>
            <a:r>
              <a:rPr lang="en-US"/>
              <a:t> A set of actions an object can perform, often reporting or modifying its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30116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Blueprint analogy</a:t>
            </a:r>
          </a:p>
        </p:txBody>
      </p:sp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Phone music player blueprint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current song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volume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battery life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power on/off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change station/song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change volume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choose random song</a:t>
            </a:r>
          </a:p>
        </p:txBody>
      </p:sp>
      <p:grpSp>
        <p:nvGrpSpPr>
          <p:cNvPr id="820228" name="Group 4"/>
          <p:cNvGrpSpPr>
            <a:grpSpLocks/>
          </p:cNvGrpSpPr>
          <p:nvPr/>
        </p:nvGrpSpPr>
        <p:grpSpPr bwMode="auto"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820229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Music Player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</a:t>
              </a:r>
              <a:r>
                <a:rPr lang="en-US" altLang="en-US" sz="12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1,000,000 Miles</a:t>
              </a: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17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2.5 </a:t>
              </a:r>
              <a:r>
                <a:rPr lang="en-US" altLang="en-US" sz="140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0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Music Player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"Letting You"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9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3.41 </a:t>
              </a:r>
              <a:r>
                <a:rPr lang="en-US" altLang="en-US" sz="140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1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Music Player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"Discipline"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24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1.8 </a:t>
              </a:r>
              <a:r>
                <a:rPr lang="en-US" altLang="en-US" sz="140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</p:grpSp>
      <p:grpSp>
        <p:nvGrpSpPr>
          <p:cNvPr id="820232" name="Group 8"/>
          <p:cNvGrpSpPr>
            <a:grpSpLocks/>
          </p:cNvGrpSpPr>
          <p:nvPr/>
        </p:nvGrpSpPr>
        <p:grpSpPr bwMode="auto">
          <a:xfrm>
            <a:off x="2286000" y="3563938"/>
            <a:ext cx="4419600" cy="823912"/>
            <a:chOff x="1440" y="2313"/>
            <a:chExt cx="2784" cy="519"/>
          </a:xfrm>
        </p:grpSpPr>
        <p:grpSp>
          <p:nvGrpSpPr>
            <p:cNvPr id="820233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820234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5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6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237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i="1">
                  <a:latin typeface="Tahoma" panose="020B0604030504040204" pitchFamily="34" charset="0"/>
                  <a:cs typeface="Times New Roman" panose="02020603050405020304" pitchFamily="18" charset="0"/>
                </a:rPr>
                <a:t>creates</a:t>
              </a:r>
            </a:p>
          </p:txBody>
        </p:sp>
      </p:grpSp>
      <p:pic>
        <p:nvPicPr>
          <p:cNvPr id="820238" name="Picture 14" descr="bluepr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9" name="Picture 15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2098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0" name="Picture 16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5181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1" name="Picture 17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8229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50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fields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Up until now, class constants and methods have included the keyword </a:t>
            </a:r>
            <a:r>
              <a:rPr lang="en-US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/>
              <a:t>.  </a:t>
            </a:r>
          </a:p>
          <a:p>
            <a:r>
              <a:rPr lang="en-US"/>
              <a:t>This keyword means that the constant or method belongs to the class as a whole, but is not specific to any particular object.  </a:t>
            </a:r>
          </a:p>
          <a:p>
            <a:r>
              <a:rPr lang="en-US"/>
              <a:t>All of the data static methods work on has to be passed in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12242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fields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5318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If we want a variable (any type) to be a part of an instance’s state, </a:t>
            </a:r>
          </a:p>
          <a:p>
            <a:r>
              <a:rPr lang="en-US"/>
              <a:t>Or we want a method to be something an </a:t>
            </a:r>
            <a:r>
              <a:rPr lang="en-US" u="sng"/>
              <a:t>instance </a:t>
            </a:r>
            <a:r>
              <a:rPr lang="en-US"/>
              <a:t>has as behavior, all we have to do is </a:t>
            </a:r>
            <a:r>
              <a:rPr lang="en-US" i="1"/>
              <a:t>not</a:t>
            </a:r>
            <a:r>
              <a:rPr lang="en-US"/>
              <a:t> include </a:t>
            </a:r>
            <a:r>
              <a:rPr lang="en-US" b="1">
                <a:solidFill>
                  <a:srgbClr val="660066"/>
                </a:solidFill>
              </a:rPr>
              <a:t>static</a:t>
            </a:r>
            <a:r>
              <a:rPr lang="en-US"/>
              <a:t> in the declaration: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92142"/>
            <a:ext cx="8229600" cy="203132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Fraction {</a:t>
            </a:r>
            <a:endParaRPr lang="en-US" sz="20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numerator;    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not "static </a:t>
            </a:r>
            <a:r>
              <a:rPr lang="en-US" sz="200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denominator;</a:t>
            </a:r>
          </a:p>
          <a:p>
            <a:endParaRPr 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parse(String </a:t>
            </a:r>
            <a:r>
              <a:rPr lang="en-US" sz="2000" err="1">
                <a:latin typeface="Consolas" pitchFamily="49" charset="0"/>
                <a:cs typeface="Consolas" pitchFamily="49" charset="0"/>
              </a:rPr>
              <a:t>mixedFraction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b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           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not "public static void"</a:t>
            </a:r>
          </a:p>
        </p:txBody>
      </p:sp>
    </p:spTree>
    <p:extLst>
      <p:ext uri="{BB962C8B-B14F-4D97-AF65-F5344CB8AC3E}">
        <p14:creationId xmlns:p14="http://schemas.microsoft.com/office/powerpoint/2010/main" val="39816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9C8A38-1990-4671-9410-6FD34EAF751D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EE01E8-B3B7-4DB3-AE50-7DAEC5F3E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954AC-CBF7-453A-9ACA-F8CC9EF834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Upcoming Assignments</vt:lpstr>
      <vt:lpstr>Object Oriented Programming</vt:lpstr>
      <vt:lpstr>A quick recap…</vt:lpstr>
      <vt:lpstr>Classes and Objects</vt:lpstr>
      <vt:lpstr>Classes and objects</vt:lpstr>
      <vt:lpstr>Object Oriented Programming</vt:lpstr>
      <vt:lpstr>Blueprint analogy</vt:lpstr>
      <vt:lpstr>Instance fields and methods</vt:lpstr>
      <vt:lpstr>Instance fields and methods</vt:lpstr>
      <vt:lpstr>Instance fields</vt:lpstr>
      <vt:lpstr>Instance methods</vt:lpstr>
      <vt:lpstr>Instance methods</vt:lpstr>
      <vt:lpstr>Instance methods</vt:lpstr>
      <vt:lpstr>Visibility</vt:lpstr>
      <vt:lpstr>toString()</vt:lpstr>
      <vt:lpstr>What about main?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2023-01-23T07:20:45Z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