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387" r:id="rId5"/>
    <p:sldId id="331" r:id="rId6"/>
    <p:sldId id="354" r:id="rId7"/>
    <p:sldId id="371" r:id="rId8"/>
    <p:sldId id="376" r:id="rId9"/>
    <p:sldId id="372" r:id="rId10"/>
    <p:sldId id="373" r:id="rId11"/>
    <p:sldId id="374" r:id="rId12"/>
    <p:sldId id="375" r:id="rId13"/>
    <p:sldId id="352" r:id="rId14"/>
    <p:sldId id="377" r:id="rId15"/>
    <p:sldId id="379" r:id="rId16"/>
    <p:sldId id="378" r:id="rId17"/>
    <p:sldId id="380" r:id="rId18"/>
    <p:sldId id="381" r:id="rId19"/>
    <p:sldId id="382" r:id="rId20"/>
    <p:sldId id="3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00"/>
    <a:srgbClr val="FFFFFF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C3FFE-0393-AAB9-B7BE-50877B1F4737}" v="2" dt="2023-01-23T10:03:08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ni, Suhani (Student)" userId="S::s-sainis@bsd405.org::6c1e2c76-abbd-420a-9f39-8a93cc52b376" providerId="AD" clId="Web-{A60C3FFE-0393-AAB9-B7BE-50877B1F4737}"/>
    <pc:docChg chg="sldOrd">
      <pc:chgData name="Saini, Suhani (Student)" userId="S::s-sainis@bsd405.org::6c1e2c76-abbd-420a-9f39-8a93cc52b376" providerId="AD" clId="Web-{A60C3FFE-0393-AAB9-B7BE-50877B1F4737}" dt="2023-01-23T10:03:08.614" v="1"/>
      <pc:docMkLst>
        <pc:docMk/>
      </pc:docMkLst>
      <pc:sldChg chg="ord">
        <pc:chgData name="Saini, Suhani (Student)" userId="S::s-sainis@bsd405.org::6c1e2c76-abbd-420a-9f39-8a93cc52b376" providerId="AD" clId="Web-{A60C3FFE-0393-AAB9-B7BE-50877B1F4737}" dt="2023-01-23T10:03:08.614" v="1"/>
        <pc:sldMkLst>
          <pc:docMk/>
          <pc:sldMk cId="3372879574" sldId="3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1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marL="228600" lvl="1" indent="-182880">
              <a:spcBef>
                <a:spcPts val="1000"/>
              </a:spcBef>
            </a:pPr>
            <a:r>
              <a:rPr lang="en-US" sz="2400"/>
              <a:t>Today, Self Checks 1, 2, 3, 4, 5</a:t>
            </a:r>
            <a:endParaRPr lang="en-US" sz="2000"/>
          </a:p>
          <a:p>
            <a:pPr indent="-182880"/>
            <a:r>
              <a:rPr lang="en-US" sz="2400"/>
              <a:t>1.8/9 Wed/Thursday 7, 8, 10, 11, 15, 16</a:t>
            </a:r>
          </a:p>
          <a:p>
            <a:pPr indent="-182880"/>
            <a:r>
              <a:rPr lang="en-US" sz="2400"/>
              <a:t>Friday  18, 19, 20, 21</a:t>
            </a:r>
          </a:p>
          <a:p>
            <a:pPr indent="-182880"/>
            <a:endParaRPr lang="en-US" sz="2400"/>
          </a:p>
          <a:p>
            <a:pPr indent="-182880"/>
            <a:r>
              <a:rPr lang="en-US" sz="2400"/>
              <a:t>ex 1, 2, 3, 4,  18-22</a:t>
            </a:r>
          </a:p>
          <a:p>
            <a:pPr indent="-18288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311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Methods that provide object information</a:t>
            </a:r>
          </a:p>
          <a:p>
            <a:r>
              <a:rPr lang="en-US">
                <a:cs typeface="Courier New" panose="02070309020205020404" pitchFamily="49" charset="0"/>
              </a:rPr>
              <a:t>Accessors do not modify objects</a:t>
            </a:r>
          </a:p>
          <a:p>
            <a:r>
              <a:rPr lang="en-US">
                <a:cs typeface="Courier New" panose="02070309020205020404" pitchFamily="49" charset="0"/>
              </a:rPr>
              <a:t>Most commonly used to return fields</a:t>
            </a:r>
          </a:p>
          <a:p>
            <a:endParaRPr lang="en-US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x; 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y; 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9244" y="650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Can Access Multiple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cs typeface="Courier New" panose="02070309020205020404" pitchFamily="49" charset="0"/>
              </a:rPr>
              <a:t>Can ask more complex questions</a:t>
            </a:r>
          </a:p>
          <a:p>
            <a:r>
              <a:rPr lang="en-US">
                <a:cs typeface="Courier New" panose="02070309020205020404" pitchFamily="49" charset="0"/>
              </a:rPr>
              <a:t>You should not change the object state</a:t>
            </a:r>
          </a:p>
          <a:p>
            <a:r>
              <a:rPr lang="en-US">
                <a:cs typeface="Courier New" panose="02070309020205020404" pitchFamily="49" charset="0"/>
              </a:rPr>
              <a:t>Otherwise you can’t call it an </a:t>
            </a:r>
            <a:r>
              <a:rPr lang="en-US" i="1" err="1">
                <a:cs typeface="Courier New" panose="02070309020205020404" pitchFamily="49" charset="0"/>
              </a:rPr>
              <a:t>accessor</a:t>
            </a:r>
            <a:endParaRPr lang="en-US" i="1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b="1">
              <a:solidFill>
                <a:srgbClr val="7030A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mass;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velocity;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getMomentum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mass * velocity;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9244" y="650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4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Mutators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Used to change object state</a:t>
            </a:r>
          </a:p>
          <a:p>
            <a:r>
              <a:rPr lang="en-US"/>
              <a:t>Most commonly used to set fields</a:t>
            </a:r>
          </a:p>
          <a:p>
            <a:endParaRPr lang="en-US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 x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 y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5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Mutate Multiple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translate(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dx,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x += dx;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y +=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toString</a:t>
            </a:r>
            <a:r>
              <a:rPr lang="en-US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All objects have a </a:t>
            </a:r>
            <a:r>
              <a:rPr lang="en-US" err="1"/>
              <a:t>toString</a:t>
            </a:r>
            <a:r>
              <a:rPr lang="en-US"/>
              <a:t> method</a:t>
            </a:r>
          </a:p>
          <a:p>
            <a:r>
              <a:rPr lang="en-US"/>
              <a:t>Creates a string representation of an object</a:t>
            </a:r>
          </a:p>
          <a:p>
            <a:r>
              <a:rPr lang="en-US"/>
              <a:t>Typically used for printing / displaying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"[" + x + ", " + y + "]";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toString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When printing / outputting …</a:t>
            </a:r>
          </a:p>
          <a:p>
            <a:r>
              <a:rPr lang="en-US"/>
              <a:t>Java will attempt to convert using </a:t>
            </a:r>
            <a:r>
              <a:rPr lang="en-US" err="1"/>
              <a:t>toString</a:t>
            </a:r>
            <a:r>
              <a:rPr lang="en-US"/>
              <a:t>()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(1, 2);</a:t>
            </a:r>
          </a:p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point is "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+ p);</a:t>
            </a:r>
          </a:p>
          <a:p>
            <a:endParaRPr lang="en-US"/>
          </a:p>
          <a:p>
            <a:r>
              <a:rPr lang="en-US"/>
              <a:t>Java figures it out and displays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The point is [1, 2]</a:t>
            </a:r>
          </a:p>
        </p:txBody>
      </p:sp>
    </p:spTree>
    <p:extLst>
      <p:ext uri="{BB962C8B-B14F-4D97-AF65-F5344CB8AC3E}">
        <p14:creationId xmlns:p14="http://schemas.microsoft.com/office/powerpoint/2010/main" val="122389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toString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Similar behavior exists when concatenating strings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(1, 2);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point is "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+ p;</a:t>
            </a:r>
          </a:p>
          <a:p>
            <a:endParaRPr lang="en-US"/>
          </a:p>
          <a:p>
            <a:r>
              <a:rPr lang="en-US"/>
              <a:t>Java figures it out and assigns to s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s = p;  //will not convert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p.toString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();  //returns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121317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marL="228600" lvl="1" indent="-182880">
              <a:spcBef>
                <a:spcPts val="1000"/>
              </a:spcBef>
            </a:pPr>
            <a:r>
              <a:rPr lang="en-US" sz="2400"/>
              <a:t>Today, Self Checks 1, 2, 3, 4, 5</a:t>
            </a:r>
            <a:endParaRPr lang="en-US" sz="2000"/>
          </a:p>
          <a:p>
            <a:pPr indent="-182880"/>
            <a:r>
              <a:rPr lang="en-US" sz="2400"/>
              <a:t>1.8/9 Wed/Thursday 7, 8, 10, 11, 15, 16</a:t>
            </a:r>
          </a:p>
          <a:p>
            <a:pPr indent="-182880"/>
            <a:r>
              <a:rPr lang="en-US" sz="2400"/>
              <a:t>Friday  18, 19, 20, 21</a:t>
            </a:r>
          </a:p>
          <a:p>
            <a:pPr indent="-182880"/>
            <a:endParaRPr lang="en-US" sz="2400"/>
          </a:p>
          <a:p>
            <a:pPr indent="-182880"/>
            <a:r>
              <a:rPr lang="en-US" sz="2400"/>
              <a:t>ex 1, 2, 3, 4,  18-22</a:t>
            </a:r>
          </a:p>
          <a:p>
            <a:pPr indent="-18288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8092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Object State and Behavior</a:t>
            </a:r>
            <a:endParaRPr lang="en-US" sz="3000" baseline="-25000"/>
          </a:p>
        </p:txBody>
      </p:sp>
    </p:spTree>
    <p:extLst>
      <p:ext uri="{BB962C8B-B14F-4D97-AF65-F5344CB8AC3E}">
        <p14:creationId xmlns:p14="http://schemas.microsoft.com/office/powerpoint/2010/main" val="175800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are the characteristics of primitives?</a:t>
            </a:r>
          </a:p>
          <a:p>
            <a:pPr lvl="1"/>
            <a:r>
              <a:rPr lang="en-US"/>
              <a:t>Single value</a:t>
            </a:r>
          </a:p>
          <a:p>
            <a:pPr lvl="1"/>
            <a:r>
              <a:rPr lang="en-US"/>
              <a:t>No methods / behaviors</a:t>
            </a:r>
          </a:p>
          <a:p>
            <a:endParaRPr lang="en-US"/>
          </a:p>
          <a:p>
            <a:r>
              <a:rPr lang="en-US"/>
              <a:t>How are objects different?</a:t>
            </a:r>
          </a:p>
          <a:p>
            <a:pPr lvl="1"/>
            <a:r>
              <a:rPr lang="en-US"/>
              <a:t>Objects have </a:t>
            </a:r>
            <a:r>
              <a:rPr lang="en-US" b="1"/>
              <a:t>fields</a:t>
            </a:r>
          </a:p>
          <a:p>
            <a:pPr lvl="1"/>
            <a:r>
              <a:rPr lang="en-US"/>
              <a:t>Fields comprise the object state</a:t>
            </a:r>
          </a:p>
          <a:p>
            <a:pPr lvl="1"/>
            <a:endParaRPr lang="en-US"/>
          </a:p>
          <a:p>
            <a:pPr lvl="1"/>
            <a:r>
              <a:rPr lang="en-US"/>
              <a:t>Objects have </a:t>
            </a:r>
            <a:r>
              <a:rPr lang="en-US" b="1"/>
              <a:t>behaviors</a:t>
            </a:r>
          </a:p>
          <a:p>
            <a:pPr lvl="1"/>
            <a:r>
              <a:rPr lang="en-US"/>
              <a:t>Implemented as methods</a:t>
            </a:r>
          </a:p>
          <a:p>
            <a:pPr lvl="1"/>
            <a:r>
              <a:rPr lang="en-US"/>
              <a:t>Typically operating on the fields</a:t>
            </a:r>
          </a:p>
        </p:txBody>
      </p:sp>
    </p:spTree>
    <p:extLst>
      <p:ext uri="{BB962C8B-B14F-4D97-AF65-F5344CB8AC3E}">
        <p14:creationId xmlns:p14="http://schemas.microsoft.com/office/powerpoint/2010/main" val="21282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Fields are </a:t>
            </a:r>
            <a:r>
              <a:rPr lang="en-US" i="1"/>
              <a:t>instance </a:t>
            </a:r>
            <a:r>
              <a:rPr lang="en-US"/>
              <a:t>variables inside of an object</a:t>
            </a:r>
          </a:p>
          <a:p>
            <a:r>
              <a:rPr lang="en-US"/>
              <a:t>Defined in the class </a:t>
            </a:r>
          </a:p>
          <a:p>
            <a:r>
              <a:rPr lang="en-US"/>
              <a:t>Instantiated as part of construction</a:t>
            </a:r>
          </a:p>
          <a:p>
            <a:r>
              <a:rPr lang="en-US"/>
              <a:t>Part of the object state</a:t>
            </a:r>
          </a:p>
          <a:p>
            <a:pPr marL="0" indent="0"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more */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9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Implicit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current object is the implicit parameter</a:t>
            </a:r>
          </a:p>
          <a:p>
            <a:r>
              <a:rPr lang="en-US"/>
              <a:t>If you don’t specify,  then we assume the current object</a:t>
            </a:r>
          </a:p>
          <a:p>
            <a:endParaRPr lang="en-US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translate(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dx,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x += dx; </a:t>
            </a:r>
            <a:r>
              <a:rPr lang="en-US" sz="24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to x of the current object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y +=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to y of the current object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280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Methods implement behaviors.  Why?  To do what?</a:t>
            </a:r>
          </a:p>
          <a:p>
            <a:endParaRPr lang="en-US" sz="1200"/>
          </a:p>
          <a:p>
            <a:r>
              <a:rPr lang="en-US"/>
              <a:t>Access state</a:t>
            </a:r>
          </a:p>
          <a:p>
            <a:pPr lvl="1"/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/>
              <a:t> objects have 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.length() </a:t>
            </a:r>
            <a:r>
              <a:rPr lang="en-US"/>
              <a:t>method that returns state</a:t>
            </a:r>
          </a:p>
          <a:p>
            <a:pPr lvl="1"/>
            <a:endParaRPr lang="en-US" sz="1200"/>
          </a:p>
          <a:p>
            <a:r>
              <a:rPr lang="en-US"/>
              <a:t>Modifying state</a:t>
            </a:r>
          </a:p>
          <a:p>
            <a:pPr lvl="1"/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/>
              <a:t> has a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/>
              <a:t> method</a:t>
            </a:r>
          </a:p>
          <a:p>
            <a:pPr lvl="1"/>
            <a:r>
              <a:rPr lang="en-US"/>
              <a:t>How does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/>
              <a:t> modify the state?</a:t>
            </a:r>
          </a:p>
          <a:p>
            <a:pPr lvl="1"/>
            <a:r>
              <a:rPr lang="en-US"/>
              <a:t>It consumes the next integer and moves the input cursor</a:t>
            </a:r>
          </a:p>
          <a:p>
            <a:pPr lvl="1"/>
            <a:endParaRPr lang="en-US" sz="1200"/>
          </a:p>
          <a:p>
            <a:r>
              <a:rPr lang="en-US"/>
              <a:t>What is an example of a 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/>
              <a:t> method that only accesses state?</a:t>
            </a:r>
          </a:p>
        </p:txBody>
      </p:sp>
    </p:spTree>
    <p:extLst>
      <p:ext uri="{BB962C8B-B14F-4D97-AF65-F5344CB8AC3E}">
        <p14:creationId xmlns:p14="http://schemas.microsoft.com/office/powerpoint/2010/main" val="268463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Methods vs. 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Instance methods operate on object state</a:t>
            </a:r>
          </a:p>
          <a:p>
            <a:r>
              <a:rPr lang="en-US"/>
              <a:t>That means you need an object  to call an instance method</a:t>
            </a:r>
          </a:p>
          <a:p>
            <a:endParaRPr lang="en-US"/>
          </a:p>
          <a:p>
            <a:r>
              <a:rPr lang="en-US"/>
              <a:t>Static methods use only the values passed into them</a:t>
            </a:r>
          </a:p>
          <a:p>
            <a:r>
              <a:rPr lang="en-US"/>
              <a:t>You do not need an object to call them</a:t>
            </a:r>
          </a:p>
          <a:p>
            <a:r>
              <a:rPr lang="en-US"/>
              <a:t>Examples of static methods?</a:t>
            </a:r>
          </a:p>
          <a:p>
            <a:pPr marL="0" indent="0"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.isDigit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.sqrt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063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or Static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347704" cy="48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distance(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dx = x –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y –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.sqrt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(dx * dx +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cs typeface="Courier New" panose="02070309020205020404" pitchFamily="49" charset="0"/>
              </a:rPr>
              <a:t>Uses x and y of the current object – must be an instance method</a:t>
            </a:r>
          </a:p>
        </p:txBody>
      </p:sp>
    </p:spTree>
    <p:extLst>
      <p:ext uri="{BB962C8B-B14F-4D97-AF65-F5344CB8AC3E}">
        <p14:creationId xmlns:p14="http://schemas.microsoft.com/office/powerpoint/2010/main" val="410910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or Static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347704" cy="48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distance(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y, Point p) 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dx = x –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y –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.sqrt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(dx * dx +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cs typeface="Courier New" panose="02070309020205020404" pitchFamily="49" charset="0"/>
              </a:rPr>
              <a:t>x and y are parameters that </a:t>
            </a:r>
            <a:r>
              <a:rPr lang="en-US" i="1">
                <a:cs typeface="Courier New" panose="02070309020205020404" pitchFamily="49" charset="0"/>
              </a:rPr>
              <a:t>occlude</a:t>
            </a:r>
            <a:r>
              <a:rPr lang="en-US">
                <a:cs typeface="Courier New" panose="02070309020205020404" pitchFamily="49" charset="0"/>
              </a:rPr>
              <a:t> the instance variables x and y</a:t>
            </a:r>
          </a:p>
        </p:txBody>
      </p:sp>
    </p:spTree>
    <p:extLst>
      <p:ext uri="{BB962C8B-B14F-4D97-AF65-F5344CB8AC3E}">
        <p14:creationId xmlns:p14="http://schemas.microsoft.com/office/powerpoint/2010/main" val="241030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A56B41-1A27-497B-BBB0-DEF8E4890C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385036-6A8A-47E5-B04A-EF8E76561F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10F0F0-05A5-4B4B-AFAF-2264897AEC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a9a44-513e-4f2d-b129-a84042c2e2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Upcoming Assignments</vt:lpstr>
      <vt:lpstr>Object State and Behavior</vt:lpstr>
      <vt:lpstr>Primitives vs. Objects</vt:lpstr>
      <vt:lpstr>Fields</vt:lpstr>
      <vt:lpstr>The Implicit Parameter</vt:lpstr>
      <vt:lpstr>Instance Methods</vt:lpstr>
      <vt:lpstr>Instance Methods vs. Static Methods</vt:lpstr>
      <vt:lpstr>Instance or Static Method?</vt:lpstr>
      <vt:lpstr>Instance or Static Method?</vt:lpstr>
      <vt:lpstr>Accessors</vt:lpstr>
      <vt:lpstr>Can Access Multiple Fields</vt:lpstr>
      <vt:lpstr>Mutators</vt:lpstr>
      <vt:lpstr>Can Mutate Multiple Fields</vt:lpstr>
      <vt:lpstr>toString Method</vt:lpstr>
      <vt:lpstr>Using toString</vt:lpstr>
      <vt:lpstr>Using toString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revision>2</cp:revision>
  <dcterms:created xsi:type="dcterms:W3CDTF">2013-09-15T04:52:01Z</dcterms:created>
  <dcterms:modified xsi:type="dcterms:W3CDTF">2023-01-23T10:03:16Z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