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14"/>
  </p:notesMasterIdLst>
  <p:sldIdLst>
    <p:sldId id="369" r:id="rId5"/>
    <p:sldId id="356" r:id="rId6"/>
    <p:sldId id="359" r:id="rId7"/>
    <p:sldId id="360" r:id="rId8"/>
    <p:sldId id="366" r:id="rId9"/>
    <p:sldId id="361" r:id="rId10"/>
    <p:sldId id="362" r:id="rId11"/>
    <p:sldId id="363" r:id="rId12"/>
    <p:sldId id="3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achwieja (XBOX)" initials="ZZ(" lastIdx="1" clrIdx="0">
    <p:extLst>
      <p:ext uri="{19B8F6BF-5375-455C-9EA6-DF929625EA0E}">
        <p15:presenceInfo xmlns:p15="http://schemas.microsoft.com/office/powerpoint/2012/main" userId="S-1-5-21-2127521184-1604012920-1887927527-501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0066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8AB57E-FF99-4B6A-B991-5417148D73C2}" v="1" dt="2023-01-13T16:32:39.7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, Nicki  (Student)" userId="S::s-sharman@bsd405.org::09e919fd-1309-40c6-9170-98add530b838" providerId="AD" clId="Web-{F38AB57E-FF99-4B6A-B991-5417148D73C2}"/>
    <pc:docChg chg="delSld">
      <pc:chgData name="Sharma, Nicki  (Student)" userId="S::s-sharman@bsd405.org::09e919fd-1309-40c6-9170-98add530b838" providerId="AD" clId="Web-{F38AB57E-FF99-4B6A-B991-5417148D73C2}" dt="2023-01-13T16:32:39.729" v="0"/>
      <pc:docMkLst>
        <pc:docMk/>
      </pc:docMkLst>
      <pc:sldChg chg="del">
        <pc:chgData name="Sharma, Nicki  (Student)" userId="S::s-sharman@bsd405.org::09e919fd-1309-40c6-9170-98add530b838" providerId="AD" clId="Web-{F38AB57E-FF99-4B6A-B991-5417148D73C2}" dt="2023-01-13T16:32:39.729" v="0"/>
        <pc:sldMkLst>
          <pc:docMk/>
          <pc:sldMk cId="2745057322" sldId="3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3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0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962" y="406692"/>
            <a:ext cx="7542761" cy="922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513068" y="373688"/>
            <a:ext cx="70059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21210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7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513068" y="373688"/>
            <a:ext cx="45013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36091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513068" y="373688"/>
            <a:ext cx="45013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137269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0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2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1605" y="-3170"/>
            <a:ext cx="154112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114300" y="-3170"/>
            <a:ext cx="275167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 sz="180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76767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97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9551"/>
            <a:ext cx="8406708" cy="4800600"/>
          </a:xfrm>
        </p:spPr>
        <p:txBody>
          <a:bodyPr>
            <a:normAutofit/>
          </a:bodyPr>
          <a:lstStyle/>
          <a:p>
            <a:pPr indent="-182880"/>
            <a:r>
              <a:rPr lang="en-US" sz="2400"/>
              <a:t>Self Checks 1, 2, 3, 4, 5</a:t>
            </a:r>
            <a:endParaRPr lang="en-US" sz="2000"/>
          </a:p>
          <a:p>
            <a:pPr indent="-182880"/>
            <a:r>
              <a:rPr lang="en-US" sz="2400"/>
              <a:t>Today </a:t>
            </a:r>
            <a:r>
              <a:rPr lang="en-US" sz="2400" err="1"/>
              <a:t>sc</a:t>
            </a:r>
            <a:r>
              <a:rPr lang="en-US" sz="2400"/>
              <a:t> 7, 8, 10, 11, 15, 16</a:t>
            </a:r>
          </a:p>
          <a:p>
            <a:pPr indent="-182880"/>
            <a:r>
              <a:rPr lang="en-US" sz="2400"/>
              <a:t>Friday </a:t>
            </a:r>
            <a:r>
              <a:rPr lang="en-US" sz="2400" err="1"/>
              <a:t>sc</a:t>
            </a:r>
            <a:r>
              <a:rPr lang="en-US" sz="2400"/>
              <a:t> 18, 19, 20, 21</a:t>
            </a:r>
          </a:p>
          <a:p>
            <a:pPr indent="-182880"/>
            <a:r>
              <a:rPr lang="en-US" sz="2400"/>
              <a:t>Tuesday-- </a:t>
            </a:r>
            <a:r>
              <a:rPr lang="en-US" sz="2400" err="1"/>
              <a:t>sc</a:t>
            </a:r>
            <a:r>
              <a:rPr lang="en-US" sz="2400"/>
              <a:t> 22, 23, 25, 26, 27</a:t>
            </a:r>
          </a:p>
          <a:p>
            <a:pPr indent="-182880"/>
            <a:endParaRPr lang="en-US" sz="2400"/>
          </a:p>
          <a:p>
            <a:pPr indent="-182880"/>
            <a:endParaRPr lang="en-US" sz="2400"/>
          </a:p>
          <a:p>
            <a:pPr indent="-182880"/>
            <a:endParaRPr lang="en-US" sz="2400"/>
          </a:p>
          <a:p>
            <a:pPr indent="-182880"/>
            <a:r>
              <a:rPr lang="en-US" sz="2400"/>
              <a:t>ex 1, 2, 3, 4,  18-22</a:t>
            </a:r>
          </a:p>
          <a:p>
            <a:pPr indent="-182880"/>
            <a:endParaRPr lang="en-US" sz="2400"/>
          </a:p>
          <a:p>
            <a:pPr indent="-182880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8111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/>
              <a:t>Constructors</a:t>
            </a:r>
            <a:br>
              <a:rPr lang="en-US" sz="4800"/>
            </a:br>
            <a:r>
              <a:rPr lang="en-US" sz="4800"/>
              <a:t>The </a:t>
            </a:r>
            <a:r>
              <a:rPr lang="en-US" sz="4800" i="1"/>
              <a:t>this </a:t>
            </a:r>
            <a:r>
              <a:rPr lang="en-US" sz="4800"/>
              <a:t>Keyword</a:t>
            </a:r>
            <a:br>
              <a:rPr lang="en-US" sz="4800"/>
            </a:b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4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219200"/>
            <a:ext cx="6711654" cy="4195481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So what exactly happens when we call…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Point p1 =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new Point()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;?</a:t>
            </a:r>
          </a:p>
          <a:p>
            <a:r>
              <a:rPr lang="en-US"/>
              <a:t>See the </a:t>
            </a:r>
            <a:r>
              <a:rPr lang="en-US" err="1"/>
              <a:t>parens</a:t>
            </a:r>
            <a:r>
              <a:rPr lang="en-US"/>
              <a:t>?  It’s a method call.</a:t>
            </a:r>
          </a:p>
          <a:p>
            <a:r>
              <a:rPr lang="en-US"/>
              <a:t>But what’s it calling?</a:t>
            </a:r>
          </a:p>
          <a:p>
            <a:r>
              <a:rPr lang="en-US"/>
              <a:t>A </a:t>
            </a:r>
            <a:r>
              <a:rPr lang="en-US" b="1"/>
              <a:t>constructor</a:t>
            </a:r>
            <a:r>
              <a:rPr lang="en-US"/>
              <a:t> is a special kind of method for classes that gets called when using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/>
              <a:t>The constructor method’s purpose is to set up initial state for the object.</a:t>
            </a:r>
          </a:p>
          <a:p>
            <a:r>
              <a:rPr lang="en-US"/>
              <a:t>When the class doesn’t have any constructor method specified, Java just creates a hidden one that </a:t>
            </a:r>
            <a:r>
              <a:rPr lang="en-US" err="1"/>
              <a:t>autoinitializes</a:t>
            </a:r>
            <a:r>
              <a:rPr lang="en-US"/>
              <a:t> all the fields.</a:t>
            </a:r>
          </a:p>
        </p:txBody>
      </p:sp>
    </p:spTree>
    <p:extLst>
      <p:ext uri="{BB962C8B-B14F-4D97-AF65-F5344CB8AC3E}">
        <p14:creationId xmlns:p14="http://schemas.microsoft.com/office/powerpoint/2010/main" val="341760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956" y="1447800"/>
            <a:ext cx="6711654" cy="4195481"/>
          </a:xfrm>
        </p:spPr>
        <p:txBody>
          <a:bodyPr>
            <a:normAutofit/>
          </a:bodyPr>
          <a:lstStyle/>
          <a:p>
            <a:r>
              <a:rPr lang="en-US" sz="2400"/>
              <a:t>Most of the time, sending parameters when you create the object is desirable</a:t>
            </a:r>
          </a:p>
          <a:p>
            <a:pPr lvl="1"/>
            <a:r>
              <a:rPr lang="en-US" sz="2000"/>
              <a:t>It makes your code shorter and easier to understand</a:t>
            </a:r>
          </a:p>
          <a:p>
            <a:r>
              <a:rPr lang="en-US" sz="2400"/>
              <a:t>Scanner: Where does the input come from?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Scanner console = new </a:t>
            </a: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(System.in)</a:t>
            </a: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/>
              <a:t>Scanner doesn’t make much sense without passing at least one parameter to the constructor!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7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956" y="1447800"/>
            <a:ext cx="6711654" cy="4195481"/>
          </a:xfrm>
        </p:spPr>
        <p:txBody>
          <a:bodyPr>
            <a:normAutofit/>
          </a:bodyPr>
          <a:lstStyle/>
          <a:p>
            <a:r>
              <a:rPr lang="en-US" sz="2400"/>
              <a:t>Similarly, Point should probably take the coordinates of the point, right?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	Point p1 = new Point(7,-4);</a:t>
            </a:r>
          </a:p>
          <a:p>
            <a:r>
              <a:rPr lang="en-US" sz="2400"/>
              <a:t>This saves a bunch of time as compared to:</a:t>
            </a:r>
          </a:p>
          <a:p>
            <a:pPr lvl="1"/>
            <a:r>
              <a:rPr lang="en-US" sz="2000"/>
              <a:t>Creating a (0,0) point with </a:t>
            </a:r>
            <a:r>
              <a:rPr lang="en-US" sz="2000" err="1"/>
              <a:t>autoinitialization</a:t>
            </a:r>
            <a:r>
              <a:rPr lang="en-US" sz="2000"/>
              <a:t> </a:t>
            </a:r>
          </a:p>
          <a:p>
            <a:pPr lvl="1"/>
            <a:r>
              <a:rPr lang="en-US" sz="2000"/>
              <a:t>Use </a:t>
            </a:r>
            <a:r>
              <a:rPr lang="en-US" sz="2000" err="1"/>
              <a:t>mutator</a:t>
            </a:r>
            <a:r>
              <a:rPr lang="en-US" sz="2000"/>
              <a:t> methods to fill it with the point data</a:t>
            </a:r>
          </a:p>
        </p:txBody>
      </p:sp>
    </p:spTree>
    <p:extLst>
      <p:ext uri="{BB962C8B-B14F-4D97-AF65-F5344CB8AC3E}">
        <p14:creationId xmlns:p14="http://schemas.microsoft.com/office/powerpoint/2010/main" val="415764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for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5" y="1143000"/>
            <a:ext cx="7670287" cy="516439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/>
              <a:t>The method begins with 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public.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The method’s name must be the same as the class name.  If your class is called Point, the constructor method(s) </a:t>
            </a:r>
            <a:r>
              <a:rPr lang="en-US" sz="2400" b="1"/>
              <a:t>must</a:t>
            </a:r>
            <a:r>
              <a:rPr lang="en-US" sz="2400"/>
              <a:t> also be called Point.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There is </a:t>
            </a:r>
            <a:r>
              <a:rPr lang="en-US" sz="2400" b="1"/>
              <a:t>no return type allowed.</a:t>
            </a:r>
            <a:r>
              <a:rPr lang="en-US" sz="2400"/>
              <a:t> (</a:t>
            </a:r>
            <a:r>
              <a:rPr lang="en-US" sz="2400" u="sng"/>
              <a:t>No </a:t>
            </a:r>
            <a:r>
              <a:rPr lang="en-US" sz="2400" i="1" u="sng"/>
              <a:t>void, </a:t>
            </a:r>
            <a:r>
              <a:rPr lang="en-US" sz="2400" i="1" u="sng" err="1"/>
              <a:t>int</a:t>
            </a:r>
            <a:r>
              <a:rPr lang="en-US" sz="2400" i="1" u="sng"/>
              <a:t>, double, etc.</a:t>
            </a:r>
            <a:r>
              <a:rPr lang="en-US" sz="2400" i="1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Parameters are defined by you as necessary.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public class Point {</a:t>
            </a:r>
            <a:b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x; // Here are the fields</a:t>
            </a:r>
            <a:b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  <a:b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Point(</a:t>
            </a:r>
            <a:r>
              <a:rPr lang="en-US" sz="19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9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9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; //Initialize fields from the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y =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89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169827"/>
            <a:ext cx="7382114" cy="5116673"/>
          </a:xfrm>
        </p:spPr>
        <p:txBody>
          <a:bodyPr>
            <a:noAutofit/>
          </a:bodyPr>
          <a:lstStyle/>
          <a:p>
            <a:r>
              <a:rPr lang="en-US" sz="1800" b="1"/>
              <a:t>Warning:</a:t>
            </a:r>
            <a:endParaRPr lang="en-US" sz="1800"/>
          </a:p>
          <a:p>
            <a:pPr lvl="1"/>
            <a:r>
              <a:rPr lang="en-US" sz="1600"/>
              <a:t>Once you define your own constructor, Java no longer creates the “automatic” default constructor </a:t>
            </a:r>
          </a:p>
          <a:p>
            <a:pPr lvl="1"/>
            <a:r>
              <a:rPr lang="en-US" sz="1600"/>
              <a:t>The constructors you defined are now the only legal ones for your class.</a:t>
            </a:r>
          </a:p>
          <a:p>
            <a:pPr lvl="2"/>
            <a:r>
              <a:rPr lang="en-US" sz="1400"/>
              <a:t>This means you can no longer do “Thing x = new Thing()” if your constructor requires parameters.</a:t>
            </a:r>
          </a:p>
          <a:p>
            <a:pPr lvl="1"/>
            <a:r>
              <a:rPr lang="en-US" sz="1600"/>
              <a:t>Or can you?...</a:t>
            </a:r>
          </a:p>
          <a:p>
            <a:pPr lvl="1"/>
            <a:r>
              <a:rPr lang="en-US" sz="1600"/>
              <a:t>Using overloading (using different signatures on methods with the same name) you can have multiple valid constructors for a single class.</a:t>
            </a:r>
          </a:p>
          <a:p>
            <a:pPr lvl="1"/>
            <a:r>
              <a:rPr lang="en-US" sz="1600"/>
              <a:t>Therefore, we could add an additional constructor with no </a:t>
            </a:r>
            <a:r>
              <a:rPr lang="en-US" sz="1600" err="1"/>
              <a:t>params</a:t>
            </a:r>
            <a:r>
              <a:rPr lang="en-US" sz="1600"/>
              <a:t> to allow easy creation of a (0,0) Point if we still wanted one.</a:t>
            </a:r>
          </a:p>
          <a:p>
            <a:pPr marL="457200" lvl="1" indent="0">
              <a:buNone/>
            </a:pPr>
            <a:endParaRPr lang="en-US" sz="1600"/>
          </a:p>
          <a:p>
            <a:pPr marL="5715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public Point() { // “Default” Constructor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x = 0;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y = 0;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// Just add this to the class on the previous slide…</a:t>
            </a:r>
          </a:p>
        </p:txBody>
      </p:sp>
    </p:spTree>
    <p:extLst>
      <p:ext uri="{BB962C8B-B14F-4D97-AF65-F5344CB8AC3E}">
        <p14:creationId xmlns:p14="http://schemas.microsoft.com/office/powerpoint/2010/main" val="69935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/>
              <a:t>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295400"/>
            <a:ext cx="7553564" cy="4195481"/>
          </a:xfrm>
        </p:spPr>
        <p:txBody>
          <a:bodyPr>
            <a:normAutofit lnSpcReduction="10000"/>
          </a:bodyPr>
          <a:lstStyle/>
          <a:p>
            <a:r>
              <a:rPr lang="en-US"/>
              <a:t>Some fields have obvious names…</a:t>
            </a:r>
          </a:p>
          <a:p>
            <a:pPr lvl="1"/>
            <a:r>
              <a:rPr lang="en-US"/>
              <a:t>Points: “x” and “y”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Constructors usually just use the parameters to set up the fields.</a:t>
            </a:r>
          </a:p>
          <a:p>
            <a:r>
              <a:rPr lang="en-US"/>
              <a:t>Why bother thinking up “alternative” names to distinguish the </a:t>
            </a:r>
            <a:r>
              <a:rPr lang="en-US" err="1"/>
              <a:t>params</a:t>
            </a:r>
            <a:r>
              <a:rPr lang="en-US"/>
              <a:t> from the fields?</a:t>
            </a:r>
          </a:p>
          <a:p>
            <a:r>
              <a:rPr lang="en-US"/>
              <a:t>We’ve already talked about accessing fields with the &lt;object name&gt;.&lt;field&gt; syntax:</a:t>
            </a:r>
          </a:p>
          <a:p>
            <a:pPr marL="457200" lvl="1" indent="0"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p1.x = 5; //Object is p1, the x coordinate is x.</a:t>
            </a:r>
          </a:p>
        </p:txBody>
      </p:sp>
    </p:spTree>
    <p:extLst>
      <p:ext uri="{BB962C8B-B14F-4D97-AF65-F5344CB8AC3E}">
        <p14:creationId xmlns:p14="http://schemas.microsoft.com/office/powerpoint/2010/main" val="11776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9551"/>
            <a:ext cx="8406708" cy="4800600"/>
          </a:xfrm>
        </p:spPr>
        <p:txBody>
          <a:bodyPr>
            <a:normAutofit/>
          </a:bodyPr>
          <a:lstStyle/>
          <a:p>
            <a:pPr indent="-182880"/>
            <a:r>
              <a:rPr lang="en-US" sz="2400"/>
              <a:t>Self Checks 1, 2, 3, 4, 5</a:t>
            </a:r>
            <a:endParaRPr lang="en-US" sz="2000"/>
          </a:p>
          <a:p>
            <a:pPr indent="-182880"/>
            <a:r>
              <a:rPr lang="en-US" sz="2400"/>
              <a:t>Today </a:t>
            </a:r>
            <a:r>
              <a:rPr lang="en-US" sz="2400" err="1"/>
              <a:t>sc</a:t>
            </a:r>
            <a:r>
              <a:rPr lang="en-US" sz="2400"/>
              <a:t> 7, 8, 10, 11, 15, 16</a:t>
            </a:r>
          </a:p>
          <a:p>
            <a:pPr indent="-182880"/>
            <a:r>
              <a:rPr lang="en-US" sz="2400"/>
              <a:t>Friday </a:t>
            </a:r>
            <a:r>
              <a:rPr lang="en-US" sz="2400" err="1"/>
              <a:t>sc</a:t>
            </a:r>
            <a:r>
              <a:rPr lang="en-US" sz="2400"/>
              <a:t> 18, 19, 20, 21</a:t>
            </a:r>
          </a:p>
          <a:p>
            <a:pPr indent="-182880"/>
            <a:r>
              <a:rPr lang="en-US" sz="2400"/>
              <a:t>Tuesday-- </a:t>
            </a:r>
            <a:r>
              <a:rPr lang="en-US" sz="2400" err="1"/>
              <a:t>sc</a:t>
            </a:r>
            <a:r>
              <a:rPr lang="en-US" sz="2400"/>
              <a:t> 22, 23, 25, 26, 27</a:t>
            </a:r>
          </a:p>
          <a:p>
            <a:pPr indent="-182880"/>
            <a:endParaRPr lang="en-US" sz="2400"/>
          </a:p>
          <a:p>
            <a:pPr indent="-182880"/>
            <a:endParaRPr lang="en-US" sz="2400"/>
          </a:p>
          <a:p>
            <a:pPr indent="-182880"/>
            <a:endParaRPr lang="en-US" sz="2400"/>
          </a:p>
          <a:p>
            <a:pPr indent="-182880"/>
            <a:r>
              <a:rPr lang="en-US" sz="2400"/>
              <a:t>ex 1, 2, 3, 4,  18-22</a:t>
            </a:r>
          </a:p>
          <a:p>
            <a:pPr indent="-182880"/>
            <a:endParaRPr lang="en-US" sz="2400"/>
          </a:p>
          <a:p>
            <a:pPr indent="-182880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3968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3" ma:contentTypeDescription="Create a new document." ma:contentTypeScope="" ma:versionID="fd117f1f9f6af934e261cac3d2138cd2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562b5105dadc82a27e21d9dd50ca38ad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0C5A9E-FC8D-4BAD-BBD7-AC58E294A6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49F0FE-59B0-444C-B577-031B5F919CE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0E992FD-2DD4-4DF5-9F20-6EC60A9E7390}">
  <ds:schemaRefs>
    <ds:schemaRef ds:uri="22ea9a44-513e-4f2d-b129-a84042c2e2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Upcoming Assignments</vt:lpstr>
      <vt:lpstr>Constructors The this Keyword </vt:lpstr>
      <vt:lpstr>Constructors</vt:lpstr>
      <vt:lpstr>Constructors</vt:lpstr>
      <vt:lpstr>Constructors</vt:lpstr>
      <vt:lpstr>Syntax for Constructors</vt:lpstr>
      <vt:lpstr>Constructors</vt:lpstr>
      <vt:lpstr>The this keyword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revision>1</cp:revision>
  <dcterms:created xsi:type="dcterms:W3CDTF">2013-09-15T04:52:01Z</dcterms:created>
  <dcterms:modified xsi:type="dcterms:W3CDTF">2023-01-13T16:32:40Z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