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4" r:id="rId2"/>
    <p:sldId id="398" r:id="rId3"/>
    <p:sldId id="331" r:id="rId4"/>
    <p:sldId id="378" r:id="rId5"/>
    <p:sldId id="379" r:id="rId6"/>
    <p:sldId id="380" r:id="rId7"/>
    <p:sldId id="381" r:id="rId8"/>
    <p:sldId id="382" r:id="rId9"/>
    <p:sldId id="383" r:id="rId10"/>
    <p:sldId id="393" r:id="rId11"/>
    <p:sldId id="387" r:id="rId12"/>
    <p:sldId id="388" r:id="rId13"/>
    <p:sldId id="389" r:id="rId14"/>
    <p:sldId id="390" r:id="rId15"/>
    <p:sldId id="391" r:id="rId16"/>
    <p:sldId id="392" r:id="rId17"/>
    <p:sldId id="3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99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2598" autoAdjust="0"/>
  </p:normalViewPr>
  <p:slideViewPr>
    <p:cSldViewPr snapToGrid="0">
      <p:cViewPr varScale="1">
        <p:scale>
          <a:sx n="105" d="100"/>
          <a:sy n="105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1000"/>
              </a:spcBef>
            </a:pPr>
            <a:r>
              <a:rPr lang="en-US" dirty="0" err="1"/>
              <a:t>sc</a:t>
            </a:r>
            <a:r>
              <a:rPr lang="en-US" dirty="0"/>
              <a:t> 1, 2, 3, 4, 5</a:t>
            </a:r>
            <a:endParaRPr lang="en-US" sz="2000" dirty="0"/>
          </a:p>
          <a:p>
            <a:pPr indent="-182880"/>
            <a:r>
              <a:rPr lang="en-US" sz="2400" dirty="0" err="1"/>
              <a:t>Sc</a:t>
            </a:r>
            <a:r>
              <a:rPr lang="en-US" sz="2400" dirty="0"/>
              <a:t> 7, 8, 10, 11, 15, 16</a:t>
            </a:r>
          </a:p>
          <a:p>
            <a:pPr indent="-182880"/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18, 19, 20, 21</a:t>
            </a:r>
          </a:p>
          <a:p>
            <a:pPr indent="-182880"/>
            <a:r>
              <a:rPr lang="en-US" dirty="0" err="1"/>
              <a:t>sc</a:t>
            </a:r>
            <a:r>
              <a:rPr lang="en-US" dirty="0"/>
              <a:t> 22, 23, 25, 26, 27</a:t>
            </a:r>
          </a:p>
          <a:p>
            <a:pPr indent="-182880"/>
            <a:r>
              <a:rPr lang="en-US" dirty="0"/>
              <a:t>ex1, 2, 3, 4 18-22</a:t>
            </a:r>
          </a:p>
          <a:p>
            <a:pPr indent="-182880"/>
            <a:r>
              <a:rPr lang="en-US" dirty="0"/>
              <a:t>Monday project</a:t>
            </a:r>
          </a:p>
          <a:p>
            <a:pPr lvl="1" indent="-182880"/>
            <a:endParaRPr lang="en-US" dirty="0"/>
          </a:p>
          <a:p>
            <a:pPr indent="-182880"/>
            <a:r>
              <a:rPr lang="en-US" dirty="0"/>
              <a:t>  quiz review—project lab</a:t>
            </a:r>
          </a:p>
          <a:p>
            <a:pPr indent="-182880"/>
            <a:r>
              <a:rPr lang="en-US" dirty="0"/>
              <a:t>  quiz</a:t>
            </a:r>
          </a:p>
        </p:txBody>
      </p:sp>
    </p:spTree>
    <p:extLst>
      <p:ext uri="{BB962C8B-B14F-4D97-AF65-F5344CB8AC3E}">
        <p14:creationId xmlns:p14="http://schemas.microsoft.com/office/powerpoint/2010/main" val="2673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10972800" cy="531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", " +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8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Constructors From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want to reuse constructor code</a:t>
            </a:r>
          </a:p>
          <a:p>
            <a:r>
              <a:rPr lang="en-US" dirty="0"/>
              <a:t>You can call one constructor from another</a:t>
            </a:r>
          </a:p>
          <a:p>
            <a:r>
              <a:rPr lang="en-US" dirty="0"/>
              <a:t>But it has to be the first call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177372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246556" cy="4800600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Fraction(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denominator;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whole,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(whole * denominator + numerator, denominator);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57866" y="4684889"/>
            <a:ext cx="1016001" cy="45155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246556" cy="4800600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Fraction(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denominator;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whole,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numerator = whole * denominator + 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(numerator, denominator);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84270" y="5023556"/>
            <a:ext cx="5951908" cy="49285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6178" y="5516412"/>
            <a:ext cx="173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first</a:t>
            </a:r>
          </a:p>
        </p:txBody>
      </p:sp>
    </p:spTree>
    <p:extLst>
      <p:ext uri="{BB962C8B-B14F-4D97-AF65-F5344CB8AC3E}">
        <p14:creationId xmlns:p14="http://schemas.microsoft.com/office/powerpoint/2010/main" val="1661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Always 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246556" cy="48006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Fraction(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initialize(numerator, denominator);}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whole,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numerator = whole * denominator + numerator;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initialize(numerator, denominator);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do stuff . . 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6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During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may not yet be complete, you cannot guarantee correctness</a:t>
            </a:r>
          </a:p>
          <a:p>
            <a:r>
              <a:rPr lang="en-US" dirty="0"/>
              <a:t>Some invariants may not be yet be in place</a:t>
            </a:r>
          </a:p>
          <a:p>
            <a:r>
              <a:rPr lang="en-US" dirty="0"/>
              <a:t>Need to be careful calling other instance methods from constructor</a:t>
            </a:r>
          </a:p>
          <a:p>
            <a:r>
              <a:rPr lang="en-US" dirty="0"/>
              <a:t>Previous example only calls method used for initialization</a:t>
            </a:r>
          </a:p>
          <a:p>
            <a:r>
              <a:rPr lang="en-US" dirty="0"/>
              <a:t>This is a pattern you define</a:t>
            </a:r>
          </a:p>
          <a:p>
            <a:r>
              <a:rPr lang="en-US" dirty="0"/>
              <a:t>The compiler will not enforce this for you</a:t>
            </a:r>
          </a:p>
        </p:txBody>
      </p:sp>
    </p:spTree>
    <p:extLst>
      <p:ext uri="{BB962C8B-B14F-4D97-AF65-F5344CB8AC3E}">
        <p14:creationId xmlns:p14="http://schemas.microsoft.com/office/powerpoint/2010/main" val="289468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multiply() With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Fraction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multiply(</a:t>
            </a:r>
            <a:r>
              <a:rPr lang="en-US" sz="20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numerator   =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fraction.numerator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denominator =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.denominator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fraction.denominator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Fraction (numerator, denominator);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third fraction */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It says a third fraction?  Where are the other two?</a:t>
            </a:r>
          </a:p>
          <a:p>
            <a:r>
              <a:rPr lang="en-US" dirty="0">
                <a:cs typeface="Courier New" panose="02070309020205020404" pitchFamily="49" charset="0"/>
              </a:rPr>
              <a:t>One fraction is passed in as a parameter</a:t>
            </a:r>
          </a:p>
          <a:p>
            <a:r>
              <a:rPr lang="en-US" dirty="0">
                <a:cs typeface="Courier New" panose="02070309020205020404" pitchFamily="49" charset="0"/>
              </a:rPr>
              <a:t>The other fraction is the object itself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8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1000"/>
              </a:spcBef>
            </a:pPr>
            <a:r>
              <a:rPr lang="en-US" dirty="0" err="1"/>
              <a:t>sc</a:t>
            </a:r>
            <a:r>
              <a:rPr lang="en-US" dirty="0"/>
              <a:t> 1, 2, 3, 4, 5</a:t>
            </a:r>
            <a:endParaRPr lang="en-US" sz="2000" dirty="0"/>
          </a:p>
          <a:p>
            <a:pPr indent="-182880"/>
            <a:r>
              <a:rPr lang="en-US" sz="2400" dirty="0" err="1"/>
              <a:t>Sc</a:t>
            </a:r>
            <a:r>
              <a:rPr lang="en-US" sz="2400" dirty="0"/>
              <a:t> 7, 8, 10, 11, 15, 16</a:t>
            </a:r>
          </a:p>
          <a:p>
            <a:pPr indent="-182880"/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18, 19, 20, 21</a:t>
            </a:r>
          </a:p>
          <a:p>
            <a:pPr indent="-182880"/>
            <a:r>
              <a:rPr lang="en-US" dirty="0" err="1"/>
              <a:t>sc</a:t>
            </a:r>
            <a:r>
              <a:rPr lang="en-US" dirty="0"/>
              <a:t> 22, 23, 25, 26, 27</a:t>
            </a:r>
          </a:p>
          <a:p>
            <a:pPr indent="-182880"/>
            <a:r>
              <a:rPr lang="en-US" dirty="0"/>
              <a:t>ex1, 2, 3, 4 18-22</a:t>
            </a:r>
          </a:p>
          <a:p>
            <a:pPr indent="-182880"/>
            <a:r>
              <a:rPr lang="en-US" dirty="0"/>
              <a:t>Monday project</a:t>
            </a:r>
          </a:p>
          <a:p>
            <a:pPr lvl="1" indent="-182880"/>
            <a:r>
              <a:rPr lang="en-US" dirty="0"/>
              <a:t>Due 1/21--project due</a:t>
            </a:r>
          </a:p>
          <a:p>
            <a:pPr indent="-182880"/>
            <a:r>
              <a:rPr lang="en-US" dirty="0"/>
              <a:t>1/15-6  quiz review—project lab</a:t>
            </a:r>
          </a:p>
          <a:p>
            <a:pPr indent="-182880"/>
            <a:r>
              <a:rPr lang="en-US" dirty="0"/>
              <a:t>1/17  quiz</a:t>
            </a:r>
          </a:p>
        </p:txBody>
      </p:sp>
    </p:spTree>
    <p:extLst>
      <p:ext uri="{BB962C8B-B14F-4D97-AF65-F5344CB8AC3E}">
        <p14:creationId xmlns:p14="http://schemas.microsoft.com/office/powerpoint/2010/main" val="20459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0BCA-89EE-4BF1-AE5C-025E9E22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FA39-CB8B-4715-BD10-F34CF485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TimeSpan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int hours;</a:t>
            </a:r>
            <a:br>
              <a:rPr lang="en-US" dirty="0"/>
            </a:br>
            <a:r>
              <a:rPr lang="en-US" dirty="0"/>
              <a:t>    int minutes;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TimeSpan</a:t>
            </a:r>
            <a:r>
              <a:rPr lang="en-US" dirty="0"/>
              <a:t>(int hours, int minutes) {</a:t>
            </a:r>
            <a:br>
              <a:rPr lang="en-US" dirty="0"/>
            </a:br>
            <a:r>
              <a:rPr lang="en-US" dirty="0"/>
              <a:t>        hours = 0;</a:t>
            </a:r>
            <a:br>
              <a:rPr lang="en-US" dirty="0"/>
            </a:br>
            <a:r>
              <a:rPr lang="en-US" dirty="0"/>
              <a:t>        minutes = 0;</a:t>
            </a:r>
            <a:br>
              <a:rPr lang="en-US" dirty="0"/>
            </a:br>
            <a:r>
              <a:rPr lang="en-US" dirty="0"/>
              <a:t>        add(hours, minutes);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public void add(int hours, int minutes)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this.hours</a:t>
            </a:r>
            <a:r>
              <a:rPr lang="en-US" dirty="0"/>
              <a:t> += hours;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this.minutes</a:t>
            </a:r>
            <a:r>
              <a:rPr lang="en-US" dirty="0"/>
              <a:t> += minutes;</a:t>
            </a:r>
            <a:br>
              <a:rPr lang="en-US" dirty="0"/>
            </a:br>
            <a:r>
              <a:rPr lang="en-US" dirty="0"/>
              <a:t>        while (minutes &gt; 60) {</a:t>
            </a:r>
            <a:br>
              <a:rPr lang="en-US" dirty="0"/>
            </a:br>
            <a:r>
              <a:rPr lang="en-US" dirty="0"/>
              <a:t>            minutes -= 60;   // convert 60 min --&gt; 1 hour</a:t>
            </a:r>
            <a:br>
              <a:rPr lang="en-US" dirty="0"/>
            </a:br>
            <a:r>
              <a:rPr lang="en-US" dirty="0"/>
              <a:t>            hours++;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public void add(</a:t>
            </a:r>
            <a:r>
              <a:rPr lang="en-US" dirty="0" err="1"/>
              <a:t>TimeSpan</a:t>
            </a:r>
            <a:r>
              <a:rPr lang="en-US" dirty="0"/>
              <a:t> time) {</a:t>
            </a:r>
            <a:br>
              <a:rPr lang="en-US" dirty="0"/>
            </a:br>
            <a:r>
              <a:rPr lang="en-US" dirty="0"/>
              <a:t>        add(</a:t>
            </a:r>
            <a:r>
              <a:rPr lang="en-US" dirty="0" err="1"/>
              <a:t>time.hours</a:t>
            </a:r>
            <a:r>
              <a:rPr lang="en-US" dirty="0"/>
              <a:t>, </a:t>
            </a:r>
            <a:r>
              <a:rPr lang="en-US" dirty="0" err="1"/>
              <a:t>time.minutes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public double </a:t>
            </a:r>
            <a:r>
              <a:rPr lang="en-US" dirty="0" err="1"/>
              <a:t>getTotalHours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return hours + minutes / 60.0;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return hours + "h" + minutes + "m";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8.4 Encapsulation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Encapsulation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/>
              <a:t>encapsulation</a:t>
            </a:r>
            <a:r>
              <a:rPr lang="en-US" altLang="en-US" dirty="0"/>
              <a:t>: </a:t>
            </a:r>
            <a:r>
              <a:rPr lang="en-US" altLang="en-US" sz="2300" dirty="0"/>
              <a:t>Hiding implementation details from clients.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Encapsulation forces </a:t>
            </a:r>
            <a:r>
              <a:rPr lang="en-US" altLang="en-US" i="1" dirty="0"/>
              <a:t>abstraction</a:t>
            </a:r>
            <a:r>
              <a:rPr lang="en-US" altLang="en-US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separates external view (behavior) from internal view (state)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protects the integrity of an object's data</a:t>
            </a:r>
          </a:p>
        </p:txBody>
      </p:sp>
      <p:grpSp>
        <p:nvGrpSpPr>
          <p:cNvPr id="865284" name="Group 4"/>
          <p:cNvGrpSpPr>
            <a:grpSpLocks/>
          </p:cNvGrpSpPr>
          <p:nvPr/>
        </p:nvGrpSpPr>
        <p:grpSpPr bwMode="auto">
          <a:xfrm>
            <a:off x="5143500" y="4081464"/>
            <a:ext cx="4991100" cy="2090737"/>
            <a:chOff x="2208" y="2928"/>
            <a:chExt cx="3144" cy="1317"/>
          </a:xfrm>
        </p:grpSpPr>
        <p:pic>
          <p:nvPicPr>
            <p:cNvPr id="865285" name="Picture 5" descr="boardb4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928"/>
              <a:ext cx="1680" cy="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5286" name="Picture 6" descr="r-4c_r-4b_improve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934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5287" name="Picture 7" descr="video-ip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235200" y="3810000"/>
            <a:ext cx="1536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574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fields</a:t>
            </a:r>
          </a:p>
        </p:txBody>
      </p:sp>
      <p:sp>
        <p:nvSpPr>
          <p:cNvPr id="866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altLang="en-US" i="1" dirty="0"/>
              <a:t>A field that cannot be accessed from outside the class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100" i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100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private int x;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private int y;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Client code won't compile if it accesses private fields: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PointMain.java:11: x has private access in Point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(p1.x);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      ^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195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private state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A "read-only" access to the x field ("accessor")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int getX()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return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  <a:endParaRPr lang="en-US" altLang="en-US" sz="2000"/>
          </a:p>
          <a:p>
            <a:pPr lvl="1">
              <a:buFontTx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Allows clients to change the x field ("mutator")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void setX(int newX)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x = newX;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Client code will look more like this: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System.out.println(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p1.getX()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p1.setX(14);</a:t>
            </a:r>
            <a:endParaRPr lang="en-US" altLang="en-US" sz="2000" b="1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57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class, version 4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Point object represents an (x, y) location.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public class Point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private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latin typeface="Courier New" panose="02070309020205020404" pitchFamily="49" charset="0"/>
              </a:rPr>
              <a:t> x;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private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latin typeface="Courier New" panose="02070309020205020404" pitchFamily="49" charset="0"/>
              </a:rPr>
              <a:t> y;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Point(</a:t>
            </a:r>
            <a:r>
              <a:rPr lang="en-US" altLang="en-US" sz="1500" dirty="0" err="1"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initialX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dirty="0" err="1"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initialY</a:t>
            </a:r>
            <a:r>
              <a:rPr lang="en-US" altLang="en-US" sz="15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x = </a:t>
            </a:r>
            <a:r>
              <a:rPr lang="en-US" altLang="en-US" sz="1500" dirty="0" err="1">
                <a:latin typeface="Courier New" panose="02070309020205020404" pitchFamily="49" charset="0"/>
              </a:rPr>
              <a:t>initialX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y = </a:t>
            </a:r>
            <a:r>
              <a:rPr lang="en-US" altLang="en-US" sz="1500" dirty="0" err="1">
                <a:latin typeface="Courier New" panose="02070309020205020404" pitchFamily="49" charset="0"/>
              </a:rPr>
              <a:t>initialY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getX</a:t>
            </a:r>
            <a:r>
              <a:rPr lang="en-US" altLang="en-US" sz="1500" b="1" dirty="0"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return x;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900" b="1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public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500" b="1" dirty="0"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getY</a:t>
            </a:r>
            <a:r>
              <a:rPr lang="en-US" altLang="en-US" sz="1500" b="1" dirty="0"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return y;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500" dirty="0" err="1">
                <a:latin typeface="Courier New" panose="02070309020205020404" pitchFamily="49" charset="0"/>
              </a:rPr>
              <a:t>distanceFromOrigin</a:t>
            </a:r>
            <a:r>
              <a:rPr lang="en-US" altLang="en-US" sz="1500" dirty="0">
                <a:latin typeface="Courier New" panose="02070309020205020404" pitchFamily="49" charset="0"/>
              </a:rPr>
              <a:t>()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return </a:t>
            </a:r>
            <a:r>
              <a:rPr lang="en-US" altLang="en-US" sz="15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500" dirty="0">
                <a:latin typeface="Courier New" panose="02070309020205020404" pitchFamily="49" charset="0"/>
              </a:rPr>
              <a:t>(x * x + y * y);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500" dirty="0" err="1">
                <a:latin typeface="Courier New" panose="02070309020205020404" pitchFamily="49" charset="0"/>
              </a:rPr>
              <a:t>setLocation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newX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dirty="0" err="1"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newY</a:t>
            </a:r>
            <a:r>
              <a:rPr lang="en-US" altLang="en-US" sz="15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x = </a:t>
            </a:r>
            <a:r>
              <a:rPr lang="en-US" altLang="en-US" sz="1500" dirty="0" err="1">
                <a:latin typeface="Courier New" panose="02070309020205020404" pitchFamily="49" charset="0"/>
              </a:rPr>
              <a:t>newX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y = </a:t>
            </a:r>
            <a:r>
              <a:rPr lang="en-US" altLang="en-US" sz="1500" dirty="0" err="1">
                <a:latin typeface="Courier New" panose="02070309020205020404" pitchFamily="49" charset="0"/>
              </a:rPr>
              <a:t>newY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void translate(</a:t>
            </a:r>
            <a:r>
              <a:rPr lang="en-US" altLang="en-US" sz="1500" dirty="0" err="1"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</a:rPr>
              <a:t> dx, </a:t>
            </a:r>
            <a:r>
              <a:rPr lang="en-US" altLang="en-US" sz="1500" dirty="0" err="1">
                <a:latin typeface="Courier New" panose="02070309020205020404" pitchFamily="49" charset="0"/>
              </a:rPr>
              <a:t>int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dy</a:t>
            </a:r>
            <a:r>
              <a:rPr lang="en-US" altLang="en-US" sz="15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setLocation</a:t>
            </a:r>
            <a:r>
              <a:rPr lang="en-US" altLang="en-US" sz="1500" dirty="0">
                <a:latin typeface="Courier New" panose="02070309020205020404" pitchFamily="49" charset="0"/>
              </a:rPr>
              <a:t>(x + dx, y + </a:t>
            </a:r>
            <a:r>
              <a:rPr lang="en-US" altLang="en-US" sz="1500" dirty="0" err="1">
                <a:latin typeface="Courier New" panose="02070309020205020404" pitchFamily="49" charset="0"/>
              </a:rPr>
              <a:t>dy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2407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encapsulation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Protects object from unwanted access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Example: Can't fraudulently increase an </a:t>
            </a:r>
            <a:r>
              <a:rPr lang="en-US" altLang="en-US" dirty="0">
                <a:latin typeface="Courier New" panose="02070309020205020404" pitchFamily="49" charset="0"/>
              </a:rPr>
              <a:t>Account</a:t>
            </a:r>
            <a:r>
              <a:rPr lang="en-US" altLang="en-US" dirty="0"/>
              <a:t>'s balance.</a:t>
            </a:r>
            <a:endParaRPr lang="el-GR" altLang="en-US" dirty="0"/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Can change the class implementation later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could be rewritten in polar</a:t>
            </a:r>
            <a:br>
              <a:rPr lang="en-US" altLang="en-US" dirty="0"/>
            </a:br>
            <a:r>
              <a:rPr lang="en-US" altLang="en-US" dirty="0"/>
              <a:t>coordinates (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l-GR" altLang="en-US" i="1" dirty="0"/>
              <a:t>θ</a:t>
            </a:r>
            <a:r>
              <a:rPr lang="en-US" altLang="en-US" dirty="0"/>
              <a:t>) with the same methods.</a:t>
            </a:r>
          </a:p>
          <a:p>
            <a:pPr lvl="1"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Can constrain objects' state (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invariants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Example: Only allow </a:t>
            </a:r>
            <a:r>
              <a:rPr lang="en-US" altLang="en-US" dirty="0">
                <a:latin typeface="Courier New" panose="02070309020205020404" pitchFamily="49" charset="0"/>
              </a:rPr>
              <a:t>Account</a:t>
            </a:r>
            <a:r>
              <a:rPr lang="en-US" altLang="en-US" dirty="0"/>
              <a:t>s with non-negative balance.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Example: Only allow </a:t>
            </a:r>
            <a:r>
              <a:rPr lang="en-US" altLang="en-US" dirty="0">
                <a:latin typeface="Courier New" panose="02070309020205020404" pitchFamily="49" charset="0"/>
              </a:rPr>
              <a:t>Date</a:t>
            </a:r>
            <a:r>
              <a:rPr lang="en-US" altLang="en-US" dirty="0"/>
              <a:t>s with a month from 1-12.</a:t>
            </a:r>
          </a:p>
        </p:txBody>
      </p:sp>
      <p:pic>
        <p:nvPicPr>
          <p:cNvPr id="869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b="50542"/>
          <a:stretch>
            <a:fillRect/>
          </a:stretch>
        </p:blipFill>
        <p:spPr bwMode="auto">
          <a:xfrm>
            <a:off x="8839200" y="3414714"/>
            <a:ext cx="14478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3345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keyword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>
              <a:tabLst>
                <a:tab pos="3657600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this</a:t>
            </a:r>
            <a:r>
              <a:rPr lang="en-US" altLang="en-US"/>
              <a:t> : Refers to the implicit parameter inside your class.</a:t>
            </a:r>
          </a:p>
          <a:p>
            <a:pPr marL="639763" lvl="1" indent="-246063">
              <a:buNone/>
              <a:tabLst>
                <a:tab pos="3657600" algn="l"/>
              </a:tabLst>
            </a:pPr>
            <a:r>
              <a:rPr lang="en-US" altLang="en-US" sz="2100"/>
              <a:t>	</a:t>
            </a:r>
            <a:r>
              <a:rPr lang="en-US" altLang="en-US" sz="2100" i="1"/>
              <a:t>(a variable that stores the object on which a method is called)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2100" i="1"/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2100"/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Refer to a field:	</a:t>
            </a:r>
            <a:r>
              <a:rPr lang="en-US" altLang="en-US">
                <a:latin typeface="Courier New" panose="02070309020205020404" pitchFamily="49" charset="0"/>
              </a:rPr>
              <a:t>this.</a:t>
            </a:r>
            <a:r>
              <a:rPr lang="en-US" altLang="en-US" b="1"/>
              <a:t>field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b="1" i="1"/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Call a method:	</a:t>
            </a:r>
            <a:r>
              <a:rPr lang="en-US" altLang="en-US">
                <a:latin typeface="Courier New" panose="02070309020205020404" pitchFamily="49" charset="0"/>
              </a:rPr>
              <a:t>this.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One constructor	</a:t>
            </a:r>
            <a:r>
              <a:rPr lang="en-US" altLang="en-US">
                <a:latin typeface="Courier New" panose="02070309020205020404" pitchFamily="49" charset="0"/>
              </a:rPr>
              <a:t>this(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/>
              <a:t>can call another:</a:t>
            </a:r>
          </a:p>
        </p:txBody>
      </p:sp>
    </p:spTree>
    <p:extLst>
      <p:ext uri="{BB962C8B-B14F-4D97-AF65-F5344CB8AC3E}">
        <p14:creationId xmlns:p14="http://schemas.microsoft.com/office/powerpoint/2010/main" val="21105507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9F683B-797A-432B-99D8-CE05A13A3CF2}"/>
</file>

<file path=customXml/itemProps2.xml><?xml version="1.0" encoding="utf-8"?>
<ds:datastoreItem xmlns:ds="http://schemas.openxmlformats.org/officeDocument/2006/customXml" ds:itemID="{A9CC812E-3C12-4EB7-9963-6F4785E375BA}"/>
</file>

<file path=customXml/itemProps3.xml><?xml version="1.0" encoding="utf-8"?>
<ds:datastoreItem xmlns:ds="http://schemas.openxmlformats.org/officeDocument/2006/customXml" ds:itemID="{1EE4E7D1-36A6-4F93-9FA7-BF39DEF8FF38}"/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1174</Words>
  <Application>Microsoft Office PowerPoint</Application>
  <PresentationFormat>Widescreen</PresentationFormat>
  <Paragraphs>181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Upcoming Assignments</vt:lpstr>
      <vt:lpstr>TimeSpan</vt:lpstr>
      <vt:lpstr>8.4 Encapsulation</vt:lpstr>
      <vt:lpstr>Encapsulation</vt:lpstr>
      <vt:lpstr>Private fields</vt:lpstr>
      <vt:lpstr>Accessing private state</vt:lpstr>
      <vt:lpstr>Point class, version 4</vt:lpstr>
      <vt:lpstr>Benefits of encapsulation</vt:lpstr>
      <vt:lpstr>The this keyword</vt:lpstr>
      <vt:lpstr>toString()</vt:lpstr>
      <vt:lpstr>Calling Constructors From Constructors</vt:lpstr>
      <vt:lpstr>Fraction</vt:lpstr>
      <vt:lpstr>Not Like This</vt:lpstr>
      <vt:lpstr>There’s Always Another Way</vt:lpstr>
      <vt:lpstr>Be Careful During Construction</vt:lpstr>
      <vt:lpstr>multiply() With Yourself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663</cp:revision>
  <dcterms:created xsi:type="dcterms:W3CDTF">2013-09-15T04:52:01Z</dcterms:created>
  <dcterms:modified xsi:type="dcterms:W3CDTF">2022-01-12T15:48:57Z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