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366" r:id="rId5"/>
    <p:sldId id="331" r:id="rId6"/>
    <p:sldId id="349" r:id="rId7"/>
    <p:sldId id="348" r:id="rId8"/>
    <p:sldId id="372" r:id="rId9"/>
    <p:sldId id="352" r:id="rId10"/>
    <p:sldId id="360" r:id="rId11"/>
    <p:sldId id="361" r:id="rId12"/>
    <p:sldId id="363" r:id="rId13"/>
    <p:sldId id="354" r:id="rId14"/>
    <p:sldId id="358" r:id="rId15"/>
    <p:sldId id="355" r:id="rId16"/>
    <p:sldId id="364" r:id="rId17"/>
    <p:sldId id="350" r:id="rId18"/>
    <p:sldId id="351" r:id="rId19"/>
    <p:sldId id="359" r:id="rId20"/>
    <p:sldId id="365" r:id="rId21"/>
    <p:sldId id="370" r:id="rId22"/>
    <p:sldId id="367" r:id="rId23"/>
    <p:sldId id="368" r:id="rId24"/>
    <p:sldId id="3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99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ECA2D8-DD98-4E97-95D7-BF251855B543}" v="4" dt="2023-01-23T05:32:54.449"/>
    <p1510:client id="{B332AC35-8A66-4A97-86C8-DDFC81B5FAF5}" v="4" dt="2023-01-22T02:44:14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Anvika (Student)" userId="S::s-singha@bsd405.org::c0f1ce12-fb54-4cec-b2f7-1974e59f6889" providerId="AD" clId="Web-{4EECA2D8-DD98-4E97-95D7-BF251855B543}"/>
    <pc:docChg chg="addSld delSld">
      <pc:chgData name="Singh, Anvika (Student)" userId="S::s-singha@bsd405.org::c0f1ce12-fb54-4cec-b2f7-1974e59f6889" providerId="AD" clId="Web-{4EECA2D8-DD98-4E97-95D7-BF251855B543}" dt="2023-01-23T05:32:54.449" v="3"/>
      <pc:docMkLst>
        <pc:docMk/>
      </pc:docMkLst>
      <pc:sldChg chg="add del">
        <pc:chgData name="Singh, Anvika (Student)" userId="S::s-singha@bsd405.org::c0f1ce12-fb54-4cec-b2f7-1974e59f6889" providerId="AD" clId="Web-{4EECA2D8-DD98-4E97-95D7-BF251855B543}" dt="2023-01-23T05:32:53.387" v="2"/>
        <pc:sldMkLst>
          <pc:docMk/>
          <pc:sldMk cId="1464694453" sldId="352"/>
        </pc:sldMkLst>
      </pc:sldChg>
      <pc:sldChg chg="new del">
        <pc:chgData name="Singh, Anvika (Student)" userId="S::s-singha@bsd405.org::c0f1ce12-fb54-4cec-b2f7-1974e59f6889" providerId="AD" clId="Web-{4EECA2D8-DD98-4E97-95D7-BF251855B543}" dt="2023-01-23T05:32:54.449" v="3"/>
        <pc:sldMkLst>
          <pc:docMk/>
          <pc:sldMk cId="3917107098" sldId="375"/>
        </pc:sldMkLst>
      </pc:sldChg>
    </pc:docChg>
  </pc:docChgLst>
  <pc:docChgLst>
    <pc:chgData name="Sharma, Nicki  (Student)" userId="S::s-sharman@bsd405.org::09e919fd-1309-40c6-9170-98add530b838" providerId="AD" clId="Web-{B332AC35-8A66-4A97-86C8-DDFC81B5FAF5}"/>
    <pc:docChg chg="delSld modSld">
      <pc:chgData name="Sharma, Nicki  (Student)" userId="S::s-sharman@bsd405.org::09e919fd-1309-40c6-9170-98add530b838" providerId="AD" clId="Web-{B332AC35-8A66-4A97-86C8-DDFC81B5FAF5}" dt="2023-01-22T02:44:14.400" v="3" actId="20577"/>
      <pc:docMkLst>
        <pc:docMk/>
      </pc:docMkLst>
      <pc:sldChg chg="del">
        <pc:chgData name="Sharma, Nicki  (Student)" userId="S::s-sharman@bsd405.org::09e919fd-1309-40c6-9170-98add530b838" providerId="AD" clId="Web-{B332AC35-8A66-4A97-86C8-DDFC81B5FAF5}" dt="2023-01-22T02:43:17.414" v="0"/>
        <pc:sldMkLst>
          <pc:docMk/>
          <pc:sldMk cId="1756679932" sldId="353"/>
        </pc:sldMkLst>
      </pc:sldChg>
      <pc:sldChg chg="modSp">
        <pc:chgData name="Sharma, Nicki  (Student)" userId="S::s-sharman@bsd405.org::09e919fd-1309-40c6-9170-98add530b838" providerId="AD" clId="Web-{B332AC35-8A66-4A97-86C8-DDFC81B5FAF5}" dt="2023-01-22T02:44:14.400" v="3" actId="20577"/>
        <pc:sldMkLst>
          <pc:docMk/>
          <pc:sldMk cId="1606557814" sldId="372"/>
        </pc:sldMkLst>
        <pc:spChg chg="mod">
          <ac:chgData name="Sharma, Nicki  (Student)" userId="S::s-sharman@bsd405.org::09e919fd-1309-40c6-9170-98add530b838" providerId="AD" clId="Web-{B332AC35-8A66-4A97-86C8-DDFC81B5FAF5}" dt="2023-01-22T02:44:14.400" v="3" actId="20577"/>
          <ac:spMkLst>
            <pc:docMk/>
            <pc:sldMk cId="1606557814" sldId="37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/>
              <a:t>Today– Chapter 8 Review</a:t>
            </a:r>
          </a:p>
          <a:p>
            <a:pPr indent="-182880"/>
            <a:r>
              <a:rPr lang="en-US"/>
              <a:t>Wed/Thursday – Chapter 8 Quiz</a:t>
            </a:r>
          </a:p>
          <a:p>
            <a:pPr indent="-182880"/>
            <a:endParaRPr lang="en-US"/>
          </a:p>
          <a:p>
            <a:pPr indent="-18288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7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Accessing Data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the dot operator.</a:t>
            </a:r>
          </a:p>
          <a:p>
            <a:r>
              <a:rPr lang="en-US"/>
              <a:t>For example,  to access public field X in Point class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p = new </a:t>
            </a:r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1.0;</a:t>
            </a:r>
          </a:p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1.0;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Pronounced “p dot X”,  and “p dot y”.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35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You Refer To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Tetrahedron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[] polygons;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Given an instance of a Tetrahedron,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>
                <a:cs typeface="Courier New" panose="02070309020205020404" pitchFamily="49" charset="0"/>
              </a:rPr>
              <a:t>,  how do you refer to:</a:t>
            </a:r>
          </a:p>
          <a:p>
            <a:pPr marL="0" indent="0" algn="ctr">
              <a:buNone/>
            </a:pPr>
            <a:r>
              <a:rPr lang="en-US" sz="2200">
                <a:solidFill>
                  <a:srgbClr val="00B050"/>
                </a:solidFill>
                <a:cs typeface="Courier New" panose="02070309020205020404" pitchFamily="49" charset="0"/>
              </a:rPr>
              <a:t>Tetrahedron t = new </a:t>
            </a:r>
            <a:r>
              <a:rPr lang="en-US" sz="2200" err="1">
                <a:solidFill>
                  <a:srgbClr val="00B050"/>
                </a:solidFill>
                <a:cs typeface="Courier New" panose="02070309020205020404" pitchFamily="49" charset="0"/>
              </a:rPr>
              <a:t>Tetrathedron</a:t>
            </a:r>
            <a:r>
              <a:rPr lang="en-US" sz="2200">
                <a:solidFill>
                  <a:srgbClr val="00B050"/>
                </a:solidFill>
                <a:cs typeface="Courier New" panose="02070309020205020404" pitchFamily="49" charset="0"/>
              </a:rPr>
              <a:t> ()</a:t>
            </a:r>
          </a:p>
          <a:p>
            <a:r>
              <a:rPr lang="en-US">
                <a:cs typeface="Courier New" panose="02070309020205020404" pitchFamily="49" charset="0"/>
              </a:rPr>
              <a:t>The number of Polygons?</a:t>
            </a:r>
          </a:p>
          <a:p>
            <a:pPr marL="457200" lvl="1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t.polygons.length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The color of the last polygon?</a:t>
            </a:r>
          </a:p>
          <a:p>
            <a:pPr marL="457200" lvl="1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t.polygons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t.polygons.length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– 1].color</a:t>
            </a:r>
            <a:endParaRPr lang="en-US"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The X coordinate of first point in the first polygon?</a:t>
            </a:r>
          </a:p>
          <a:p>
            <a:pPr marL="457200" lvl="1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t.polygon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[0].points[0].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cs typeface="Courier New" panose="02070309020205020404" pitchFamily="49" charset="0"/>
            </a:endParaRP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26867" y="1279524"/>
            <a:ext cx="41317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[] points;</a:t>
            </a:r>
          </a:p>
          <a:p>
            <a:pPr lvl="1"/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553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Accessing (Calling) Method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Same as data members; use the dot operator</a:t>
            </a:r>
          </a:p>
          <a:p>
            <a:r>
              <a:rPr lang="en-US"/>
              <a:t>For example,  to access public method with signature distance(Point)</a:t>
            </a:r>
          </a:p>
          <a:p>
            <a:endParaRPr lang="en-US"/>
          </a:p>
          <a:p>
            <a:pPr marL="0" indent="0">
              <a:buNone/>
            </a:pPr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p1 = new </a:t>
            </a:r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(0, 0);</a:t>
            </a:r>
          </a:p>
          <a:p>
            <a:pPr marL="0" indent="0">
              <a:buNone/>
            </a:pPr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p2 = new </a:t>
            </a:r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(3, 4);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f = p1.distance(p2);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5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Hiding the details of the implementation</a:t>
            </a:r>
          </a:p>
          <a:p>
            <a:r>
              <a:rPr lang="en-US"/>
              <a:t>User / Client of class doesn’t need to know the internals</a:t>
            </a:r>
          </a:p>
          <a:p>
            <a:r>
              <a:rPr lang="en-US"/>
              <a:t>For instance,  when computing distance …</a:t>
            </a:r>
          </a:p>
          <a:p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.sqrt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.pow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(X -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2) + </a:t>
            </a:r>
            <a:r>
              <a:rPr lang="en-US" sz="200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.pow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(Y -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2));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Does the caller care how it is implemented?</a:t>
            </a:r>
          </a:p>
          <a:p>
            <a:r>
              <a:rPr lang="en-US"/>
              <a:t>Mostly not – provided it is implemented efficiently.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9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Accessors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/>
              <a:t>Instance methods that provide information about object state</a:t>
            </a:r>
          </a:p>
          <a:p>
            <a:r>
              <a:rPr lang="en-US" sz="3000" i="1"/>
              <a:t>Does not modify the object</a:t>
            </a:r>
          </a:p>
          <a:p>
            <a:endParaRPr lang="en-US" sz="2200"/>
          </a:p>
          <a:p>
            <a:pPr marL="0" indent="0">
              <a:buNone/>
            </a:pPr>
            <a:r>
              <a:rPr lang="en-US" sz="2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2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2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457200" lvl="1" indent="0">
              <a:buNone/>
            </a:pPr>
            <a:r>
              <a:rPr lang="en-US" sz="2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en-US" sz="22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marL="457200" lvl="1" indent="0">
              <a:buNone/>
            </a:pPr>
            <a:endParaRPr 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457200" lvl="1" indent="0">
              <a:buNone/>
            </a:pPr>
            <a:endParaRPr 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2200" b="1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accessor</a:t>
            </a:r>
            <a:r>
              <a:rPr lang="en-US" sz="2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</a:t>
            </a:r>
            <a:endParaRPr 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en-US" sz="2200" b="1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2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b="1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4961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Mutators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/>
              <a:t>Instance method that modifies the object state</a:t>
            </a:r>
          </a:p>
          <a:p>
            <a:r>
              <a:rPr lang="en-US" sz="3000"/>
              <a:t>Allows for enforcement of </a:t>
            </a:r>
            <a:r>
              <a:rPr lang="en-US" sz="3000" i="1"/>
              <a:t>class invariants</a:t>
            </a:r>
          </a:p>
          <a:p>
            <a:endParaRPr lang="en-US" sz="3000"/>
          </a:p>
          <a:p>
            <a:pPr marL="0" indent="0">
              <a:buNone/>
            </a:pPr>
            <a:r>
              <a:rPr lang="en-US" sz="2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2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2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457200" lvl="1" indent="0">
              <a:buNone/>
            </a:pPr>
            <a:r>
              <a:rPr lang="en-US" sz="2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en-US" sz="22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marL="457200" lvl="1" indent="0">
              <a:buNone/>
            </a:pPr>
            <a:endParaRPr 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457200" lvl="1" indent="0">
              <a:buNone/>
            </a:pPr>
            <a:endParaRPr 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2200" b="1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mutator</a:t>
            </a:r>
            <a:r>
              <a:rPr lang="en-US" sz="2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</a:t>
            </a:r>
            <a:endParaRPr 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value) { </a:t>
            </a:r>
            <a:endParaRPr lang="en-US" sz="2200" b="1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b="1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= value;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62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2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2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lang="en-US" sz="2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22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marL="0" indent="0">
              <a:buNone/>
            </a:pPr>
            <a:endParaRPr 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endParaRPr 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distance(</a:t>
            </a:r>
            <a:r>
              <a:rPr lang="en-US" sz="22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dx =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2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2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20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.sqrt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(dx * dx +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436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Encapsulate?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Protects object from unwanted access</a:t>
            </a:r>
          </a:p>
          <a:p>
            <a:pPr lvl="1">
              <a:lnSpc>
                <a:spcPct val="110000"/>
              </a:lnSpc>
            </a:pPr>
            <a:r>
              <a:rPr lang="en-US"/>
              <a:t>Example: Don’t let users see actual birthdate – just age</a:t>
            </a:r>
            <a:endParaRPr lang="el-GR"/>
          </a:p>
          <a:p>
            <a:pPr lvl="1">
              <a:lnSpc>
                <a:spcPct val="110000"/>
              </a:lnSpc>
            </a:pPr>
            <a:endParaRPr lang="en-US" sz="1300"/>
          </a:p>
          <a:p>
            <a:pPr>
              <a:lnSpc>
                <a:spcPct val="110000"/>
              </a:lnSpc>
            </a:pPr>
            <a:r>
              <a:rPr lang="en-US"/>
              <a:t>Can change the class implementation later,  for example</a:t>
            </a:r>
          </a:p>
          <a:p>
            <a:pPr lvl="1">
              <a:lnSpc>
                <a:spcPct val="110000"/>
              </a:lnSpc>
            </a:pPr>
            <a:r>
              <a:rPr lang="en-US" err="1"/>
              <a:t>Character.isDigit</a:t>
            </a:r>
            <a:r>
              <a:rPr lang="en-US"/>
              <a:t> could be implemented as series of ||’s,  or a range check</a:t>
            </a:r>
          </a:p>
          <a:p>
            <a:pPr lvl="1">
              <a:lnSpc>
                <a:spcPct val="110000"/>
              </a:lnSpc>
            </a:pPr>
            <a:r>
              <a:rPr lang="en-US"/>
              <a:t>Client / caller doesn’t have to change</a:t>
            </a:r>
          </a:p>
          <a:p>
            <a:pPr lvl="1">
              <a:lnSpc>
                <a:spcPct val="110000"/>
              </a:lnSpc>
            </a:pPr>
            <a:endParaRPr lang="en-US" sz="1300"/>
          </a:p>
          <a:p>
            <a:pPr>
              <a:lnSpc>
                <a:spcPct val="110000"/>
              </a:lnSpc>
            </a:pPr>
            <a:r>
              <a:rPr lang="en-US"/>
              <a:t>Can constrain objects' state (</a:t>
            </a:r>
            <a:r>
              <a:rPr lang="en-US" b="1"/>
              <a:t>invariants</a:t>
            </a:r>
            <a:r>
              <a:rPr lang="en-US"/>
              <a:t>)</a:t>
            </a:r>
          </a:p>
          <a:p>
            <a:pPr lvl="1">
              <a:lnSpc>
                <a:spcPct val="110000"/>
              </a:lnSpc>
            </a:pPr>
            <a:r>
              <a:rPr lang="en-US"/>
              <a:t>Example: Don’t allow zero denominators in a fraction.</a:t>
            </a:r>
          </a:p>
          <a:p>
            <a:pPr lvl="1">
              <a:lnSpc>
                <a:spcPct val="110000"/>
              </a:lnSpc>
            </a:pPr>
            <a:r>
              <a:rPr lang="en-US"/>
              <a:t>Example: Only allow </a:t>
            </a:r>
            <a:r>
              <a:rPr lang="en-US">
                <a:latin typeface="Courier New" pitchFamily="49" charset="0"/>
              </a:rPr>
              <a:t>Date</a:t>
            </a:r>
            <a:r>
              <a:rPr lang="en-US"/>
              <a:t>s with a month from 1-12.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2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Invariant – means it doesn’t change</a:t>
            </a:r>
          </a:p>
          <a:p>
            <a:r>
              <a:rPr lang="en-US"/>
              <a:t>It is something you can always count on</a:t>
            </a:r>
          </a:p>
          <a:p>
            <a:r>
              <a:rPr lang="en-US"/>
              <a:t>Makes programming easier</a:t>
            </a:r>
          </a:p>
          <a:p>
            <a:r>
              <a:rPr lang="en-US"/>
              <a:t>You guarantee post-conditions in some code</a:t>
            </a:r>
          </a:p>
          <a:p>
            <a:r>
              <a:rPr lang="en-US"/>
              <a:t>Which ensures pre-conditions in other code</a:t>
            </a:r>
          </a:p>
          <a:p>
            <a:endParaRPr lang="en-US"/>
          </a:p>
          <a:p>
            <a:r>
              <a:rPr lang="en-US"/>
              <a:t>For instance,  you check the denominator for &lt; 0</a:t>
            </a:r>
          </a:p>
          <a:p>
            <a:r>
              <a:rPr lang="en-US"/>
              <a:t>Every time you assign to denominator</a:t>
            </a:r>
          </a:p>
          <a:p>
            <a:r>
              <a:rPr lang="en-US"/>
              <a:t>Never need to check it when accessing / reading denominator</a:t>
            </a:r>
          </a:p>
        </p:txBody>
      </p:sp>
    </p:spTree>
    <p:extLst>
      <p:ext uri="{BB962C8B-B14F-4D97-AF65-F5344CB8AC3E}">
        <p14:creationId xmlns:p14="http://schemas.microsoft.com/office/powerpoint/2010/main" val="3257482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toString</a:t>
            </a:r>
            <a:r>
              <a:rPr lang="en-US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Objects can have many fields</a:t>
            </a:r>
          </a:p>
          <a:p>
            <a:r>
              <a:rPr lang="en-US"/>
              <a:t>Some of which may themselves be objects</a:t>
            </a:r>
          </a:p>
          <a:p>
            <a:r>
              <a:rPr lang="en-US"/>
              <a:t>Java doesn’t know how to convert to a string</a:t>
            </a:r>
          </a:p>
          <a:p>
            <a:r>
              <a:rPr lang="en-US"/>
              <a:t>Displays something like "I@15db9742“</a:t>
            </a:r>
          </a:p>
          <a:p>
            <a:pPr lvl="1"/>
            <a:r>
              <a:rPr lang="en-US"/>
              <a:t>Represents the address of the object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You can write your own string conversion</a:t>
            </a:r>
          </a:p>
          <a:p>
            <a:r>
              <a:rPr lang="en-US"/>
              <a:t>By implementing the </a:t>
            </a:r>
            <a:r>
              <a:rPr lang="en-US" err="1"/>
              <a:t>toString</a:t>
            </a:r>
            <a:r>
              <a:rPr lang="en-US"/>
              <a:t>() method.</a:t>
            </a:r>
          </a:p>
        </p:txBody>
      </p:sp>
    </p:spTree>
    <p:extLst>
      <p:ext uri="{BB962C8B-B14F-4D97-AF65-F5344CB8AC3E}">
        <p14:creationId xmlns:p14="http://schemas.microsoft.com/office/powerpoint/2010/main" val="160153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8 Review</a:t>
            </a:r>
            <a:endParaRPr lang="en-US" sz="3000" baseline="-25000"/>
          </a:p>
        </p:txBody>
      </p:sp>
    </p:spTree>
    <p:extLst>
      <p:ext uri="{BB962C8B-B14F-4D97-AF65-F5344CB8AC3E}">
        <p14:creationId xmlns:p14="http://schemas.microsoft.com/office/powerpoint/2010/main" val="175800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toString</a:t>
            </a:r>
            <a:r>
              <a:rPr lang="en-US"/>
              <a:t>()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.denominator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== 1)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.numerator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000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.numerator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.denominator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.numerator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.denominator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whole     = 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.numerator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.denominator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numerator = 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.numerator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.denominator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whole +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000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(numerator) +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.denominator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9176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/>
              <a:t>Today– Chapter 8 Review</a:t>
            </a:r>
          </a:p>
          <a:p>
            <a:pPr indent="-182880"/>
            <a:r>
              <a:rPr lang="en-US"/>
              <a:t>Wed/Thursday – Chapter 8 Quiz</a:t>
            </a:r>
          </a:p>
          <a:p>
            <a:pPr indent="-182880"/>
            <a:endParaRPr lang="en-US"/>
          </a:p>
          <a:p>
            <a:pPr indent="-18288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3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Contains state (data)</a:t>
            </a:r>
          </a:p>
          <a:p>
            <a:r>
              <a:rPr lang="en-US"/>
              <a:t>And behavior (methods)</a:t>
            </a:r>
          </a:p>
          <a:p>
            <a:endParaRPr lang="en-US"/>
          </a:p>
          <a:p>
            <a:r>
              <a:rPr lang="en-US"/>
              <a:t>State – “a set of values (internal data) stored in an object”</a:t>
            </a:r>
          </a:p>
          <a:p>
            <a:r>
              <a:rPr lang="en-US"/>
              <a:t>Behavior – “a set of actions an object can perform …”</a:t>
            </a:r>
          </a:p>
        </p:txBody>
      </p:sp>
    </p:spTree>
    <p:extLst>
      <p:ext uri="{BB962C8B-B14F-4D97-AF65-F5344CB8AC3E}">
        <p14:creationId xmlns:p14="http://schemas.microsoft.com/office/powerpoint/2010/main" val="85200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Blueprints for objects</a:t>
            </a:r>
          </a:p>
          <a:p>
            <a:endParaRPr lang="en-US"/>
          </a:p>
          <a:p>
            <a:r>
              <a:rPr lang="en-US"/>
              <a:t>Blueprint for how data is stored</a:t>
            </a:r>
          </a:p>
          <a:p>
            <a:r>
              <a:rPr lang="en-US"/>
              <a:t>Blueprint for behaviors</a:t>
            </a:r>
          </a:p>
          <a:p>
            <a:r>
              <a:rPr lang="en-US"/>
              <a:t>Blueprint for construction</a:t>
            </a:r>
          </a:p>
        </p:txBody>
      </p:sp>
    </p:spTree>
    <p:extLst>
      <p:ext uri="{BB962C8B-B14F-4D97-AF65-F5344CB8AC3E}">
        <p14:creationId xmlns:p14="http://schemas.microsoft.com/office/powerpoint/2010/main" val="188112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/>
          </a:p>
          <a:p>
            <a:r>
              <a:rPr lang="en-US"/>
              <a:t>Static methods cannot operate on instance variables</a:t>
            </a:r>
          </a:p>
          <a:p>
            <a:r>
              <a:rPr lang="en-US" b="1"/>
              <a:t>Static methods</a:t>
            </a:r>
            <a:r>
              <a:rPr lang="en-US"/>
              <a:t> use no instance variables of any object</a:t>
            </a:r>
          </a:p>
          <a:p>
            <a:r>
              <a:rPr lang="en-US"/>
              <a:t>Define a </a:t>
            </a:r>
            <a:r>
              <a:rPr lang="en-US" b="1"/>
              <a:t>method</a:t>
            </a:r>
            <a:r>
              <a:rPr lang="en-US"/>
              <a:t> to be </a:t>
            </a:r>
            <a:r>
              <a:rPr lang="en-US" b="1"/>
              <a:t>static</a:t>
            </a:r>
            <a:r>
              <a:rPr lang="en-US"/>
              <a:t>, java will not allow use of instance variables. </a:t>
            </a:r>
          </a:p>
          <a:p>
            <a:r>
              <a:rPr lang="en-US"/>
              <a:t>Static methods typically take all they data from parameters and compute something from those parameters</a:t>
            </a:r>
          </a:p>
          <a:p>
            <a:r>
              <a:rPr lang="en-US"/>
              <a:t>Example of this are the many methods in the Math class</a:t>
            </a:r>
          </a:p>
        </p:txBody>
      </p:sp>
    </p:spTree>
    <p:extLst>
      <p:ext uri="{BB962C8B-B14F-4D97-AF65-F5344CB8AC3E}">
        <p14:creationId xmlns:p14="http://schemas.microsoft.com/office/powerpoint/2010/main" val="160655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Instance variables DO NOT use the static keyword</a:t>
            </a:r>
          </a:p>
          <a:p>
            <a:r>
              <a:rPr lang="en-US"/>
              <a:t>Each instance of a class has it’s own copy of the variable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 = 0;</a:t>
            </a:r>
          </a:p>
          <a:p>
            <a:endParaRPr lang="en-US"/>
          </a:p>
          <a:p>
            <a:r>
              <a:rPr lang="en-US"/>
              <a:t>Instance methods can access instance variables</a:t>
            </a:r>
          </a:p>
          <a:p>
            <a:r>
              <a:rPr lang="en-US"/>
              <a:t>They can do so using the implicit reference</a:t>
            </a:r>
          </a:p>
          <a:p>
            <a:r>
              <a:rPr lang="en-US"/>
              <a:t>Or explicitly through the 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146469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</a:t>
            </a:r>
            <a:r>
              <a:rPr lang="en-US" b="1"/>
              <a:t>constructor</a:t>
            </a:r>
            <a:r>
              <a:rPr lang="en-US"/>
              <a:t> is a special kind of method for a class that gets called when using 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US">
              <a:cs typeface="Consolas" panose="020B0609020204030204" pitchFamily="49" charset="0"/>
            </a:endParaRPr>
          </a:p>
          <a:p>
            <a:r>
              <a:rPr lang="en-US"/>
              <a:t>The constructor method’s purpose is to set up initial state for the object</a:t>
            </a:r>
          </a:p>
          <a:p>
            <a:r>
              <a:rPr lang="en-US"/>
              <a:t>Allows for enforcement of class invariants</a:t>
            </a:r>
          </a:p>
          <a:p>
            <a:r>
              <a:rPr lang="en-US"/>
              <a:t>When the class doesn’t have any constructor method specified, Java creates one with no parameters, and auto-initializes all the fields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f =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(1, 2);</a:t>
            </a:r>
          </a:p>
          <a:p>
            <a:pPr marL="0" indent="0">
              <a:buNone/>
            </a:pP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p =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s =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lang="en-US" sz="2400" i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2819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sz="3600"/>
              <a:t>The method begins with </a:t>
            </a:r>
            <a:r>
              <a:rPr lang="en-US" sz="3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sz="3600" b="1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/>
              <a:t>The method’s name must be the same as the class name.</a:t>
            </a:r>
          </a:p>
          <a:p>
            <a:r>
              <a:rPr lang="en-US" sz="3600"/>
              <a:t>There is </a:t>
            </a:r>
            <a:r>
              <a:rPr lang="en-US" sz="3600" b="1"/>
              <a:t>no return type allowed.</a:t>
            </a:r>
            <a:r>
              <a:rPr lang="en-US" sz="3600"/>
              <a:t>   </a:t>
            </a:r>
            <a:endParaRPr lang="en-US" sz="3600" i="1"/>
          </a:p>
          <a:p>
            <a:r>
              <a:rPr lang="en-US" sz="3600"/>
              <a:t>Parameters are defined by you as necessary.</a:t>
            </a:r>
          </a:p>
          <a:p>
            <a:pPr marL="0" indent="0">
              <a:buNone/>
            </a:pPr>
            <a:b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810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5142089"/>
          </a:xfrm>
        </p:spPr>
        <p:txBody>
          <a:bodyPr>
            <a:normAutofit/>
          </a:bodyPr>
          <a:lstStyle/>
          <a:p>
            <a:r>
              <a:rPr lang="en-US"/>
              <a:t>This.&lt;field&gt; lets you use the same name for your parameters and your fields inside your class’ instance methods</a:t>
            </a:r>
          </a:p>
          <a:p>
            <a:endParaRPr lang="en-US"/>
          </a:p>
          <a:p>
            <a:pPr marL="0" indent="0">
              <a:buNone/>
            </a:pP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Y;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922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838002-3735-4D2A-B3A3-B78E5F9EEEF6}">
  <ds:schemaRefs>
    <ds:schemaRef ds:uri="22ea9a44-513e-4f2d-b129-a84042c2e2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3B79297-534E-43F1-A2CD-A24FAB5BCF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6605AE-767E-4413-8A75-3E809803589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Upcoming Assignments</vt:lpstr>
      <vt:lpstr>Chapter 8 Review</vt:lpstr>
      <vt:lpstr>Object</vt:lpstr>
      <vt:lpstr>Classes</vt:lpstr>
      <vt:lpstr>Static methods</vt:lpstr>
      <vt:lpstr>Instance</vt:lpstr>
      <vt:lpstr>Constructor</vt:lpstr>
      <vt:lpstr>Constructor Syntax</vt:lpstr>
      <vt:lpstr>The this Keyword</vt:lpstr>
      <vt:lpstr>Accessing Data Members</vt:lpstr>
      <vt:lpstr>How Do You Refer To ...</vt:lpstr>
      <vt:lpstr>Accessing (Calling) Method Members</vt:lpstr>
      <vt:lpstr>Encapsulation</vt:lpstr>
      <vt:lpstr>Accessors</vt:lpstr>
      <vt:lpstr>Mutators</vt:lpstr>
      <vt:lpstr>Example Of Encapsulation</vt:lpstr>
      <vt:lpstr>Why Encapsulate?</vt:lpstr>
      <vt:lpstr>Class Invariants</vt:lpstr>
      <vt:lpstr>toString()</vt:lpstr>
      <vt:lpstr>toString() Example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revision>1</cp:revision>
  <dcterms:created xsi:type="dcterms:W3CDTF">2013-09-15T04:52:01Z</dcterms:created>
  <dcterms:modified xsi:type="dcterms:W3CDTF">2023-01-23T05:33:26Z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