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366" r:id="rId2"/>
    <p:sldId id="367" r:id="rId3"/>
    <p:sldId id="368" r:id="rId4"/>
    <p:sldId id="385" r:id="rId5"/>
    <p:sldId id="392" r:id="rId6"/>
    <p:sldId id="369" r:id="rId7"/>
    <p:sldId id="373" r:id="rId8"/>
    <p:sldId id="372" r:id="rId9"/>
    <p:sldId id="393" r:id="rId10"/>
    <p:sldId id="374" r:id="rId11"/>
    <p:sldId id="375" r:id="rId12"/>
    <p:sldId id="379" r:id="rId13"/>
    <p:sldId id="380" r:id="rId14"/>
    <p:sldId id="399" r:id="rId15"/>
    <p:sldId id="400" r:id="rId16"/>
    <p:sldId id="391" r:id="rId17"/>
    <p:sldId id="383" r:id="rId18"/>
    <p:sldId id="40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ach Zachwieja (XBOX)" initials="ZZ(" lastIdx="1" clrIdx="0">
    <p:extLst>
      <p:ext uri="{19B8F6BF-5375-455C-9EA6-DF929625EA0E}">
        <p15:presenceInfo xmlns:p15="http://schemas.microsoft.com/office/powerpoint/2012/main" userId="S-1-5-21-2127521184-1604012920-1887927527-501002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99"/>
    <a:srgbClr val="008000"/>
    <a:srgbClr val="0000FF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801" autoAdjust="0"/>
    <p:restoredTop sz="92598" autoAdjust="0"/>
  </p:normalViewPr>
  <p:slideViewPr>
    <p:cSldViewPr snapToGrid="0">
      <p:cViewPr varScale="1">
        <p:scale>
          <a:sx n="105" d="100"/>
          <a:sy n="105" d="100"/>
        </p:scale>
        <p:origin x="38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ustomXml" Target="../customXml/item1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28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openxmlformats.org/officeDocument/2006/relationships/customXml" Target="../customXml/item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79475D-68A2-42D5-8792-5328DE467EE4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042524-4F98-4EE5-8867-2EE5CDE3C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3523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675525" y="2514848"/>
            <a:ext cx="77777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0" dirty="0">
                <a:solidFill>
                  <a:srgbClr val="008000"/>
                </a:solidFill>
              </a:rPr>
              <a:t>//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53301" y="1122363"/>
            <a:ext cx="10205297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C50E7-A9E5-4A1C-A0B0-0C3027D146ED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F2097-ECDF-4E38-9F19-96008E8B4F4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 flipH="1">
            <a:off x="675525" y="3667873"/>
            <a:ext cx="109727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cap="small" dirty="0">
                <a:solidFill>
                  <a:schemeClr val="bg1">
                    <a:lumMod val="75000"/>
                  </a:schemeClr>
                </a:solidFill>
              </a:rPr>
              <a:t>Interlake High School</a:t>
            </a:r>
          </a:p>
          <a:p>
            <a:pPr algn="l"/>
            <a:r>
              <a:rPr lang="en-US" sz="2800" cap="small" dirty="0">
                <a:solidFill>
                  <a:schemeClr val="bg1">
                    <a:lumMod val="75000"/>
                  </a:schemeClr>
                </a:solidFill>
              </a:rPr>
              <a:t>AP 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2815719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4270" y="365124"/>
            <a:ext cx="10374330" cy="9144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10972800" cy="48006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C50E7-A9E5-4A1C-A0B0-0C3027D146ED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F2097-ECDF-4E38-9F19-96008E8B4F4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684090" y="373688"/>
            <a:ext cx="60018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8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//</a:t>
            </a:r>
          </a:p>
        </p:txBody>
      </p:sp>
    </p:spTree>
    <p:extLst>
      <p:ext uri="{BB962C8B-B14F-4D97-AF65-F5344CB8AC3E}">
        <p14:creationId xmlns:p14="http://schemas.microsoft.com/office/powerpoint/2010/main" val="3894631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4270" y="365124"/>
            <a:ext cx="10374330" cy="914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371600"/>
            <a:ext cx="5257800" cy="4800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00800" y="1371600"/>
            <a:ext cx="5257800" cy="4800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C50E7-A9E5-4A1C-A0B0-0C3027D146ED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F2097-ECDF-4E38-9F19-96008E8B4F4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684090" y="373688"/>
            <a:ext cx="60018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8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//</a:t>
            </a:r>
          </a:p>
        </p:txBody>
      </p:sp>
    </p:spTree>
    <p:extLst>
      <p:ext uri="{BB962C8B-B14F-4D97-AF65-F5344CB8AC3E}">
        <p14:creationId xmlns:p14="http://schemas.microsoft.com/office/powerpoint/2010/main" val="64475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4270" y="365124"/>
            <a:ext cx="10374330" cy="9144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C50E7-A9E5-4A1C-A0B0-0C3027D146ED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F2097-ECDF-4E38-9F19-96008E8B4F4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 userDrawn="1"/>
        </p:nvSpPr>
        <p:spPr>
          <a:xfrm>
            <a:off x="684090" y="373688"/>
            <a:ext cx="60018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8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//</a:t>
            </a:r>
          </a:p>
        </p:txBody>
      </p:sp>
    </p:spTree>
    <p:extLst>
      <p:ext uri="{BB962C8B-B14F-4D97-AF65-F5344CB8AC3E}">
        <p14:creationId xmlns:p14="http://schemas.microsoft.com/office/powerpoint/2010/main" val="6150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C50E7-A9E5-4A1C-A0B0-0C3027D146ED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F2097-ECDF-4E38-9F19-96008E8B4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936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365124"/>
            <a:ext cx="109728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// 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371600"/>
            <a:ext cx="109728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34576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0C50E7-A9E5-4A1C-A0B0-0C3027D146ED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95512" y="6345766"/>
            <a:ext cx="5164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15400" y="634576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DF2097-ECDF-4E38-9F19-96008E8B4F4A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-15474" y="-3170"/>
            <a:ext cx="205483" cy="701724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 userDrawn="1"/>
        </p:nvSpPr>
        <p:spPr>
          <a:xfrm>
            <a:off x="152399" y="-3170"/>
            <a:ext cx="366889" cy="73409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1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2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3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4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5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6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7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8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9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10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11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12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13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14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15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16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17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18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19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20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21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22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23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24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25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26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27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28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29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30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31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32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33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34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35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36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37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38</a:t>
            </a:r>
          </a:p>
          <a:p>
            <a:pPr algn="r"/>
            <a:endParaRPr lang="en-US" sz="1200" dirty="0">
              <a:solidFill>
                <a:schemeClr val="bg1">
                  <a:lumMod val="75000"/>
                </a:schemeClr>
              </a:solidFill>
            </a:endParaRPr>
          </a:p>
          <a:p>
            <a:pPr algn="r"/>
            <a:endParaRPr lang="en-US" dirty="0"/>
          </a:p>
        </p:txBody>
      </p:sp>
      <p:cxnSp>
        <p:nvCxnSpPr>
          <p:cNvPr id="19" name="Straight Connector 18"/>
          <p:cNvCxnSpPr/>
          <p:nvPr userDrawn="1"/>
        </p:nvCxnSpPr>
        <p:spPr>
          <a:xfrm>
            <a:off x="502356" y="-248356"/>
            <a:ext cx="0" cy="7766756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0107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8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Upcoming Assignments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11125200" cy="4800600"/>
          </a:xfrm>
        </p:spPr>
        <p:txBody>
          <a:bodyPr>
            <a:normAutofit/>
          </a:bodyPr>
          <a:lstStyle/>
          <a:p>
            <a:r>
              <a:rPr lang="en-US" dirty="0"/>
              <a:t>critter project</a:t>
            </a:r>
          </a:p>
          <a:p>
            <a:pPr marL="457200" lvl="1" indent="0">
              <a:buNone/>
            </a:pPr>
            <a:r>
              <a:rPr lang="en-US" dirty="0"/>
              <a:t>  </a:t>
            </a:r>
          </a:p>
          <a:p>
            <a:r>
              <a:rPr lang="en-US" dirty="0"/>
              <a:t>Wed/Thurs – Chapter 9 Quiz</a:t>
            </a:r>
          </a:p>
          <a:p>
            <a:r>
              <a:rPr lang="en-US" dirty="0"/>
              <a:t>2/17---Critters due</a:t>
            </a:r>
          </a:p>
          <a:p>
            <a:pPr indent="-18288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7728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Accessing Fields In the Super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Don’t.</a:t>
            </a:r>
          </a:p>
          <a:p>
            <a:r>
              <a:rPr lang="en-US" dirty="0"/>
              <a:t>Make the fields private in the parent class</a:t>
            </a:r>
          </a:p>
          <a:p>
            <a:r>
              <a:rPr lang="en-US" dirty="0"/>
              <a:t>Subclasses use </a:t>
            </a:r>
            <a:r>
              <a:rPr lang="en-US" dirty="0" err="1"/>
              <a:t>accessors</a:t>
            </a:r>
            <a:r>
              <a:rPr lang="en-US" dirty="0"/>
              <a:t> and </a:t>
            </a:r>
            <a:r>
              <a:rPr lang="en-US" dirty="0" err="1"/>
              <a:t>mutators</a:t>
            </a:r>
            <a:endParaRPr lang="en-US" dirty="0"/>
          </a:p>
          <a:p>
            <a:r>
              <a:rPr lang="en-US" dirty="0"/>
              <a:t>Why?</a:t>
            </a:r>
          </a:p>
          <a:p>
            <a:pPr lvl="1"/>
            <a:r>
              <a:rPr lang="en-US" dirty="0"/>
              <a:t>Sometimes you don’t want to expose fields</a:t>
            </a:r>
          </a:p>
          <a:p>
            <a:pPr lvl="1"/>
            <a:r>
              <a:rPr lang="en-US" dirty="0"/>
              <a:t>Need to maintain class invariances (if any)</a:t>
            </a:r>
          </a:p>
        </p:txBody>
      </p:sp>
    </p:spTree>
    <p:extLst>
      <p:ext uri="{BB962C8B-B14F-4D97-AF65-F5344CB8AC3E}">
        <p14:creationId xmlns:p14="http://schemas.microsoft.com/office/powerpoint/2010/main" val="3521215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java.lang.Object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71352"/>
            <a:ext cx="10972800" cy="48006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Everything inherits from </a:t>
            </a:r>
            <a:r>
              <a:rPr lang="en-US" dirty="0" err="1"/>
              <a:t>java.lang.object</a:t>
            </a:r>
            <a:endParaRPr lang="en-US" dirty="0"/>
          </a:p>
          <a:p>
            <a:r>
              <a:rPr lang="en-US" dirty="0"/>
              <a:t>Gives you .equals(Object o) and .</a:t>
            </a:r>
            <a:r>
              <a:rPr lang="en-US" dirty="0" err="1"/>
              <a:t>toString</a:t>
            </a:r>
            <a:r>
              <a:rPr lang="en-US" dirty="0"/>
              <a:t>()</a:t>
            </a:r>
          </a:p>
          <a:p>
            <a:r>
              <a:rPr lang="en-US" dirty="0"/>
              <a:t>Most commonly overridden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equals(</a:t>
            </a:r>
            <a:r>
              <a:rPr lang="en-US" dirty="0">
                <a:solidFill>
                  <a:srgbClr val="00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o)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(! (o </a:t>
            </a:r>
            <a:r>
              <a:rPr lang="en-US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instanceof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 cast object type so we can access fields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solidFill>
                  <a:srgbClr val="00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  <a:r>
              <a:rPr lang="en-US" dirty="0">
                <a:solidFill>
                  <a:srgbClr val="00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o;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.VIN.equals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car.VIN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544475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Polymorphism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Same code to be call several different types of objects</a:t>
            </a:r>
          </a:p>
          <a:p>
            <a:r>
              <a:rPr lang="en-US" dirty="0"/>
              <a:t>Code behaves differently depending on object type</a:t>
            </a:r>
          </a:p>
          <a:p>
            <a:r>
              <a:rPr lang="en-US" dirty="0"/>
              <a:t>Can reference objects as other types </a:t>
            </a:r>
          </a:p>
          <a:p>
            <a:r>
              <a:rPr lang="en-US" dirty="0"/>
              <a:t>Must satisfy the Is-A relationship test</a:t>
            </a:r>
          </a:p>
          <a:p>
            <a:r>
              <a:rPr lang="en-US" dirty="0"/>
              <a:t>Every object is a </a:t>
            </a:r>
            <a:r>
              <a:rPr lang="en-US" dirty="0" err="1"/>
              <a:t>java.lang.Object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When does this not work?</a:t>
            </a:r>
          </a:p>
          <a:p>
            <a:pPr lvl="1"/>
            <a:r>
              <a:rPr lang="en-US" dirty="0"/>
              <a:t>Can only assign reference types.  No primitives.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965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Interfaces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you want the Is-A relationship</a:t>
            </a:r>
          </a:p>
          <a:p>
            <a:pPr lvl="1"/>
            <a:r>
              <a:rPr lang="en-US" dirty="0"/>
              <a:t>Car is a vehicle</a:t>
            </a:r>
          </a:p>
          <a:p>
            <a:pPr lvl="1"/>
            <a:r>
              <a:rPr lang="en-US" dirty="0"/>
              <a:t>Boat is a vehicle</a:t>
            </a:r>
          </a:p>
          <a:p>
            <a:pPr lvl="1"/>
            <a:r>
              <a:rPr lang="en-US" dirty="0"/>
              <a:t>Riding Lawnmower is a vehicle</a:t>
            </a:r>
          </a:p>
          <a:p>
            <a:r>
              <a:rPr lang="en-US" dirty="0"/>
              <a:t>But you don’t want the inheritance</a:t>
            </a:r>
          </a:p>
          <a:p>
            <a:r>
              <a:rPr lang="en-US" dirty="0"/>
              <a:t>That is,  you don’t want to share code</a:t>
            </a:r>
          </a:p>
          <a:p>
            <a:r>
              <a:rPr lang="en-US" dirty="0"/>
              <a:t>But you still want the polymorphism</a:t>
            </a:r>
          </a:p>
          <a:p>
            <a:r>
              <a:rPr lang="en-US" dirty="0"/>
              <a:t>So you can </a:t>
            </a:r>
            <a:r>
              <a:rPr lang="en-US" i="1" dirty="0"/>
              <a:t>handle objects in a common way</a:t>
            </a:r>
          </a:p>
        </p:txBody>
      </p:sp>
    </p:spTree>
    <p:extLst>
      <p:ext uri="{BB962C8B-B14F-4D97-AF65-F5344CB8AC3E}">
        <p14:creationId xmlns:p14="http://schemas.microsoft.com/office/powerpoint/2010/main" val="24251920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Declaring an interface</a:t>
            </a:r>
          </a:p>
        </p:txBody>
      </p:sp>
      <p:sp>
        <p:nvSpPr>
          <p:cNvPr id="976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lvl="1">
              <a:lnSpc>
                <a:spcPct val="80000"/>
              </a:lnSpc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public interface </a:t>
            </a:r>
            <a:r>
              <a:rPr lang="en-US" altLang="en-US" b="1"/>
              <a:t>name</a:t>
            </a:r>
            <a:r>
              <a:rPr lang="en-US" altLang="en-US">
                <a:latin typeface="Courier New" panose="02070309020205020404" pitchFamily="49" charset="0"/>
              </a:rPr>
              <a:t> {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   public </a:t>
            </a:r>
            <a:r>
              <a:rPr lang="en-US" altLang="en-US" sz="2000" b="1"/>
              <a:t>type</a:t>
            </a:r>
            <a:r>
              <a:rPr lang="en-US" altLang="en-US" sz="2000">
                <a:latin typeface="Courier New" panose="02070309020205020404" pitchFamily="49" charset="0"/>
              </a:rPr>
              <a:t> </a:t>
            </a:r>
            <a:r>
              <a:rPr lang="en-US" altLang="en-US" sz="2000" b="1"/>
              <a:t>name</a:t>
            </a:r>
            <a:r>
              <a:rPr lang="en-US" altLang="en-US" sz="2000">
                <a:latin typeface="Courier New" panose="02070309020205020404" pitchFamily="49" charset="0"/>
              </a:rPr>
              <a:t>(</a:t>
            </a:r>
            <a:r>
              <a:rPr lang="en-US" altLang="en-US" sz="2000" b="1"/>
              <a:t>type</a:t>
            </a:r>
            <a:r>
              <a:rPr lang="en-US" altLang="en-US" sz="2000">
                <a:latin typeface="Courier New" panose="02070309020205020404" pitchFamily="49" charset="0"/>
              </a:rPr>
              <a:t> </a:t>
            </a:r>
            <a:r>
              <a:rPr lang="en-US" altLang="en-US" sz="2000" b="1"/>
              <a:t>name</a:t>
            </a:r>
            <a:r>
              <a:rPr lang="en-US" altLang="en-US" sz="2000">
                <a:latin typeface="Courier New" panose="02070309020205020404" pitchFamily="49" charset="0"/>
              </a:rPr>
              <a:t>, ..., </a:t>
            </a:r>
            <a:r>
              <a:rPr lang="en-US" altLang="en-US" sz="2000" b="1"/>
              <a:t>type</a:t>
            </a:r>
            <a:r>
              <a:rPr lang="en-US" altLang="en-US" sz="2000">
                <a:latin typeface="Courier New" panose="02070309020205020404" pitchFamily="49" charset="0"/>
              </a:rPr>
              <a:t> </a:t>
            </a:r>
            <a:r>
              <a:rPr lang="en-US" altLang="en-US" sz="2000" b="1"/>
              <a:t>name</a:t>
            </a:r>
            <a:r>
              <a:rPr lang="en-US" altLang="en-US" sz="2000">
                <a:latin typeface="Courier New" panose="02070309020205020404" pitchFamily="49" charset="0"/>
              </a:rPr>
              <a:t>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   public </a:t>
            </a:r>
            <a:r>
              <a:rPr lang="en-US" altLang="en-US" sz="2000" b="1"/>
              <a:t>type</a:t>
            </a:r>
            <a:r>
              <a:rPr lang="en-US" altLang="en-US" sz="2000">
                <a:latin typeface="Courier New" panose="02070309020205020404" pitchFamily="49" charset="0"/>
              </a:rPr>
              <a:t> </a:t>
            </a:r>
            <a:r>
              <a:rPr lang="en-US" altLang="en-US" sz="2000" b="1"/>
              <a:t>name</a:t>
            </a:r>
            <a:r>
              <a:rPr lang="en-US" altLang="en-US" sz="2000">
                <a:latin typeface="Courier New" panose="02070309020205020404" pitchFamily="49" charset="0"/>
              </a:rPr>
              <a:t>(</a:t>
            </a:r>
            <a:r>
              <a:rPr lang="en-US" altLang="en-US" sz="2000" b="1"/>
              <a:t>type</a:t>
            </a:r>
            <a:r>
              <a:rPr lang="en-US" altLang="en-US" sz="2000">
                <a:latin typeface="Courier New" panose="02070309020205020404" pitchFamily="49" charset="0"/>
              </a:rPr>
              <a:t> </a:t>
            </a:r>
            <a:r>
              <a:rPr lang="en-US" altLang="en-US" sz="2000" b="1"/>
              <a:t>name</a:t>
            </a:r>
            <a:r>
              <a:rPr lang="en-US" altLang="en-US" sz="2000">
                <a:latin typeface="Courier New" panose="02070309020205020404" pitchFamily="49" charset="0"/>
              </a:rPr>
              <a:t>, ..., </a:t>
            </a:r>
            <a:r>
              <a:rPr lang="en-US" altLang="en-US" sz="2000" b="1"/>
              <a:t>type</a:t>
            </a:r>
            <a:r>
              <a:rPr lang="en-US" altLang="en-US" sz="2000">
                <a:latin typeface="Courier New" panose="02070309020205020404" pitchFamily="49" charset="0"/>
              </a:rPr>
              <a:t> </a:t>
            </a:r>
            <a:r>
              <a:rPr lang="en-US" altLang="en-US" sz="2000" b="1"/>
              <a:t>name</a:t>
            </a:r>
            <a:r>
              <a:rPr lang="en-US" altLang="en-US" sz="2000">
                <a:latin typeface="Courier New" panose="02070309020205020404" pitchFamily="49" charset="0"/>
              </a:rPr>
              <a:t>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    </a:t>
            </a:r>
            <a:r>
              <a:rPr lang="en-US" altLang="en-US"/>
              <a:t>...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}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 altLang="en-US" sz="900">
              <a:latin typeface="Courier New" panose="02070309020205020404" pitchFamily="49" charset="0"/>
            </a:endParaRPr>
          </a:p>
          <a:p>
            <a:pPr lvl="1">
              <a:buFontTx/>
              <a:buNone/>
            </a:pPr>
            <a:r>
              <a:rPr lang="en-US" altLang="en-US" sz="2000"/>
              <a:t>Example: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 altLang="en-US" sz="1000">
              <a:latin typeface="Courier New" panose="02070309020205020404" pitchFamily="49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public interface Vehicle {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    public double speed();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    public void setDirection(int direction);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}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 altLang="en-US" sz="1000">
              <a:latin typeface="Courier New" panose="02070309020205020404" pitchFamily="49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endParaRPr lang="en-US" altLang="en-US" sz="1000">
              <a:latin typeface="Courier New" panose="02070309020205020404" pitchFamily="49" charset="0"/>
            </a:endParaRPr>
          </a:p>
          <a:p>
            <a:r>
              <a:rPr lang="en-US" altLang="en-US" sz="2200" b="1"/>
              <a:t>abstract method</a:t>
            </a:r>
            <a:r>
              <a:rPr lang="en-US" altLang="en-US" sz="2200"/>
              <a:t>: A header without an implementation.</a:t>
            </a:r>
          </a:p>
          <a:p>
            <a:pPr lvl="1"/>
            <a:r>
              <a:rPr lang="en-US" altLang="en-US" sz="2000"/>
              <a:t>The actual body is not specified, to allow/force different classes to implement the behavior in its own way.</a:t>
            </a:r>
          </a:p>
        </p:txBody>
      </p:sp>
    </p:spTree>
    <p:extLst>
      <p:ext uri="{BB962C8B-B14F-4D97-AF65-F5344CB8AC3E}">
        <p14:creationId xmlns:p14="http://schemas.microsoft.com/office/powerpoint/2010/main" val="1836898783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Implementing an interface</a:t>
            </a:r>
          </a:p>
        </p:txBody>
      </p:sp>
      <p:sp>
        <p:nvSpPr>
          <p:cNvPr id="978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lvl="1">
              <a:lnSpc>
                <a:spcPct val="80000"/>
              </a:lnSpc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	public class </a:t>
            </a:r>
            <a:r>
              <a:rPr lang="en-US" altLang="en-US" b="1"/>
              <a:t>name</a:t>
            </a:r>
            <a:r>
              <a:rPr lang="en-US" altLang="en-US">
                <a:latin typeface="Courier New" panose="02070309020205020404" pitchFamily="49" charset="0"/>
              </a:rPr>
              <a:t> implements </a:t>
            </a:r>
            <a:r>
              <a:rPr lang="en-US" altLang="en-US" b="1"/>
              <a:t>interface</a:t>
            </a:r>
            <a:r>
              <a:rPr lang="en-US" altLang="en-US">
                <a:latin typeface="Courier New" panose="02070309020205020404" pitchFamily="49" charset="0"/>
              </a:rPr>
              <a:t> {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	    ...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	}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en-US" altLang="en-US" sz="1000"/>
          </a:p>
          <a:p>
            <a:pPr lvl="1">
              <a:lnSpc>
                <a:spcPct val="90000"/>
              </a:lnSpc>
            </a:pPr>
            <a:r>
              <a:rPr lang="en-US" altLang="en-US"/>
              <a:t>Example: 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	public class Bicycle </a:t>
            </a:r>
            <a:r>
              <a:rPr lang="en-US" altLang="en-US" b="1">
                <a:latin typeface="Courier New" panose="02070309020205020404" pitchFamily="49" charset="0"/>
              </a:rPr>
              <a:t>implements Vehicle</a:t>
            </a:r>
            <a:r>
              <a:rPr lang="en-US" altLang="en-US">
                <a:latin typeface="Courier New" panose="02070309020205020404" pitchFamily="49" charset="0"/>
              </a:rPr>
              <a:t> {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	    ...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	}</a:t>
            </a:r>
            <a:endParaRPr lang="en-US" altLang="en-US" sz="1000"/>
          </a:p>
          <a:p>
            <a:pPr lvl="1">
              <a:lnSpc>
                <a:spcPct val="90000"/>
              </a:lnSpc>
              <a:buFontTx/>
              <a:buNone/>
            </a:pPr>
            <a:endParaRPr lang="en-US" altLang="en-US"/>
          </a:p>
          <a:p>
            <a:pPr lvl="1">
              <a:lnSpc>
                <a:spcPct val="90000"/>
              </a:lnSpc>
              <a:buFontTx/>
              <a:buNone/>
            </a:pPr>
            <a:endParaRPr lang="en-US" altLang="en-US"/>
          </a:p>
          <a:p>
            <a:pPr>
              <a:lnSpc>
                <a:spcPct val="90000"/>
              </a:lnSpc>
            </a:pPr>
            <a:r>
              <a:rPr lang="en-US" altLang="en-US"/>
              <a:t>A class can declare that it </a:t>
            </a:r>
            <a:r>
              <a:rPr lang="en-US" altLang="en-US" i="1"/>
              <a:t>implements</a:t>
            </a:r>
            <a:r>
              <a:rPr lang="en-US" altLang="en-US"/>
              <a:t> an interface.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This means the class must contain each of the abstract methods in that interface.  (Otherwise, it will not compile.)</a:t>
            </a:r>
          </a:p>
          <a:p>
            <a:pPr lvl="1">
              <a:lnSpc>
                <a:spcPct val="90000"/>
              </a:lnSpc>
            </a:pPr>
            <a:endParaRPr lang="en-US" altLang="en-US"/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/>
              <a:t>	(What must be true about the </a:t>
            </a:r>
            <a:r>
              <a:rPr lang="en-US" altLang="en-US">
                <a:latin typeface="Courier New" panose="02070309020205020404" pitchFamily="49" charset="0"/>
              </a:rPr>
              <a:t>Bicycle</a:t>
            </a:r>
            <a:r>
              <a:rPr lang="en-US" altLang="en-US"/>
              <a:t> class for it to compile?)</a:t>
            </a:r>
          </a:p>
        </p:txBody>
      </p:sp>
    </p:spTree>
    <p:extLst>
      <p:ext uri="{BB962C8B-B14F-4D97-AF65-F5344CB8AC3E}">
        <p14:creationId xmlns:p14="http://schemas.microsoft.com/office/powerpoint/2010/main" val="3373552774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Interfaces In One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77189" indent="-342900"/>
            <a:r>
              <a:rPr lang="en-US" dirty="0">
                <a:cs typeface="Consolas" panose="020B0609020204030204" pitchFamily="49" charset="0"/>
              </a:rPr>
              <a:t>Subclass can </a:t>
            </a:r>
            <a:r>
              <a:rPr lang="en-US" i="1" dirty="0">
                <a:cs typeface="Consolas" panose="020B0609020204030204" pitchFamily="49" charset="0"/>
              </a:rPr>
              <a:t>extend </a:t>
            </a:r>
            <a:r>
              <a:rPr lang="en-US" dirty="0">
                <a:cs typeface="Consolas" panose="020B0609020204030204" pitchFamily="49" charset="0"/>
              </a:rPr>
              <a:t>only one class</a:t>
            </a:r>
          </a:p>
          <a:p>
            <a:pPr marL="377189" indent="-342900"/>
            <a:r>
              <a:rPr lang="en-US" dirty="0">
                <a:cs typeface="Consolas" panose="020B0609020204030204" pitchFamily="49" charset="0"/>
              </a:rPr>
              <a:t>Subclass can implement any number of interfaces</a:t>
            </a:r>
          </a:p>
          <a:p>
            <a:pPr marL="377189" indent="-342900"/>
            <a:r>
              <a:rPr lang="en-US" dirty="0">
                <a:cs typeface="Consolas" panose="020B0609020204030204" pitchFamily="49" charset="0"/>
              </a:rPr>
              <a:t>Allows division into chunks of unrelated  behavior</a:t>
            </a:r>
          </a:p>
          <a:p>
            <a:pPr marL="377189" indent="-342900"/>
            <a:r>
              <a:rPr lang="en-US" dirty="0">
                <a:cs typeface="Consolas" panose="020B0609020204030204" pitchFamily="49" charset="0"/>
              </a:rPr>
              <a:t>Different behaviors required by different interfaces</a:t>
            </a:r>
          </a:p>
          <a:p>
            <a:pPr marL="377189" indent="-342900"/>
            <a:r>
              <a:rPr lang="en-US" dirty="0">
                <a:cs typeface="Consolas" panose="020B0609020204030204" pitchFamily="49" charset="0"/>
              </a:rPr>
              <a:t>But one class the implements them all</a:t>
            </a:r>
          </a:p>
          <a:p>
            <a:pPr marL="34289" indent="0">
              <a:buNone/>
            </a:pPr>
            <a:endParaRPr lang="en-US" dirty="0">
              <a:cs typeface="Consolas" panose="020B0609020204030204" pitchFamily="49" charset="0"/>
            </a:endParaRPr>
          </a:p>
          <a:p>
            <a:pPr marL="34289" indent="0">
              <a:buNone/>
            </a:pPr>
            <a:r>
              <a:rPr lang="en-US" sz="2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00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House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00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Building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implements </a:t>
            </a:r>
            <a:r>
              <a:rPr lang="en-US" sz="2400" dirty="0">
                <a:solidFill>
                  <a:srgbClr val="00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Inhabitable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>
                <a:solidFill>
                  <a:srgbClr val="00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Paintable</a:t>
            </a:r>
          </a:p>
          <a:p>
            <a:pPr marL="34289" indent="0">
              <a:buNone/>
            </a:pP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77189" indent="-342900"/>
            <a:r>
              <a:rPr lang="en-US" dirty="0">
                <a:latin typeface="Calibri" panose="020F0502020204030204" pitchFamily="34" charset="0"/>
                <a:cs typeface="Consolas" panose="020B0609020204030204" pitchFamily="49" charset="0"/>
              </a:rPr>
              <a:t>Extends AND implements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7531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77189" indent="-342900"/>
            <a:r>
              <a:rPr lang="en-US" dirty="0">
                <a:cs typeface="Consolas" panose="020B0609020204030204" pitchFamily="49" charset="0"/>
              </a:rPr>
              <a:t>Not on Quiz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23444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Upcoming Assignments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11125200" cy="4800600"/>
          </a:xfrm>
        </p:spPr>
        <p:txBody>
          <a:bodyPr>
            <a:normAutofit/>
          </a:bodyPr>
          <a:lstStyle/>
          <a:p>
            <a:r>
              <a:rPr lang="en-US" dirty="0"/>
              <a:t>critter project</a:t>
            </a:r>
          </a:p>
          <a:p>
            <a:pPr marL="457200" lvl="1" indent="0">
              <a:buNone/>
            </a:pPr>
            <a:r>
              <a:rPr lang="en-US" dirty="0"/>
              <a:t>  </a:t>
            </a:r>
          </a:p>
          <a:p>
            <a:r>
              <a:rPr lang="en-US" dirty="0"/>
              <a:t>Wed/Thurs – Chapter 9 Quiz</a:t>
            </a:r>
          </a:p>
          <a:p>
            <a:r>
              <a:rPr lang="en-US" dirty="0"/>
              <a:t>2/17---Critters due</a:t>
            </a:r>
          </a:p>
          <a:p>
            <a:pPr indent="-18288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375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Chapter 9 Review</a:t>
            </a:r>
            <a:endParaRPr lang="en-US" sz="3000" baseline="-25000" dirty="0"/>
          </a:p>
        </p:txBody>
      </p:sp>
    </p:spTree>
    <p:extLst>
      <p:ext uri="{BB962C8B-B14F-4D97-AF65-F5344CB8AC3E}">
        <p14:creationId xmlns:p14="http://schemas.microsoft.com/office/powerpoint/2010/main" val="153099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Hierarchy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What is a class hierarchy?</a:t>
            </a:r>
          </a:p>
          <a:p>
            <a:pPr lvl="1"/>
            <a:r>
              <a:rPr lang="en-US" dirty="0"/>
              <a:t>Where does a object inherit from</a:t>
            </a:r>
          </a:p>
          <a:p>
            <a:endParaRPr lang="en-US" dirty="0"/>
          </a:p>
          <a:p>
            <a:r>
              <a:rPr lang="en-US" dirty="0"/>
              <a:t>Examples?</a:t>
            </a:r>
          </a:p>
          <a:p>
            <a:r>
              <a:rPr lang="en-US" dirty="0"/>
              <a:t>Vehicle &gt; Car &gt; SUV</a:t>
            </a:r>
          </a:p>
          <a:p>
            <a:r>
              <a:rPr lang="en-US" dirty="0"/>
              <a:t>Employee&gt;Lawyer</a:t>
            </a:r>
          </a:p>
          <a:p>
            <a:r>
              <a:rPr lang="en-US" dirty="0"/>
              <a:t>Employee&gt;Secretary&gt;Legal Secretary</a:t>
            </a:r>
          </a:p>
          <a:p>
            <a:endParaRPr lang="en-US" dirty="0"/>
          </a:p>
          <a:p>
            <a:r>
              <a:rPr lang="en-US" dirty="0"/>
              <a:t>How do we describe relationships?</a:t>
            </a:r>
          </a:p>
          <a:p>
            <a:pPr lvl="1"/>
            <a:r>
              <a:rPr lang="en-US" dirty="0"/>
              <a:t>Parent child---super class sub class</a:t>
            </a:r>
          </a:p>
        </p:txBody>
      </p:sp>
    </p:spTree>
    <p:extLst>
      <p:ext uri="{BB962C8B-B14F-4D97-AF65-F5344CB8AC3E}">
        <p14:creationId xmlns:p14="http://schemas.microsoft.com/office/powerpoint/2010/main" val="891178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5427786" y="1371600"/>
            <a:ext cx="1593903" cy="75613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8000"/>
                </a:solidFill>
              </a:rPr>
              <a:t>Employee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2964112" y="2967486"/>
            <a:ext cx="1459523" cy="75613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8000"/>
                </a:solidFill>
              </a:rPr>
              <a:t>Lawyer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5430673" y="2967486"/>
            <a:ext cx="1459523" cy="75613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8000"/>
                </a:solidFill>
              </a:rPr>
              <a:t>Secretary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7891460" y="2967486"/>
            <a:ext cx="1459523" cy="75613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8000"/>
                </a:solidFill>
              </a:rPr>
              <a:t>Marketer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196863" y="4774696"/>
            <a:ext cx="1459523" cy="75613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8000"/>
                </a:solidFill>
              </a:rPr>
              <a:t>Legal Secretary</a:t>
            </a:r>
          </a:p>
        </p:txBody>
      </p:sp>
      <p:cxnSp>
        <p:nvCxnSpPr>
          <p:cNvPr id="9" name="Straight Arrow Connector 8"/>
          <p:cNvCxnSpPr>
            <a:stCxn id="3" idx="2"/>
            <a:endCxn id="5" idx="0"/>
          </p:cNvCxnSpPr>
          <p:nvPr/>
        </p:nvCxnSpPr>
        <p:spPr>
          <a:xfrm flipH="1">
            <a:off x="6160435" y="2127738"/>
            <a:ext cx="64303" cy="839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10"/>
          <p:cNvCxnSpPr>
            <a:stCxn id="3" idx="2"/>
            <a:endCxn id="4" idx="0"/>
          </p:cNvCxnSpPr>
          <p:nvPr/>
        </p:nvCxnSpPr>
        <p:spPr>
          <a:xfrm rot="5400000">
            <a:off x="4539432" y="1282180"/>
            <a:ext cx="839748" cy="253086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3"/>
          <p:cNvCxnSpPr>
            <a:stCxn id="3" idx="2"/>
            <a:endCxn id="6" idx="0"/>
          </p:cNvCxnSpPr>
          <p:nvPr/>
        </p:nvCxnSpPr>
        <p:spPr>
          <a:xfrm rot="16200000" flipH="1">
            <a:off x="7003106" y="1349370"/>
            <a:ext cx="839748" cy="239648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5" idx="2"/>
            <a:endCxn id="7" idx="0"/>
          </p:cNvCxnSpPr>
          <p:nvPr/>
        </p:nvCxnSpPr>
        <p:spPr>
          <a:xfrm rot="5400000">
            <a:off x="5017993" y="3632255"/>
            <a:ext cx="1051072" cy="123381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2153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Subclasses inherit from their parent class</a:t>
            </a:r>
          </a:p>
          <a:p>
            <a:r>
              <a:rPr lang="en-US" dirty="0"/>
              <a:t>What is inherited?</a:t>
            </a:r>
          </a:p>
          <a:p>
            <a:pPr lvl="1"/>
            <a:endParaRPr lang="en-US" dirty="0"/>
          </a:p>
          <a:p>
            <a:r>
              <a:rPr lang="en-US" dirty="0"/>
              <a:t>No private members or constructors</a:t>
            </a:r>
          </a:p>
          <a:p>
            <a:r>
              <a:rPr lang="en-US" dirty="0"/>
              <a:t>Only inherit from a single class</a:t>
            </a:r>
          </a:p>
          <a:p>
            <a:r>
              <a:rPr lang="en-US" dirty="0"/>
              <a:t>Subclass inherits the state</a:t>
            </a:r>
          </a:p>
          <a:p>
            <a:r>
              <a:rPr lang="en-US" dirty="0"/>
              <a:t>Subclass inherits behavior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8030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Extending a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Start like any other class</a:t>
            </a:r>
          </a:p>
          <a:p>
            <a:r>
              <a:rPr lang="en-US" dirty="0"/>
              <a:t>But add an </a:t>
            </a:r>
            <a:r>
              <a:rPr lang="en-US" i="1" dirty="0"/>
              <a:t>extends </a:t>
            </a:r>
            <a:r>
              <a:rPr lang="en-US" dirty="0"/>
              <a:t>clause</a:t>
            </a:r>
          </a:p>
          <a:p>
            <a:pPr marL="0" indent="0">
              <a:buNone/>
            </a:pPr>
            <a:endParaRPr lang="en-US" sz="1600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&lt;name&gt;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implementation goes here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dirty="0"/>
              <a:t>For example: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Lawyer  </a:t>
            </a:r>
            <a:r>
              <a:rPr lang="en-US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Employee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implementation goes here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4790881" y="4572001"/>
            <a:ext cx="1609919" cy="576128"/>
          </a:xfrm>
          <a:prstGeom prst="roundRect">
            <a:avLst/>
          </a:prstGeom>
          <a:solidFill>
            <a:schemeClr val="accent1"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937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Overriding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an override?</a:t>
            </a:r>
          </a:p>
          <a:p>
            <a:pPr lvl="1"/>
            <a:r>
              <a:rPr lang="en-US" dirty="0"/>
              <a:t>Replacement of implementation</a:t>
            </a:r>
          </a:p>
          <a:p>
            <a:r>
              <a:rPr lang="en-US" dirty="0"/>
              <a:t>How do you override?</a:t>
            </a:r>
          </a:p>
          <a:p>
            <a:pPr lvl="1"/>
            <a:r>
              <a:rPr lang="en-US" dirty="0"/>
              <a:t>Define methods with same signature</a:t>
            </a:r>
          </a:p>
          <a:p>
            <a:r>
              <a:rPr lang="en-US" dirty="0"/>
              <a:t>Why do you override?</a:t>
            </a:r>
          </a:p>
          <a:p>
            <a:pPr lvl="1"/>
            <a:r>
              <a:rPr lang="en-US" dirty="0"/>
              <a:t>To override behavior</a:t>
            </a:r>
          </a:p>
          <a:p>
            <a:pPr lvl="1"/>
            <a:endParaRPr lang="en-US" dirty="0"/>
          </a:p>
          <a:p>
            <a:r>
              <a:rPr lang="en-US" dirty="0"/>
              <a:t>Overriding is not overloading</a:t>
            </a:r>
          </a:p>
          <a:p>
            <a:pPr lvl="1"/>
            <a:r>
              <a:rPr lang="en-US" dirty="0"/>
              <a:t>But a different signature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94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Constructor Inheritance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Constructors are not inherited.  Why not?</a:t>
            </a:r>
          </a:p>
          <a:p>
            <a:pPr lvl="1"/>
            <a:r>
              <a:rPr lang="en-US" dirty="0"/>
              <a:t>Because they return a different object type</a:t>
            </a:r>
          </a:p>
          <a:p>
            <a:pPr lvl="1"/>
            <a:r>
              <a:rPr lang="en-US" dirty="0"/>
              <a:t>Used to setup class specific state</a:t>
            </a:r>
          </a:p>
          <a:p>
            <a:pPr lvl="1"/>
            <a:r>
              <a:rPr lang="en-US" dirty="0"/>
              <a:t>Used to enforce class invariances</a:t>
            </a:r>
          </a:p>
          <a:p>
            <a:r>
              <a:rPr lang="en-US" dirty="0"/>
              <a:t>How do you call a parent constructor?</a:t>
            </a:r>
          </a:p>
          <a:p>
            <a:pPr lvl="1"/>
            <a:r>
              <a:rPr lang="en-US" dirty="0"/>
              <a:t>Call the </a:t>
            </a:r>
            <a:r>
              <a:rPr lang="en-US" i="1" dirty="0"/>
              <a:t>super</a:t>
            </a:r>
            <a:r>
              <a:rPr lang="en-US" dirty="0"/>
              <a:t> constructor with appropriate parameters</a:t>
            </a:r>
          </a:p>
          <a:p>
            <a:r>
              <a:rPr lang="en-US" dirty="0"/>
              <a:t>When can you call a super constructor?</a:t>
            </a:r>
          </a:p>
          <a:p>
            <a:pPr lvl="1"/>
            <a:r>
              <a:rPr lang="en-US" dirty="0"/>
              <a:t>Only as the first line in the child constructor</a:t>
            </a:r>
          </a:p>
          <a:p>
            <a:r>
              <a:rPr lang="en-US" dirty="0"/>
              <a:t>Why call it?</a:t>
            </a:r>
          </a:p>
          <a:p>
            <a:pPr lvl="1"/>
            <a:r>
              <a:rPr lang="en-US" dirty="0"/>
              <a:t>Ensures valid parent state first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052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39763" lvl="1" indent="-246063">
              <a:lnSpc>
                <a:spcPct val="80000"/>
              </a:lnSpc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public class Lawyer extends Employee {</a:t>
            </a:r>
          </a:p>
          <a:p>
            <a:pPr marL="639763" lvl="1" indent="-246063">
              <a:lnSpc>
                <a:spcPct val="80000"/>
              </a:lnSpc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	    public Lawyer(</a:t>
            </a:r>
            <a:r>
              <a:rPr lang="en-US" altLang="en-US" sz="2000" dirty="0" err="1">
                <a:latin typeface="Courier New" panose="02070309020205020404" pitchFamily="49" charset="0"/>
              </a:rPr>
              <a:t>int</a:t>
            </a:r>
            <a:r>
              <a:rPr lang="en-US" altLang="en-US" sz="2000" dirty="0">
                <a:latin typeface="Courier New" panose="02070309020205020404" pitchFamily="49" charset="0"/>
              </a:rPr>
              <a:t> years) {</a:t>
            </a:r>
          </a:p>
          <a:p>
            <a:pPr marL="639763" lvl="1" indent="-246063">
              <a:lnSpc>
                <a:spcPct val="80000"/>
              </a:lnSpc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	        </a:t>
            </a:r>
            <a:r>
              <a:rPr lang="en-US" altLang="en-US" sz="2000" b="1" dirty="0">
                <a:solidFill>
                  <a:srgbClr val="003399"/>
                </a:solidFill>
                <a:latin typeface="Courier New" panose="02070309020205020404" pitchFamily="49" charset="0"/>
              </a:rPr>
              <a:t>super(years);</a:t>
            </a:r>
            <a:r>
              <a:rPr lang="en-US" altLang="en-US" sz="2000" b="1" dirty="0">
                <a:latin typeface="Courier New" panose="02070309020205020404" pitchFamily="49" charset="0"/>
              </a:rPr>
              <a:t>  </a:t>
            </a:r>
            <a:r>
              <a:rPr lang="en-US" altLang="en-US" sz="2000" b="1" dirty="0">
                <a:solidFill>
                  <a:srgbClr val="008080"/>
                </a:solidFill>
                <a:latin typeface="Courier New" panose="02070309020205020404" pitchFamily="49" charset="0"/>
              </a:rPr>
              <a:t>// calls Employee constructor</a:t>
            </a:r>
          </a:p>
          <a:p>
            <a:pPr marL="639763" lvl="1" indent="-246063">
              <a:lnSpc>
                <a:spcPct val="80000"/>
              </a:lnSpc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	    }</a:t>
            </a:r>
          </a:p>
          <a:p>
            <a:pPr marL="639763" lvl="1" indent="-246063">
              <a:lnSpc>
                <a:spcPct val="80000"/>
              </a:lnSpc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	    ...</a:t>
            </a:r>
          </a:p>
          <a:p>
            <a:pPr marL="639763" lvl="1" indent="-246063">
              <a:lnSpc>
                <a:spcPct val="80000"/>
              </a:lnSpc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	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5954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DF68416B298A94CBE31BAA10D18C781" ma:contentTypeVersion="3" ma:contentTypeDescription="Create a new document." ma:contentTypeScope="" ma:versionID="fd117f1f9f6af934e261cac3d2138cd2">
  <xsd:schema xmlns:xsd="http://www.w3.org/2001/XMLSchema" xmlns:xs="http://www.w3.org/2001/XMLSchema" xmlns:p="http://schemas.microsoft.com/office/2006/metadata/properties" xmlns:ns2="22ea9a44-513e-4f2d-b129-a84042c2e25d" targetNamespace="http://schemas.microsoft.com/office/2006/metadata/properties" ma:root="true" ma:fieldsID="562b5105dadc82a27e21d9dd50ca38ad" ns2:_="">
    <xsd:import namespace="22ea9a44-513e-4f2d-b129-a84042c2e25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2ea9a44-513e-4f2d-b129-a84042c2e25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1E1CF03-24DC-4783-B132-2EDB89B865D9}"/>
</file>

<file path=customXml/itemProps2.xml><?xml version="1.0" encoding="utf-8"?>
<ds:datastoreItem xmlns:ds="http://schemas.openxmlformats.org/officeDocument/2006/customXml" ds:itemID="{A4CFE62F-2AAA-4FDF-A887-B6E647828FA7}"/>
</file>

<file path=customXml/itemProps3.xml><?xml version="1.0" encoding="utf-8"?>
<ds:datastoreItem xmlns:ds="http://schemas.openxmlformats.org/officeDocument/2006/customXml" ds:itemID="{75FB0992-A706-486B-80E5-668EC9F7EFC3}"/>
</file>

<file path=docProps/app.xml><?xml version="1.0" encoding="utf-8"?>
<Properties xmlns="http://schemas.openxmlformats.org/officeDocument/2006/extended-properties" xmlns:vt="http://schemas.openxmlformats.org/officeDocument/2006/docPropsVTypes">
  <TotalTime>9472</TotalTime>
  <Words>736</Words>
  <Application>Microsoft Office PowerPoint</Application>
  <PresentationFormat>Widescreen</PresentationFormat>
  <Paragraphs>159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Consolas</vt:lpstr>
      <vt:lpstr>Courier New</vt:lpstr>
      <vt:lpstr>Office Theme</vt:lpstr>
      <vt:lpstr>Upcoming Assignments</vt:lpstr>
      <vt:lpstr>Chapter 9 Review</vt:lpstr>
      <vt:lpstr>Class Hierarchy</vt:lpstr>
      <vt:lpstr>Example</vt:lpstr>
      <vt:lpstr>Inheritance</vt:lpstr>
      <vt:lpstr> Extending a class</vt:lpstr>
      <vt:lpstr>Overriding</vt:lpstr>
      <vt:lpstr>Constructor Inheritance</vt:lpstr>
      <vt:lpstr>PowerPoint Presentation</vt:lpstr>
      <vt:lpstr>Accessing Fields In the Super Class</vt:lpstr>
      <vt:lpstr>java.lang.Object</vt:lpstr>
      <vt:lpstr>Polymorphism</vt:lpstr>
      <vt:lpstr>Interfaces</vt:lpstr>
      <vt:lpstr>Declaring an interface</vt:lpstr>
      <vt:lpstr>Implementing an interface</vt:lpstr>
      <vt:lpstr>Multiple Interfaces In One Class</vt:lpstr>
      <vt:lpstr>Abstract Classes</vt:lpstr>
      <vt:lpstr>Upcoming Assignments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Zach Zachwieja (XBOX)</dc:creator>
  <cp:lastModifiedBy>Peterson, Dan (Daniel J)</cp:lastModifiedBy>
  <cp:revision>809</cp:revision>
  <dcterms:created xsi:type="dcterms:W3CDTF">2013-09-15T04:52:01Z</dcterms:created>
  <dcterms:modified xsi:type="dcterms:W3CDTF">2023-02-13T21:38:21Z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0x0101007DF68416B298A94CBE31BAA10D18C781</vt:lpwstr>
  </property>
</Properties>
</file>