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5"/>
  </p:notesMasterIdLst>
  <p:sldIdLst>
    <p:sldId id="416" r:id="rId2"/>
    <p:sldId id="347" r:id="rId3"/>
    <p:sldId id="380" r:id="rId4"/>
    <p:sldId id="374" r:id="rId5"/>
    <p:sldId id="390" r:id="rId6"/>
    <p:sldId id="391" r:id="rId7"/>
    <p:sldId id="392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4" r:id="rId18"/>
    <p:sldId id="408" r:id="rId19"/>
    <p:sldId id="405" r:id="rId20"/>
    <p:sldId id="407" r:id="rId21"/>
    <p:sldId id="383" r:id="rId22"/>
    <p:sldId id="388" r:id="rId23"/>
    <p:sldId id="4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99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9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175982"/>
            <a:ext cx="4004995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112" y="1175982"/>
            <a:ext cx="4015270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2999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8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15092" y="2619909"/>
            <a:ext cx="7426290" cy="89005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8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038"/>
            <a:ext cx="8112732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cap="sm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2678965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+mj-lt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60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2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528"/>
            <a:ext cx="8112732" cy="499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3289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9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233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sc18-21</a:t>
            </a:r>
          </a:p>
          <a:p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22, 23, 24, 26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062953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an interface</a:t>
            </a:r>
          </a:p>
        </p:txBody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implements </a:t>
            </a:r>
            <a:r>
              <a:rPr lang="en-US" altLang="en-US" b="1" dirty="0"/>
              <a:t>interface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Circle </a:t>
            </a:r>
            <a:r>
              <a:rPr lang="en-US" altLang="en-US" b="1" dirty="0">
                <a:latin typeface="Courier New" panose="02070309020205020404" pitchFamily="49" charset="0"/>
              </a:rPr>
              <a:t>implements Shape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1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class can declare that it </a:t>
            </a:r>
            <a:r>
              <a:rPr lang="en-US" altLang="en-US" i="1" dirty="0"/>
              <a:t>implements</a:t>
            </a:r>
            <a:r>
              <a:rPr lang="en-US" altLang="en-US" dirty="0"/>
              <a:t> an interface.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means the class must contain each of the abstract methods in that interface.  (Otherwise, it will not compile.)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(What must be true about the Circle class for it to compile?)</a:t>
            </a:r>
          </a:p>
        </p:txBody>
      </p:sp>
    </p:spTree>
    <p:extLst>
      <p:ext uri="{BB962C8B-B14F-4D97-AF65-F5344CB8AC3E}">
        <p14:creationId xmlns:p14="http://schemas.microsoft.com/office/powerpoint/2010/main" val="42099016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requirements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If a class claims to be a </a:t>
            </a:r>
            <a:r>
              <a:rPr lang="en-US" altLang="en-US">
                <a:latin typeface="Courier New" panose="02070309020205020404" pitchFamily="49" charset="0"/>
              </a:rPr>
              <a:t>Shape</a:t>
            </a:r>
            <a:r>
              <a:rPr lang="en-US" altLang="en-US"/>
              <a:t> but doesn't implement the </a:t>
            </a:r>
            <a:r>
              <a:rPr lang="en-US" altLang="en-US">
                <a:latin typeface="Courier New" panose="02070309020205020404" pitchFamily="49" charset="0"/>
              </a:rPr>
              <a:t>area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perimeter</a:t>
            </a:r>
            <a:r>
              <a:rPr lang="en-US" altLang="en-US"/>
              <a:t> methods, it will not compile.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public class Banana </a:t>
            </a:r>
            <a:r>
              <a:rPr lang="en-US" altLang="en-US" b="1">
                <a:solidFill>
                  <a:srgbClr val="A50021"/>
                </a:solidFill>
                <a:latin typeface="Courier New" panose="02070309020205020404" pitchFamily="49" charset="0"/>
              </a:rPr>
              <a:t>implements Shape</a:t>
            </a:r>
            <a:r>
              <a:rPr lang="en-US" altLang="en-US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The compiler error message: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Banana.java:1: Banana is not abstract and does not override abstract method area() in Shape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	public class Banana implements Shape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Courier New" panose="02070309020205020404" pitchFamily="49" charset="0"/>
              </a:rPr>
              <a:t>             ^</a:t>
            </a:r>
          </a:p>
        </p:txBody>
      </p:sp>
    </p:spTree>
    <p:extLst>
      <p:ext uri="{BB962C8B-B14F-4D97-AF65-F5344CB8AC3E}">
        <p14:creationId xmlns:p14="http://schemas.microsoft.com/office/powerpoint/2010/main" val="30590495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Circle class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circles.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Circle implements Shape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radius;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circle with the given radius.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Circle(double radius)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this.radius = radius;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circle.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Math.PI * radius * radius;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circle.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2.0 * Math.PI * radius;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2327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Rectangle class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rectangles.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Rectangle implements Shape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width;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height;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rectangle with the given dimensions.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Rectangle(double width, double height)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this.width = width;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this.height = height;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area of this rectangle.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width * height;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rectangle.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2.0 * (width + height);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7763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Triangle class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Represents triangles.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Triangle implements Shape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a;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b;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private double c;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Constructs a new Triangle given side lengths.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Triangle(double a, double b, double c)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this.a = a;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this.b = b;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this.c = c;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this triangle's area using Heron's formula.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area()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double s = (a + b + c) / 2.0;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Math.sqrt(s * (s - a) * (s - b) * (s - c));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    // Returns the perimeter of this triangle.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double perimeter()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a + b + c;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9467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 + polymorphism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Interfaces don't benefit the class so much as the </a:t>
            </a:r>
            <a:r>
              <a:rPr lang="en-US" altLang="en-US" i="1"/>
              <a:t>client.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Interface's is-a relationship lets the client use polymorphism.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 static void printInfo(</a:t>
            </a:r>
            <a:r>
              <a:rPr lang="en-US" altLang="en-US" sz="2000" b="1">
                <a:latin typeface="Courier New" panose="02070309020205020404" pitchFamily="49" charset="0"/>
              </a:rPr>
              <a:t>Shape s</a:t>
            </a:r>
            <a:r>
              <a:rPr lang="en-US" altLang="en-US" sz="200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System.out.println("The shape: " + s);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System.out.println("area : " + s.area());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System.out.println("perim: " + s.perimeter());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/>
              <a:t>Any object that implements the interface may be passed.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Circle circ = new Circle(12.0);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Rectangle rect = new Rectangle(4, 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Triangle tri = new Triangle(5, 12, 13);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printInfo(circ);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printInfo(tri);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printInfo(rect);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Shape[] shapes = {tri, circ, rect};</a:t>
            </a:r>
          </a:p>
        </p:txBody>
      </p:sp>
    </p:spTree>
    <p:extLst>
      <p:ext uri="{BB962C8B-B14F-4D97-AF65-F5344CB8AC3E}">
        <p14:creationId xmlns:p14="http://schemas.microsoft.com/office/powerpoint/2010/main" val="440248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diagram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r>
              <a:rPr lang="en-US" altLang="en-US"/>
              <a:t>Arrow goes up from class to interface(s) it implements.</a:t>
            </a:r>
          </a:p>
          <a:p>
            <a:pPr lvl="1"/>
            <a:r>
              <a:rPr lang="en-US" altLang="en-US"/>
              <a:t>There is a supertype-subtype relationship here;</a:t>
            </a:r>
            <a:br>
              <a:rPr lang="en-US" altLang="en-US"/>
            </a:br>
            <a:r>
              <a:rPr lang="en-US" altLang="en-US"/>
              <a:t>e.g., all Circles are Shapes, but not all Shapes are Circles.</a:t>
            </a:r>
          </a:p>
          <a:p>
            <a:pPr lvl="1"/>
            <a:r>
              <a:rPr lang="en-US" altLang="en-US"/>
              <a:t>This kind of picture is also called a </a:t>
            </a:r>
            <a:r>
              <a:rPr lang="en-US" altLang="en-US" i="1"/>
              <a:t>UML class diagram</a:t>
            </a:r>
            <a:r>
              <a:rPr lang="en-US" altLang="en-US"/>
              <a:t>.</a:t>
            </a:r>
          </a:p>
        </p:txBody>
      </p:sp>
      <p:pic>
        <p:nvPicPr>
          <p:cNvPr id="985092" name="Picture 4" descr="sha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219200"/>
            <a:ext cx="5186362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967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7189" indent="-342900"/>
            <a:r>
              <a:rPr lang="en-US" dirty="0">
                <a:cs typeface="Consolas" panose="020B0609020204030204" pitchFamily="49" charset="0"/>
              </a:rPr>
              <a:t>One of the big benefits of interfaces is that while a subclass can only </a:t>
            </a:r>
            <a:r>
              <a:rPr lang="en-US" i="1" dirty="0">
                <a:cs typeface="Consolas" panose="020B0609020204030204" pitchFamily="49" charset="0"/>
              </a:rPr>
              <a:t>inherit </a:t>
            </a:r>
            <a:r>
              <a:rPr lang="en-US" dirty="0">
                <a:cs typeface="Consolas" panose="020B0609020204030204" pitchFamily="49" charset="0"/>
              </a:rPr>
              <a:t>from one parent, it can implement any number of interfaces.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This allows you to divide up unrelated behavior into different interfaces but use them all in a single class that needs them.</a:t>
            </a:r>
          </a:p>
          <a:p>
            <a:pPr marL="34289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House extends Building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implements Comparable, Inhabitable, Paintable</a:t>
            </a:r>
          </a:p>
          <a:p>
            <a:pPr marL="377189" indent="-342900"/>
            <a:r>
              <a:rPr lang="en-US" dirty="0">
                <a:cs typeface="Consolas" panose="020B0609020204030204" pitchFamily="49" charset="0"/>
              </a:rPr>
              <a:t>You’ve now promised that Houses provide all of the methods defined in all three of those interfaces.</a:t>
            </a:r>
          </a:p>
          <a:p>
            <a:pPr marL="834389" lvl="1" indent="-342900"/>
            <a:r>
              <a:rPr lang="en-US" dirty="0">
                <a:cs typeface="Consolas" panose="020B0609020204030204" pitchFamily="49" charset="0"/>
              </a:rPr>
              <a:t>If I have a “sort” method that relies on the “Comparable” interface,  I now know I can call sort on a bunch of Buildings and the right thing will happen.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Interfaces in One Class</a:t>
            </a:r>
          </a:p>
        </p:txBody>
      </p:sp>
    </p:spTree>
    <p:extLst>
      <p:ext uri="{BB962C8B-B14F-4D97-AF65-F5344CB8AC3E}">
        <p14:creationId xmlns:p14="http://schemas.microsoft.com/office/powerpoint/2010/main" val="150137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aren’t covered very well in the book. </a:t>
            </a:r>
          </a:p>
          <a:p>
            <a:pPr lvl="1"/>
            <a:r>
              <a:rPr lang="en-US" dirty="0"/>
              <a:t>(Only mentioned in the case study section.)</a:t>
            </a:r>
          </a:p>
          <a:p>
            <a:r>
              <a:rPr lang="en-US" dirty="0"/>
              <a:t>Abstract Classes can appear on the AP exam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They are similar to Interfaces, but not identical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Interfaces</a:t>
            </a:r>
          </a:p>
        </p:txBody>
      </p:sp>
    </p:spTree>
    <p:extLst>
      <p:ext uri="{BB962C8B-B14F-4D97-AF65-F5344CB8AC3E}">
        <p14:creationId xmlns:p14="http://schemas.microsoft.com/office/powerpoint/2010/main" val="148192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abstract class is declared just like a regular class but includes the </a:t>
            </a:r>
            <a:r>
              <a:rPr lang="en-US" i="1" dirty="0"/>
              <a:t>abstract</a:t>
            </a:r>
            <a:r>
              <a:rPr lang="en-US" dirty="0"/>
              <a:t> keyword: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Polygon {</a:t>
            </a:r>
          </a:p>
          <a:p>
            <a:r>
              <a:rPr lang="en-US" dirty="0">
                <a:cs typeface="Consolas" panose="020B0609020204030204" pitchFamily="49" charset="0"/>
              </a:rPr>
              <a:t>Abstract classes can include fully implemented methods.</a:t>
            </a:r>
          </a:p>
          <a:p>
            <a:r>
              <a:rPr lang="en-US" dirty="0">
                <a:cs typeface="Consolas" panose="020B0609020204030204" pitchFamily="49" charset="0"/>
              </a:rPr>
              <a:t>Abstract classes can include fields</a:t>
            </a:r>
          </a:p>
          <a:p>
            <a:r>
              <a:rPr lang="en-US" dirty="0">
                <a:cs typeface="Consolas" panose="020B0609020204030204" pitchFamily="49" charset="0"/>
              </a:rPr>
              <a:t>Abstract classes can include method definitions with </a:t>
            </a:r>
            <a:r>
              <a:rPr lang="en-US" i="1" dirty="0">
                <a:cs typeface="Consolas" panose="020B0609020204030204" pitchFamily="49" charset="0"/>
              </a:rPr>
              <a:t>no implementation</a:t>
            </a:r>
            <a:r>
              <a:rPr lang="en-US" dirty="0">
                <a:cs typeface="Consolas" panose="020B0609020204030204" pitchFamily="49" charset="0"/>
              </a:rPr>
              <a:t>. </a:t>
            </a:r>
          </a:p>
          <a:p>
            <a:r>
              <a:rPr lang="en-US" dirty="0">
                <a:cs typeface="Consolas" panose="020B0609020204030204" pitchFamily="49" charset="0"/>
              </a:rPr>
              <a:t>Each of those methods must also be declared with the abstract keyword: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abstract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24468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9.5 Interfaces &amp; Abstract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8147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cannot construct objects of an abstract class directly </a:t>
            </a:r>
          </a:p>
          <a:p>
            <a:pPr lvl="1"/>
            <a:r>
              <a:rPr lang="en-US" dirty="0"/>
              <a:t>Can’t do “new Polygon()”</a:t>
            </a:r>
          </a:p>
          <a:p>
            <a:r>
              <a:rPr lang="en-US" dirty="0"/>
              <a:t>You declare subclasses, that actually implement the abstract methods from the parent</a:t>
            </a:r>
          </a:p>
          <a:p>
            <a:r>
              <a:rPr lang="en-US" dirty="0"/>
              <a:t>Then you can construct those objects: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Triangle extends Polygon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Rectangle extends Polygon</a:t>
            </a:r>
          </a:p>
          <a:p>
            <a:pPr lvl="1"/>
            <a:r>
              <a:rPr lang="en-US" i="1" dirty="0"/>
              <a:t>These </a:t>
            </a:r>
            <a:r>
              <a:rPr lang="en-US" dirty="0"/>
              <a:t>classes would override </a:t>
            </a:r>
            <a:r>
              <a:rPr lang="en-US" dirty="0" err="1"/>
              <a:t>getArea</a:t>
            </a:r>
            <a:r>
              <a:rPr lang="en-US" dirty="0"/>
              <a:t>() and actually implement them in a way that makes sense.</a:t>
            </a:r>
          </a:p>
          <a:p>
            <a:r>
              <a:rPr lang="en-US" dirty="0"/>
              <a:t>Subclasses and their methods are not declared as abstract.</a:t>
            </a:r>
          </a:p>
          <a:p>
            <a:pPr lvl="1"/>
            <a:r>
              <a:rPr lang="en-US" dirty="0"/>
              <a:t>Then Java treats them as callable/usable.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66965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Why do we have abstract classes at all?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You get to define state/fields, even fully implemented methods that will be part of all the subclasses.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You get to put off implementing methods that can’t be written generically in the base class.</a:t>
            </a:r>
          </a:p>
          <a:p>
            <a:r>
              <a:rPr lang="en-US" dirty="0">
                <a:cs typeface="Consolas" panose="020B0609020204030204" pitchFamily="49" charset="0"/>
              </a:rPr>
              <a:t>Differences from Interfaces: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Interfaces can't contain any fields, </a:t>
            </a:r>
            <a:r>
              <a:rPr lang="en-US" b="1" i="1" dirty="0">
                <a:cs typeface="Consolas" panose="020B0609020204030204" pitchFamily="49" charset="0"/>
              </a:rPr>
              <a:t>only </a:t>
            </a:r>
            <a:r>
              <a:rPr lang="en-US" dirty="0">
                <a:cs typeface="Consolas" panose="020B0609020204030204" pitchFamily="49" charset="0"/>
              </a:rPr>
              <a:t>method signatures.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Abstract classes can include fields &amp; implemented methods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The children will inherit these and only have to implement the abstract methods.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95674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need for the AP Exam?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You may be given an interface definition and need to write a Class that implements the interface.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You do not have to </a:t>
            </a:r>
            <a:r>
              <a:rPr lang="en-US" i="1" dirty="0">
                <a:cs typeface="Consolas" panose="020B0609020204030204" pitchFamily="49" charset="0"/>
              </a:rPr>
              <a:t>write</a:t>
            </a:r>
            <a:r>
              <a:rPr lang="en-US" dirty="0">
                <a:cs typeface="Consolas" panose="020B0609020204030204" pitchFamily="49" charset="0"/>
              </a:rPr>
              <a:t> abstract classes on the exam.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However, you may be presented with an abstract class definition, in which case you are expected to understand that: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You need to create a subclass that extends it, and 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You must implement the abstract methods in your subclass (without the abstract keyword).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Exam</a:t>
            </a:r>
          </a:p>
        </p:txBody>
      </p:sp>
    </p:spTree>
    <p:extLst>
      <p:ext uri="{BB962C8B-B14F-4D97-AF65-F5344CB8AC3E}">
        <p14:creationId xmlns:p14="http://schemas.microsoft.com/office/powerpoint/2010/main" val="9816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sc18-21</a:t>
            </a:r>
          </a:p>
          <a:p>
            <a:r>
              <a:rPr lang="en-US" dirty="0" err="1"/>
              <a:t>sc</a:t>
            </a:r>
            <a:r>
              <a:rPr lang="en-US" dirty="0"/>
              <a:t> 22, 23, 24, 26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151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89" indent="-457200"/>
            <a:r>
              <a:rPr lang="en-US" dirty="0"/>
              <a:t>Interfaces are a way of allowing unrelated classes to talk to each other with well defined rules:</a:t>
            </a:r>
          </a:p>
          <a:p>
            <a:pPr marL="948689" lvl="1" indent="-457200"/>
            <a:r>
              <a:rPr lang="en-US" dirty="0"/>
              <a:t>One class agrees to implement particular methods and declares that it "implements" the interface.</a:t>
            </a:r>
          </a:p>
          <a:p>
            <a:pPr marL="948689" lvl="1" indent="-457200"/>
            <a:r>
              <a:rPr lang="en-US" dirty="0"/>
              <a:t>The other class can then rely on being able to call those methods on any object of that type.</a:t>
            </a:r>
          </a:p>
          <a:p>
            <a:pPr marL="948689" lvl="1" indent="-457200"/>
            <a:r>
              <a:rPr lang="en-US" dirty="0"/>
              <a:t>This helps classes from different authors work together.</a:t>
            </a:r>
          </a:p>
          <a:p>
            <a:pPr marL="491489" indent="-457200"/>
            <a:r>
              <a:rPr lang="en-US" dirty="0"/>
              <a:t>A class can implement multiple interfaces.</a:t>
            </a:r>
          </a:p>
          <a:p>
            <a:pPr marL="948689" lvl="1" indent="-457200"/>
            <a:r>
              <a:rPr lang="en-US" dirty="0"/>
              <a:t>Remember that Java only supports single inheritance.</a:t>
            </a:r>
          </a:p>
          <a:p>
            <a:pPr marL="948689" lvl="1" indent="-457200"/>
            <a:r>
              <a:rPr lang="en-US" dirty="0"/>
              <a:t>Only one parent is allowed for any given subclass.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2580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48689" lvl="2" indent="0">
              <a:buNone/>
            </a:pPr>
            <a:endParaRPr lang="en-US" dirty="0"/>
          </a:p>
          <a:p>
            <a:pPr marL="948689" lvl="1" indent="-457200"/>
            <a:r>
              <a:rPr lang="en-US" dirty="0"/>
              <a:t>When any class promises to implement an interface, then the methods of the interface are guaranteed to be implemented in that object type.</a:t>
            </a:r>
          </a:p>
          <a:p>
            <a:pPr marL="948689" lvl="1" indent="-457200"/>
            <a:r>
              <a:rPr lang="en-US" dirty="0"/>
              <a:t>The “contract”:</a:t>
            </a:r>
          </a:p>
          <a:p>
            <a:pPr marL="1405889" lvl="2" indent="-457200"/>
            <a:r>
              <a:rPr lang="en-US" dirty="0"/>
              <a:t>A class that </a:t>
            </a:r>
            <a:r>
              <a:rPr lang="en-US" b="1" i="1" dirty="0"/>
              <a:t>implements</a:t>
            </a:r>
            <a:r>
              <a:rPr lang="en-US" dirty="0"/>
              <a:t> an interface is expected to be able to </a:t>
            </a:r>
            <a:r>
              <a:rPr lang="en-US" b="1" dirty="0"/>
              <a:t>do</a:t>
            </a:r>
            <a:r>
              <a:rPr lang="en-US" dirty="0"/>
              <a:t> the jobs defined by that interface.</a:t>
            </a:r>
          </a:p>
          <a:p>
            <a:pPr marL="1405889" lvl="2" indent="-457200"/>
            <a:r>
              <a:rPr lang="en-US" dirty="0"/>
              <a:t>Code that </a:t>
            </a:r>
            <a:r>
              <a:rPr lang="en-US" b="1" dirty="0"/>
              <a:t>uses </a:t>
            </a:r>
            <a:r>
              <a:rPr lang="en-US" dirty="0"/>
              <a:t>an object which implements an interface can </a:t>
            </a:r>
            <a:r>
              <a:rPr lang="en-US" b="1" dirty="0"/>
              <a:t>rely </a:t>
            </a:r>
            <a:r>
              <a:rPr lang="en-US" dirty="0"/>
              <a:t>on being able to call the methods of the interface.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65639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Relatedness of types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ctr">
              <a:buFontTx/>
              <a:buNone/>
              <a:tabLst>
                <a:tab pos="217011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Circle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Rectangle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Triangle</a:t>
            </a:r>
            <a:r>
              <a:rPr lang="en-US" altLang="en-US" dirty="0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Certain operations that are common to all shapes.</a:t>
            </a:r>
          </a:p>
          <a:p>
            <a:pPr marL="742950" lvl="1" indent="-285750">
              <a:buFontTx/>
              <a:buNone/>
              <a:tabLst>
                <a:tab pos="2170113" algn="l"/>
              </a:tabLst>
            </a:pPr>
            <a:r>
              <a:rPr lang="en-US" altLang="en-US" dirty="0"/>
              <a:t>	perimeter	- distance around the outside of the shape</a:t>
            </a:r>
          </a:p>
          <a:p>
            <a:pPr marL="742950" lvl="1" indent="-285750">
              <a:buFontTx/>
              <a:buNone/>
              <a:tabLst>
                <a:tab pos="2170113" algn="l"/>
              </a:tabLst>
            </a:pPr>
            <a:r>
              <a:rPr lang="en-US" altLang="en-US" dirty="0"/>
              <a:t>	area	- amount of 2D space occupied by the shape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Every shape has them but computes them differently.</a:t>
            </a:r>
          </a:p>
        </p:txBody>
      </p:sp>
    </p:spTree>
    <p:extLst>
      <p:ext uri="{BB962C8B-B14F-4D97-AF65-F5344CB8AC3E}">
        <p14:creationId xmlns:p14="http://schemas.microsoft.com/office/powerpoint/2010/main" val="17341193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area, perimeter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Rectangle (as defined by width </a:t>
            </a:r>
            <a:r>
              <a:rPr lang="en-US" altLang="en-US" i="1" dirty="0"/>
              <a:t>w</a:t>
            </a:r>
            <a:r>
              <a:rPr lang="en-US" altLang="en-US" dirty="0"/>
              <a:t> and height </a:t>
            </a:r>
            <a:r>
              <a:rPr lang="en-US" altLang="en-US" i="1" dirty="0"/>
              <a:t>h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i="1" dirty="0"/>
              <a:t>w h</a:t>
            </a:r>
          </a:p>
          <a:p>
            <a:pPr lvl="1">
              <a:buFontTx/>
              <a:buNone/>
            </a:pPr>
            <a:r>
              <a:rPr lang="en-US" altLang="en-US" dirty="0"/>
              <a:t>	perimeter	= 2</a:t>
            </a:r>
            <a:r>
              <a:rPr lang="en-US" altLang="en-US" i="1" dirty="0"/>
              <a:t>w</a:t>
            </a:r>
            <a:r>
              <a:rPr lang="en-US" altLang="en-US" dirty="0"/>
              <a:t> + 2</a:t>
            </a:r>
            <a:r>
              <a:rPr lang="en-US" altLang="en-US" i="1" dirty="0"/>
              <a:t>h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Circle (as defined by radius </a:t>
            </a:r>
            <a:r>
              <a:rPr lang="en-US" altLang="en-US" i="1" dirty="0"/>
              <a:t>r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perimeter	= 2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endParaRPr lang="en-US" altLang="en-US" i="1" baseline="-25000" dirty="0"/>
          </a:p>
          <a:p>
            <a:pPr lvl="1"/>
            <a:endParaRPr lang="en-US" altLang="en-US" dirty="0"/>
          </a:p>
          <a:p>
            <a:r>
              <a:rPr lang="en-US" altLang="en-US" dirty="0"/>
              <a:t>Triangle (as defined by side lengths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>
              <a:buFontTx/>
              <a:buNone/>
            </a:pPr>
            <a:r>
              <a:rPr lang="en-US" altLang="en-US" dirty="0"/>
              <a:t>	area		= √(</a:t>
            </a:r>
            <a:r>
              <a:rPr lang="en-US" altLang="en-US" i="1" dirty="0"/>
              <a:t>s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a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b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c</a:t>
            </a:r>
            <a:r>
              <a:rPr lang="en-US" altLang="en-US" dirty="0"/>
              <a:t>))</a:t>
            </a: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dirty="0"/>
              <a:t>				   where </a:t>
            </a:r>
            <a:r>
              <a:rPr lang="en-US" altLang="en-US" i="1" dirty="0"/>
              <a:t>s</a:t>
            </a:r>
            <a:r>
              <a:rPr lang="en-US" altLang="en-US" dirty="0"/>
              <a:t> = ½ (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perimeter	= 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 </a:t>
            </a:r>
          </a:p>
        </p:txBody>
      </p:sp>
      <p:sp>
        <p:nvSpPr>
          <p:cNvPr id="973828" name="Rectangle 4"/>
          <p:cNvSpPr>
            <a:spLocks noChangeArrowheads="1"/>
          </p:cNvSpPr>
          <p:nvPr/>
        </p:nvSpPr>
        <p:spPr bwMode="auto">
          <a:xfrm>
            <a:off x="72390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29" name="Oval 5"/>
          <p:cNvSpPr>
            <a:spLocks noChangeArrowheads="1"/>
          </p:cNvSpPr>
          <p:nvPr/>
        </p:nvSpPr>
        <p:spPr bwMode="auto">
          <a:xfrm>
            <a:off x="7620000" y="335280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3830" name="Group 6"/>
          <p:cNvGrpSpPr>
            <a:grpSpLocks/>
          </p:cNvGrpSpPr>
          <p:nvPr/>
        </p:nvGrpSpPr>
        <p:grpSpPr bwMode="auto">
          <a:xfrm>
            <a:off x="6477000" y="5105400"/>
            <a:ext cx="2209800" cy="1219200"/>
            <a:chOff x="4128" y="3072"/>
            <a:chExt cx="1392" cy="768"/>
          </a:xfrm>
        </p:grpSpPr>
        <p:sp>
          <p:nvSpPr>
            <p:cNvPr id="973831" name="Line 7"/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2" name="Line 8"/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3" name="Line 9"/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45884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behavior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We'd like to be able to write client code that treats different kinds of shape objects in the same way, such as:</a:t>
            </a:r>
          </a:p>
          <a:p>
            <a:pPr lvl="1"/>
            <a:r>
              <a:rPr lang="en-US" altLang="en-US" dirty="0"/>
              <a:t>Write a method that prints any shape's area and perimeter.</a:t>
            </a:r>
          </a:p>
          <a:p>
            <a:pPr lvl="1"/>
            <a:r>
              <a:rPr lang="en-US" altLang="en-US" dirty="0"/>
              <a:t>Create an array of shapes that could hold a mixture of the various shape objects.</a:t>
            </a:r>
          </a:p>
          <a:p>
            <a:pPr lvl="1"/>
            <a:r>
              <a:rPr lang="en-US" altLang="en-US" dirty="0"/>
              <a:t>Write a method that could return a rectangle, a circle, a triangle, or any other shape we've written.</a:t>
            </a:r>
          </a:p>
          <a:p>
            <a:pPr marL="346075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8424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/>
              <a:t>interface</a:t>
            </a:r>
            <a:r>
              <a:rPr lang="en-US" altLang="en-US"/>
              <a:t>: A list of methods that a class can implement.</a:t>
            </a: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Inheritance gives you an is-a relationship and code-sharing.</a:t>
            </a:r>
          </a:p>
          <a:p>
            <a:pPr lvl="2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object can be treated as an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, and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Lawyer</a:t>
            </a:r>
            <a:r>
              <a:rPr lang="en-US" altLang="en-US"/>
              <a:t> inherits </a:t>
            </a:r>
            <a:r>
              <a:rPr lang="en-US" altLang="en-US">
                <a:latin typeface="Courier New" panose="02070309020205020404" pitchFamily="49" charset="0"/>
              </a:rPr>
              <a:t>Employee</a:t>
            </a:r>
            <a:r>
              <a:rPr lang="en-US" altLang="en-US"/>
              <a:t>'s code.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Interfaces give you an is-a relationship </a:t>
            </a:r>
            <a:r>
              <a:rPr lang="en-US" altLang="en-US" i="1"/>
              <a:t>without </a:t>
            </a:r>
            <a:r>
              <a:rPr lang="en-US" altLang="en-US"/>
              <a:t>code sharing.</a:t>
            </a:r>
          </a:p>
          <a:p>
            <a:pPr lvl="2"/>
            <a:r>
              <a:rPr lang="en-US" altLang="en-US"/>
              <a:t>A </a:t>
            </a:r>
            <a:r>
              <a:rPr lang="en-US" altLang="en-US">
                <a:latin typeface="Courier New" panose="02070309020205020404" pitchFamily="49" charset="0"/>
              </a:rPr>
              <a:t>Rectangle</a:t>
            </a:r>
            <a:r>
              <a:rPr lang="en-US" altLang="en-US"/>
              <a:t> object can be treated as a </a:t>
            </a:r>
            <a:r>
              <a:rPr lang="en-US" altLang="en-US">
                <a:latin typeface="Courier New" panose="02070309020205020404" pitchFamily="49" charset="0"/>
              </a:rPr>
              <a:t>Shape</a:t>
            </a:r>
            <a:r>
              <a:rPr lang="en-US" altLang="en-US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Analogous to the idea of roles or certifications:</a:t>
            </a:r>
          </a:p>
          <a:p>
            <a:pPr lvl="2"/>
            <a:endParaRPr lang="en-US" altLang="en-US" sz="900"/>
          </a:p>
          <a:p>
            <a:pPr lvl="2"/>
            <a:r>
              <a:rPr lang="en-US" altLang="en-US"/>
              <a:t>"I'm certified as a CPA accountant.  That means I know how</a:t>
            </a:r>
            <a:br>
              <a:rPr lang="en-US" altLang="en-US"/>
            </a:br>
            <a:r>
              <a:rPr lang="en-US" altLang="en-US"/>
              <a:t>to compute taxes, perform audits, and do consulting."</a:t>
            </a:r>
          </a:p>
          <a:p>
            <a:pPr lvl="2"/>
            <a:endParaRPr lang="en-US" altLang="en-US" sz="900"/>
          </a:p>
          <a:p>
            <a:pPr lvl="2"/>
            <a:r>
              <a:rPr lang="en-US" altLang="en-US"/>
              <a:t>"I'm certified as a Shape.  That means I know how</a:t>
            </a:r>
            <a:br>
              <a:rPr lang="en-US" altLang="en-US"/>
            </a:br>
            <a:r>
              <a:rPr lang="en-US" altLang="en-US"/>
              <a:t>to compute my area and perimeter."</a:t>
            </a:r>
          </a:p>
        </p:txBody>
      </p:sp>
    </p:spTree>
    <p:extLst>
      <p:ext uri="{BB962C8B-B14F-4D97-AF65-F5344CB8AC3E}">
        <p14:creationId xmlns:p14="http://schemas.microsoft.com/office/powerpoint/2010/main" val="2369075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Declaring an interface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sz="2200" dirty="0">
                <a:latin typeface="Courier New" panose="02070309020205020404" pitchFamily="49" charset="0"/>
              </a:rPr>
              <a:t>public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, ...,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    public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, ...,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/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Shape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double area();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double perimeter();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865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D75E9B-EA8B-43AE-9B15-00E91E24AA77}"/>
</file>

<file path=customXml/itemProps2.xml><?xml version="1.0" encoding="utf-8"?>
<ds:datastoreItem xmlns:ds="http://schemas.openxmlformats.org/officeDocument/2006/customXml" ds:itemID="{A0A37AEB-5049-45FF-AA6C-2CBBAB8E92D1}"/>
</file>

<file path=customXml/itemProps3.xml><?xml version="1.0" encoding="utf-8"?>
<ds:datastoreItem xmlns:ds="http://schemas.openxmlformats.org/officeDocument/2006/customXml" ds:itemID="{E69B51BC-46BA-46AE-B06A-029539E75F4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10543</TotalTime>
  <Words>1816</Words>
  <Application>Microsoft Office PowerPoint</Application>
  <PresentationFormat>On-screen Show (4:3)</PresentationFormat>
  <Paragraphs>263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Office Theme</vt:lpstr>
      <vt:lpstr>Upcoming Assignments</vt:lpstr>
      <vt:lpstr>9.5 Interfaces &amp; Abstract Classes</vt:lpstr>
      <vt:lpstr>Interfaces</vt:lpstr>
      <vt:lpstr>Interfaces</vt:lpstr>
      <vt:lpstr>Relatedness of types</vt:lpstr>
      <vt:lpstr>Shape area, perimeter</vt:lpstr>
      <vt:lpstr>Common behavior</vt:lpstr>
      <vt:lpstr>Interfaces</vt:lpstr>
      <vt:lpstr>Declaring an interface</vt:lpstr>
      <vt:lpstr>Implementing an interface</vt:lpstr>
      <vt:lpstr>Interface requirements</vt:lpstr>
      <vt:lpstr>Complete Circle class</vt:lpstr>
      <vt:lpstr>Complete Rectangle class</vt:lpstr>
      <vt:lpstr>Complete Triangle class</vt:lpstr>
      <vt:lpstr>Interfaces + polymorphism</vt:lpstr>
      <vt:lpstr>Interface diagram</vt:lpstr>
      <vt:lpstr>Multiple Interfaces in One Class</vt:lpstr>
      <vt:lpstr>Abstract Classes &amp; Interfaces</vt:lpstr>
      <vt:lpstr>Abstract Classes</vt:lpstr>
      <vt:lpstr>Abstract Classes</vt:lpstr>
      <vt:lpstr>Abstract Classes</vt:lpstr>
      <vt:lpstr>AP Exam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(XBOX);Andrew Silverman</dc:creator>
  <cp:lastModifiedBy>Peterson, Dan (Daniel J)</cp:lastModifiedBy>
  <cp:revision>853</cp:revision>
  <dcterms:created xsi:type="dcterms:W3CDTF">2013-09-15T04:52:01Z</dcterms:created>
  <dcterms:modified xsi:type="dcterms:W3CDTF">2022-02-07T15:54:46Z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