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sldIdLst>
    <p:sldId id="345" r:id="rId2"/>
    <p:sldId id="347" r:id="rId3"/>
    <p:sldId id="373" r:id="rId4"/>
    <p:sldId id="374" r:id="rId5"/>
    <p:sldId id="376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57" r:id="rId20"/>
    <p:sldId id="359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2598" autoAdjust="0"/>
  </p:normalViewPr>
  <p:slideViewPr>
    <p:cSldViewPr snapToGrid="0">
      <p:cViewPr varScale="1">
        <p:scale>
          <a:sx n="79" d="100"/>
          <a:sy n="79" d="100"/>
        </p:scale>
        <p:origin x="121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175982"/>
            <a:ext cx="4004995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112" y="1175982"/>
            <a:ext cx="4015270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2999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8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15092" y="2619909"/>
            <a:ext cx="7426290" cy="89005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8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038"/>
            <a:ext cx="8112732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cap="sm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2678965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+mj-lt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60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2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528"/>
            <a:ext cx="8112732" cy="499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3289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9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233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Monday  – Self Checks </a:t>
            </a:r>
            <a:r>
              <a:rPr lang="en-US" dirty="0">
                <a:solidFill>
                  <a:srgbClr val="FF0000"/>
                </a:solidFill>
              </a:rPr>
              <a:t>1,2</a:t>
            </a:r>
            <a:r>
              <a:rPr lang="en-US" dirty="0"/>
              <a:t>,3, 10</a:t>
            </a:r>
          </a:p>
          <a:p>
            <a:r>
              <a:rPr lang="en-US" dirty="0"/>
              <a:t>Tuesday  –  Self Checks </a:t>
            </a:r>
            <a:r>
              <a:rPr lang="en-US" dirty="0">
                <a:solidFill>
                  <a:srgbClr val="FF0000"/>
                </a:solidFill>
              </a:rPr>
              <a:t>5, 6, 7</a:t>
            </a:r>
            <a:r>
              <a:rPr lang="en-US" dirty="0"/>
              <a:t>, 8, 9</a:t>
            </a:r>
          </a:p>
          <a:p>
            <a:endParaRPr lang="en-US" dirty="0"/>
          </a:p>
          <a:p>
            <a:pPr lvl="1"/>
            <a:r>
              <a:rPr lang="en-US" dirty="0"/>
              <a:t>Practice-It is a bit thin for this chapter, not all problems are implemented.  Submit answers using , notepad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17081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Inheritance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b="1" dirty="0"/>
              <a:t>inheritance</a:t>
            </a:r>
            <a:r>
              <a:rPr lang="en-US" altLang="en-US" dirty="0"/>
              <a:t>: A way to form new classes based on existing classes, taking on their attributes/behavior.</a:t>
            </a:r>
          </a:p>
          <a:p>
            <a:pPr marL="639763" lvl="1" indent="-246063"/>
            <a:r>
              <a:rPr lang="en-US" altLang="en-US" dirty="0"/>
              <a:t>a way to group related classes</a:t>
            </a:r>
          </a:p>
          <a:p>
            <a:pPr marL="639763" lvl="1" indent="-246063"/>
            <a:r>
              <a:rPr lang="en-US" altLang="en-US" dirty="0"/>
              <a:t>a way to share code between two or more classes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One class can </a:t>
            </a:r>
            <a:r>
              <a:rPr lang="en-US" altLang="en-US" i="1" dirty="0"/>
              <a:t>extend </a:t>
            </a:r>
            <a:r>
              <a:rPr lang="en-US" altLang="en-US" dirty="0"/>
              <a:t>another, absorbing its data/behavior.</a:t>
            </a:r>
          </a:p>
          <a:p>
            <a:pPr marL="639763" lvl="1" indent="-246063"/>
            <a:r>
              <a:rPr lang="en-US" altLang="en-US" b="1" dirty="0"/>
              <a:t>superclass</a:t>
            </a:r>
            <a:r>
              <a:rPr lang="en-US" altLang="en-US" dirty="0"/>
              <a:t>: The parent class that is being extended.</a:t>
            </a:r>
          </a:p>
          <a:p>
            <a:pPr marL="639763" lvl="1" indent="-246063"/>
            <a:r>
              <a:rPr lang="en-US" altLang="en-US" b="1" dirty="0"/>
              <a:t>subclass</a:t>
            </a:r>
            <a:r>
              <a:rPr lang="en-US" altLang="en-US" dirty="0"/>
              <a:t>: The child class that extends the superclass and inherits its behavior.</a:t>
            </a:r>
          </a:p>
          <a:p>
            <a:pPr lvl="2" indent="-246063"/>
            <a:r>
              <a:rPr lang="en-US" altLang="en-US" dirty="0"/>
              <a:t>Subclass gets a copy of every field and method from superclass (public)</a:t>
            </a:r>
          </a:p>
        </p:txBody>
      </p:sp>
    </p:spTree>
    <p:extLst>
      <p:ext uri="{BB962C8B-B14F-4D97-AF65-F5344CB8AC3E}">
        <p14:creationId xmlns:p14="http://schemas.microsoft.com/office/powerpoint/2010/main" val="16624522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Inheritance syntax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extends 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/>
              <a:t>Example: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Secretary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extends Employee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2" indent="-246063">
              <a:buFontTx/>
              <a:buNone/>
            </a:pPr>
            <a:endParaRPr lang="en-US" altLang="en-US" sz="1600"/>
          </a:p>
          <a:p>
            <a:pPr marL="273050" indent="-273050"/>
            <a:r>
              <a:rPr lang="en-US" altLang="en-US"/>
              <a:t>By extending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, each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object now:</a:t>
            </a:r>
          </a:p>
          <a:p>
            <a:pPr marL="639763" lvl="1" indent="-246063"/>
            <a:r>
              <a:rPr lang="en-US" altLang="en-US"/>
              <a:t>receives a </a:t>
            </a:r>
            <a:r>
              <a:rPr lang="en-US" altLang="en-US">
                <a:latin typeface="Courier New" panose="02070309020205020404" pitchFamily="49" charset="0"/>
              </a:rPr>
              <a:t>getHours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getSalary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getVacationDays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getVacationForm</a:t>
            </a:r>
            <a:r>
              <a:rPr lang="en-US" altLang="en-US"/>
              <a:t> method automatically</a:t>
            </a:r>
            <a:br>
              <a:rPr lang="en-US" altLang="en-US"/>
            </a:br>
            <a:endParaRPr lang="en-US" altLang="en-US" sz="900"/>
          </a:p>
          <a:p>
            <a:pPr marL="639763" lvl="1" indent="-246063"/>
            <a:r>
              <a:rPr lang="en-US" altLang="en-US"/>
              <a:t>can be treated as an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by client code (seen later)</a:t>
            </a:r>
          </a:p>
        </p:txBody>
      </p:sp>
    </p:spTree>
    <p:extLst>
      <p:ext uri="{BB962C8B-B14F-4D97-AF65-F5344CB8AC3E}">
        <p14:creationId xmlns:p14="http://schemas.microsoft.com/office/powerpoint/2010/main" val="710769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code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extends Employee</a:t>
            </a:r>
            <a:r>
              <a:rPr lang="en-US" altLang="en-US" sz="1600" dirty="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makeSchedule</a:t>
            </a:r>
            <a:r>
              <a:rPr lang="en-US" altLang="en-US" sz="1600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Now we only write the parts unique to each type.</a:t>
            </a: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inherits </a:t>
            </a:r>
            <a:r>
              <a:rPr lang="en-US" altLang="en-US" dirty="0" err="1">
                <a:latin typeface="Courier New" panose="02070309020205020404" pitchFamily="49" charset="0"/>
              </a:rPr>
              <a:t>getHours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getSalary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dirty="0"/>
              <a:t> methods from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adds the </a:t>
            </a:r>
            <a:r>
              <a:rPr lang="en-US" altLang="en-US" dirty="0" err="1">
                <a:latin typeface="Courier New" panose="02070309020205020404" pitchFamily="49" charset="0"/>
              </a:rPr>
              <a:t>makeSchedule</a:t>
            </a:r>
            <a:r>
              <a:rPr lang="en-US" alt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2456907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Implementing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Consider the following lawyer regulations:</a:t>
            </a:r>
          </a:p>
          <a:p>
            <a:pPr marL="639763" lvl="1" indent="-246063"/>
            <a:r>
              <a:rPr lang="en-US" altLang="en-US"/>
              <a:t>Lawyers who get an extra week of paid vacation (a total of 3).</a:t>
            </a:r>
          </a:p>
          <a:p>
            <a:pPr marL="639763" lvl="1" indent="-246063"/>
            <a:r>
              <a:rPr lang="en-US" altLang="en-US"/>
              <a:t>Lawyers use a pink form when applying for vacation leave.</a:t>
            </a:r>
          </a:p>
          <a:p>
            <a:pPr marL="639763" lvl="1" indent="-246063"/>
            <a:r>
              <a:rPr lang="en-US" altLang="en-US"/>
              <a:t>Lawyers have some unique behavior: they know how to sue.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Problem: We want lawyers to inherit </a:t>
            </a:r>
            <a:r>
              <a:rPr lang="en-US" altLang="en-US" i="1"/>
              <a:t>most </a:t>
            </a:r>
            <a:r>
              <a:rPr lang="en-US" altLang="en-US"/>
              <a:t>behavior from employee, but we want to replace parts with new behavior.</a:t>
            </a:r>
          </a:p>
        </p:txBody>
      </p:sp>
    </p:spTree>
    <p:extLst>
      <p:ext uri="{BB962C8B-B14F-4D97-AF65-F5344CB8AC3E}">
        <p14:creationId xmlns:p14="http://schemas.microsoft.com/office/powerpoint/2010/main" val="38490731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Overriding methods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override</a:t>
            </a:r>
            <a:r>
              <a:rPr lang="en-US" altLang="en-US" dirty="0"/>
              <a:t>: To write a new version of a method in a subclass that replaces the superclass's version.</a:t>
            </a:r>
          </a:p>
          <a:p>
            <a:pPr marL="639763" lvl="1" indent="-246063"/>
            <a:r>
              <a:rPr lang="en-US" altLang="en-US" dirty="0"/>
              <a:t>No special syntax required to override a superclass method.</a:t>
            </a:r>
            <a:br>
              <a:rPr lang="en-US" altLang="en-US" dirty="0"/>
            </a:br>
            <a:r>
              <a:rPr lang="en-US" altLang="en-US" dirty="0"/>
              <a:t>Just write a new version of it in the subclass.</a:t>
            </a:r>
          </a:p>
          <a:p>
            <a:pPr marL="639763" lvl="1" indent="-246063"/>
            <a:endParaRPr lang="en-US" altLang="en-US" dirty="0"/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public class Lawyer extends Employee {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overrides </a:t>
            </a:r>
            <a:r>
              <a:rPr lang="en-US" altLang="en-US" sz="18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method in Employee class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public String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    return "pink";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981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class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lawyers.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overrides 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from Employee class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"pink";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overrides 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getVacationDays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from Employee class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15;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3 weeks vacation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sue()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("I'll see you in court!");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875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Marketer</a:t>
            </a:r>
            <a:r>
              <a:rPr lang="en-US" altLang="en-US"/>
              <a:t> class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marketers.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System.out.println("Act now while supplies last!");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double getSalary()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50000.0;   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$50,000.00 / year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7284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Levels of inheritance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Multiple levels of inheritance in a hierarchy are allowed.</a:t>
            </a:r>
          </a:p>
          <a:p>
            <a:pPr marL="639763" lvl="1" indent="-246063"/>
            <a:r>
              <a:rPr lang="en-US" altLang="en-US" dirty="0"/>
              <a:t>Example: A legal secretary is the same as a regular secretary but makes more money ($45,000) and can file legal briefs.</a:t>
            </a:r>
          </a:p>
          <a:p>
            <a:pPr marL="639763" lvl="1" indent="-246063">
              <a:buFontTx/>
              <a:buNone/>
            </a:pPr>
            <a:endParaRPr lang="en-US" altLang="en-US" dirty="0"/>
          </a:p>
          <a:p>
            <a:pPr marL="639763" lvl="1" indent="-24606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LegalSecretary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Secretary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39763" lvl="1" indent="-24606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...</a:t>
            </a:r>
          </a:p>
          <a:p>
            <a:pPr marL="639763" lvl="1" indent="-24606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9587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LegalSecretary</a:t>
            </a:r>
            <a:r>
              <a:rPr lang="en-US" altLang="en-US"/>
              <a:t> class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legal secretaries.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LegalSecretary extends Secretary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fileLegalBriefs()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System.out.println("I could file all day!");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double getSalary()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45000.0;   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$45,000.00 / year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Everything that isn’t private</a:t>
            </a:r>
          </a:p>
          <a:p>
            <a:pPr lvl="1"/>
            <a:r>
              <a:rPr lang="en-US" dirty="0"/>
              <a:t>All the </a:t>
            </a:r>
            <a:r>
              <a:rPr lang="en-US" u="sng" dirty="0"/>
              <a:t>non-private </a:t>
            </a:r>
            <a:r>
              <a:rPr lang="en-US" dirty="0"/>
              <a:t>methods in the superclass</a:t>
            </a:r>
          </a:p>
          <a:p>
            <a:pPr lvl="1"/>
            <a:r>
              <a:rPr lang="en-US" dirty="0"/>
              <a:t>All the </a:t>
            </a:r>
            <a:r>
              <a:rPr lang="en-US" u="sng" dirty="0"/>
              <a:t>non-private</a:t>
            </a:r>
            <a:r>
              <a:rPr lang="en-US" dirty="0"/>
              <a:t> data in the superclass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Inherited?</a:t>
            </a:r>
          </a:p>
        </p:txBody>
      </p:sp>
    </p:spTree>
    <p:extLst>
      <p:ext uri="{BB962C8B-B14F-4D97-AF65-F5344CB8AC3E}">
        <p14:creationId xmlns:p14="http://schemas.microsoft.com/office/powerpoint/2010/main" val="25916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9.1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814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override the parent’s version of the method, just redeclare it in the child class.</a:t>
            </a:r>
          </a:p>
          <a:p>
            <a:pPr lvl="1"/>
            <a:r>
              <a:rPr lang="en-US" dirty="0"/>
              <a:t>The method’s </a:t>
            </a:r>
            <a:r>
              <a:rPr lang="en-US" b="1" dirty="0"/>
              <a:t>name and signature must exactly match </a:t>
            </a:r>
            <a:r>
              <a:rPr lang="en-US" dirty="0"/>
              <a:t>the version in the superclass.  If it doesn’t, the superclass version gets called instead.</a:t>
            </a:r>
          </a:p>
          <a:p>
            <a:pPr lvl="1"/>
            <a:r>
              <a:rPr lang="en-US" dirty="0"/>
              <a:t>In our chapter 8 classes, what useful method have we already created overrides for frequently?</a:t>
            </a:r>
          </a:p>
          <a:p>
            <a:r>
              <a:rPr lang="en-US" i="1" dirty="0"/>
              <a:t>Overriding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i="1" dirty="0"/>
              <a:t>overloading.</a:t>
            </a:r>
          </a:p>
          <a:p>
            <a:pPr lvl="1"/>
            <a:r>
              <a:rPr lang="en-US" dirty="0"/>
              <a:t>Overloading is providing multiple signatures for the </a:t>
            </a:r>
            <a:r>
              <a:rPr lang="en-US" b="1" dirty="0"/>
              <a:t>same method name</a:t>
            </a:r>
            <a:r>
              <a:rPr lang="en-US" dirty="0"/>
              <a:t>, thus taking </a:t>
            </a:r>
            <a:r>
              <a:rPr lang="en-US" b="1" dirty="0"/>
              <a:t>different parameter lists </a:t>
            </a:r>
            <a:r>
              <a:rPr lang="en-US" dirty="0"/>
              <a:t>and probably slightly different behavior.</a:t>
            </a:r>
          </a:p>
          <a:p>
            <a:pPr lvl="1"/>
            <a:r>
              <a:rPr lang="en-US" dirty="0"/>
              <a:t>Overriding is </a:t>
            </a:r>
            <a:r>
              <a:rPr lang="en-US" i="1" dirty="0"/>
              <a:t>replacing</a:t>
            </a:r>
            <a:r>
              <a:rPr lang="en-US" dirty="0"/>
              <a:t> the superclass’ method with a different implementation in the subclass.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Overrides</a:t>
            </a:r>
          </a:p>
        </p:txBody>
      </p:sp>
    </p:spTree>
    <p:extLst>
      <p:ext uri="{BB962C8B-B14F-4D97-AF65-F5344CB8AC3E}">
        <p14:creationId xmlns:p14="http://schemas.microsoft.com/office/powerpoint/2010/main" val="173887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Monday  </a:t>
            </a:r>
            <a:r>
              <a:rPr lang="en-US"/>
              <a:t>– Monday  – Self Checks </a:t>
            </a:r>
            <a:r>
              <a:rPr lang="en-US">
                <a:solidFill>
                  <a:srgbClr val="FF0000"/>
                </a:solidFill>
              </a:rPr>
              <a:t>1,2</a:t>
            </a:r>
            <a:r>
              <a:rPr lang="en-US"/>
              <a:t>,3, 10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Tuesday  –  Self Checks </a:t>
            </a:r>
            <a:r>
              <a:rPr lang="en-US" dirty="0">
                <a:solidFill>
                  <a:srgbClr val="FF0000"/>
                </a:solidFill>
              </a:rPr>
              <a:t>5, 6, 7</a:t>
            </a:r>
            <a:r>
              <a:rPr lang="en-US" dirty="0"/>
              <a:t>, 8, 9</a:t>
            </a:r>
          </a:p>
          <a:p>
            <a:endParaRPr lang="en-US" dirty="0"/>
          </a:p>
          <a:p>
            <a:pPr lvl="1"/>
            <a:r>
              <a:rPr lang="en-US" dirty="0"/>
              <a:t>Practice-It is a bit thin for this chapter, not all problems are implemented.  Submit answers using notepad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1708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Law firm employee analogy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common rules: hours, vacation, benefits, regulations ...</a:t>
            </a:r>
          </a:p>
          <a:p>
            <a:pPr lvl="1"/>
            <a:r>
              <a:rPr lang="en-US" altLang="en-US" sz="2200" dirty="0"/>
              <a:t>all employees attend a common orientation to learn general company rules</a:t>
            </a:r>
          </a:p>
          <a:p>
            <a:pPr lvl="1"/>
            <a:r>
              <a:rPr lang="en-US" altLang="en-US" sz="2200" dirty="0"/>
              <a:t>each employee receives a 20-page manual of common rules</a:t>
            </a:r>
          </a:p>
          <a:p>
            <a:pPr lvl="1"/>
            <a:endParaRPr lang="en-US" altLang="en-US" sz="2200" dirty="0"/>
          </a:p>
          <a:p>
            <a:r>
              <a:rPr lang="en-US" altLang="en-US" sz="2200" dirty="0"/>
              <a:t>each subdivision also has specific rules:</a:t>
            </a:r>
          </a:p>
          <a:p>
            <a:pPr lvl="1"/>
            <a:r>
              <a:rPr lang="en-US" altLang="en-US" sz="2200" dirty="0"/>
              <a:t>employee receives a smaller (1-3 page) manual of these rules</a:t>
            </a:r>
          </a:p>
          <a:p>
            <a:pPr lvl="1"/>
            <a:r>
              <a:rPr lang="en-US" altLang="en-US" sz="2200" dirty="0"/>
              <a:t>smaller manual adds some new rules and also changes some rules from the large manual</a:t>
            </a:r>
          </a:p>
        </p:txBody>
      </p:sp>
      <p:pic>
        <p:nvPicPr>
          <p:cNvPr id="894980" name="Picture 4" descr="employee_manual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27" y="4220359"/>
            <a:ext cx="3776662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5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Separating behavior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Why not just have a 22 page Lawyer manual, a 21-page Secretary manual, a 23-page Marketer manual, etc.?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Some advantages of the separate manuals:</a:t>
            </a:r>
          </a:p>
          <a:p>
            <a:pPr marL="639763" lvl="1" indent="-246063"/>
            <a:r>
              <a:rPr lang="en-US" altLang="en-US"/>
              <a:t>maintenance: Only one update if a common rule changes.</a:t>
            </a:r>
          </a:p>
          <a:p>
            <a:pPr marL="639763" lvl="1" indent="-246063"/>
            <a:r>
              <a:rPr lang="en-US" altLang="en-US"/>
              <a:t>locality: Quick discovery of all rules specific to lawyers.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Some key ideas from this example:</a:t>
            </a:r>
          </a:p>
          <a:p>
            <a:pPr marL="639763" lvl="1" indent="-246063"/>
            <a:r>
              <a:rPr lang="en-US" altLang="en-US"/>
              <a:t>General rules are useful (the 20-page manual).</a:t>
            </a:r>
          </a:p>
          <a:p>
            <a:pPr marL="639763" lvl="1" indent="-246063"/>
            <a:r>
              <a:rPr lang="en-US" altLang="en-US"/>
              <a:t>Specific rules that may override general ones are also useful.</a:t>
            </a:r>
          </a:p>
        </p:txBody>
      </p:sp>
    </p:spTree>
    <p:extLst>
      <p:ext uri="{BB962C8B-B14F-4D97-AF65-F5344CB8AC3E}">
        <p14:creationId xmlns:p14="http://schemas.microsoft.com/office/powerpoint/2010/main" val="7118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Employee regulations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sz="2000" dirty="0"/>
              <a:t>Consider the following employee regulations: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Employees work 40 hours / week.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Employees make $40,000 per year, except legal secretaries who make $5,000 extra per year ($45,000 total), and marketers who make $10,000 extra per year ($50,000 total).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Employees have 2 weeks of paid vacation leave per year, except lawyers who get an extra week (a total of 3).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Employees should use a yellow form to apply for leave, except for lawyers who use a pink form.</a:t>
            </a:r>
          </a:p>
          <a:p>
            <a:pPr marL="639763" lvl="1" indent="-246063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marL="273050" indent="-273050">
              <a:lnSpc>
                <a:spcPct val="110000"/>
              </a:lnSpc>
            </a:pPr>
            <a:r>
              <a:rPr lang="en-US" altLang="en-US" sz="2000" dirty="0"/>
              <a:t>Each type of employee has some unique behavior: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Lawyers know how to sue.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Marketers know how to advertise.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Secretaries know how to make schedule.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sz="1800" dirty="0"/>
              <a:t>Legal secretaries know how to prepare legal documents.</a:t>
            </a:r>
          </a:p>
        </p:txBody>
      </p:sp>
    </p:spTree>
    <p:extLst>
      <p:ext uri="{BB962C8B-B14F-4D97-AF65-F5344CB8AC3E}">
        <p14:creationId xmlns:p14="http://schemas.microsoft.com/office/powerpoint/2010/main" val="18781405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 sz="3600"/>
              <a:t>Is-a relationships, hierarchies</a:t>
            </a:r>
          </a:p>
        </p:txBody>
      </p:sp>
      <p:sp>
        <p:nvSpPr>
          <p:cNvPr id="897027" name="Rectangle 4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/>
              <a:t>is-a relationship</a:t>
            </a:r>
            <a:r>
              <a:rPr lang="en-US" altLang="en-US"/>
              <a:t>: A hierarchical connection where one category can be treated as </a:t>
            </a:r>
            <a:r>
              <a:rPr lang="en-US" altLang="en-US" sz="2200"/>
              <a:t>a</a:t>
            </a:r>
            <a:r>
              <a:rPr lang="en-US" altLang="en-US"/>
              <a:t> specialized version of another.</a:t>
            </a:r>
          </a:p>
          <a:p>
            <a:pPr marL="639763" lvl="1" indent="-246063"/>
            <a:r>
              <a:rPr lang="en-US" altLang="en-US"/>
              <a:t>every marketer </a:t>
            </a:r>
            <a:r>
              <a:rPr lang="en-US" altLang="en-US" i="1"/>
              <a:t>is an</a:t>
            </a:r>
            <a:r>
              <a:rPr lang="en-US" altLang="en-US"/>
              <a:t> employee</a:t>
            </a:r>
          </a:p>
          <a:p>
            <a:pPr marL="639763" lvl="1" indent="-246063"/>
            <a:r>
              <a:rPr lang="en-US" altLang="en-US"/>
              <a:t>every legal secretary </a:t>
            </a:r>
            <a:r>
              <a:rPr lang="en-US" altLang="en-US" i="1"/>
              <a:t>is a</a:t>
            </a:r>
            <a:r>
              <a:rPr lang="en-US" altLang="en-US"/>
              <a:t> secretary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 b="1"/>
              <a:t>inheritance hierarchy</a:t>
            </a:r>
            <a:r>
              <a:rPr lang="en-US" altLang="en-US"/>
              <a:t>: A set of classes connected by is-a relationships that can share common code.</a:t>
            </a:r>
          </a:p>
        </p:txBody>
      </p:sp>
      <p:pic>
        <p:nvPicPr>
          <p:cNvPr id="89702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b="45383"/>
          <a:stretch>
            <a:fillRect/>
          </a:stretch>
        </p:blipFill>
        <p:spPr bwMode="auto">
          <a:xfrm>
            <a:off x="3236030" y="4476044"/>
            <a:ext cx="38449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1216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employees in general (20-page manual).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40000.0;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$40,000.00 / year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2 weeks' paid vacation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use the yellow form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652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Redundant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class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redundant class to represent secretaries.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40000.0;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$40,000.00 / year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2 weeks' paid vacation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use the yellow form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makeSchedule</a:t>
            </a:r>
            <a:r>
              <a:rPr lang="en-US" altLang="en-US" sz="1600" b="1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5497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r>
              <a:rPr lang="en-US" altLang="en-US"/>
              <a:t>Desire for code-sharing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 err="1">
                <a:latin typeface="Courier New" panose="02070309020205020404" pitchFamily="49" charset="0"/>
              </a:rPr>
              <a:t>makeSchedule</a:t>
            </a:r>
            <a:r>
              <a:rPr lang="en-US" altLang="en-US" dirty="0"/>
              <a:t> is the only unique behavior in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We'd like to be able to say:</a:t>
            </a:r>
          </a:p>
          <a:p>
            <a:pPr marL="273050" indent="-273050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{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/>
              <a:t>copy all the contents from the Employee class;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makeSchedule</a:t>
            </a:r>
            <a:r>
              <a:rPr lang="en-US" altLang="en-US" sz="1600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81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0D2CC4-F81B-45C7-8E27-2B64B046C092}"/>
</file>

<file path=customXml/itemProps2.xml><?xml version="1.0" encoding="utf-8"?>
<ds:datastoreItem xmlns:ds="http://schemas.openxmlformats.org/officeDocument/2006/customXml" ds:itemID="{F5CA8DAF-AA83-49FC-8491-F226775F8CD5}"/>
</file>

<file path=customXml/itemProps3.xml><?xml version="1.0" encoding="utf-8"?>
<ds:datastoreItem xmlns:ds="http://schemas.openxmlformats.org/officeDocument/2006/customXml" ds:itemID="{6E800375-0C91-46A3-8103-4A9427BBF2F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8333</TotalTime>
  <Words>1435</Words>
  <Application>Microsoft Office PowerPoint</Application>
  <PresentationFormat>On-screen Show (4:3)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Upcoming Assignments</vt:lpstr>
      <vt:lpstr>9.1 Inheritance</vt:lpstr>
      <vt:lpstr>Law firm employee analogy</vt:lpstr>
      <vt:lpstr>Separating behavior</vt:lpstr>
      <vt:lpstr>Employee regulations</vt:lpstr>
      <vt:lpstr>Is-a relationships, hierarchies</vt:lpstr>
      <vt:lpstr>An Employee class</vt:lpstr>
      <vt:lpstr>Redundant Secretary class</vt:lpstr>
      <vt:lpstr>Desire for code-sharing</vt:lpstr>
      <vt:lpstr>Inheritance</vt:lpstr>
      <vt:lpstr>Inheritance syntax</vt:lpstr>
      <vt:lpstr>Improved Secretary code</vt:lpstr>
      <vt:lpstr>Implementing Lawyer</vt:lpstr>
      <vt:lpstr>Overriding methods</vt:lpstr>
      <vt:lpstr>Lawyer class</vt:lpstr>
      <vt:lpstr>Marketer class</vt:lpstr>
      <vt:lpstr>Levels of inheritance</vt:lpstr>
      <vt:lpstr>LegalSecretary class</vt:lpstr>
      <vt:lpstr>What Is Inherited?</vt:lpstr>
      <vt:lpstr>More Overrides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andrewsi@microsoft.com</dc:creator>
  <cp:lastModifiedBy>Peterson, Dan (Daniel J)</cp:lastModifiedBy>
  <cp:revision>754</cp:revision>
  <dcterms:created xsi:type="dcterms:W3CDTF">2013-09-15T04:52:01Z</dcterms:created>
  <dcterms:modified xsi:type="dcterms:W3CDTF">2022-01-31T17:30:38Z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