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422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382" r:id="rId25"/>
    <p:sldId id="383" r:id="rId26"/>
    <p:sldId id="384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7D354-52D2-4926-94AA-E1A0669FC864}" v="2" dt="2023-02-16T01:18:32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92598" autoAdjust="0"/>
  </p:normalViewPr>
  <p:slideViewPr>
    <p:cSldViewPr snapToGrid="0">
      <p:cViewPr varScale="1">
        <p:scale>
          <a:sx n="105" d="100"/>
          <a:sy n="105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or, Isaac J (Student)" userId="S::s-dyori@bsd405.org::192ad89d-1a40-4813-ab4f-a39f96b6c2c7" providerId="AD" clId="Web-{DDC7D354-52D2-4926-94AA-E1A0669FC864}"/>
    <pc:docChg chg="sldOrd">
      <pc:chgData name="Dyor, Isaac J (Student)" userId="S::s-dyori@bsd405.org::192ad89d-1a40-4813-ab4f-a39f96b6c2c7" providerId="AD" clId="Web-{DDC7D354-52D2-4926-94AA-E1A0669FC864}" dt="2023-02-16T01:18:32.698" v="1"/>
      <pc:docMkLst>
        <pc:docMk/>
      </pc:docMkLst>
      <pc:sldChg chg="ord">
        <pc:chgData name="Dyor, Isaac J (Student)" userId="S::s-dyori@bsd405.org::192ad89d-1a40-4813-ab4f-a39f96b6c2c7" providerId="AD" clId="Web-{DDC7D354-52D2-4926-94AA-E1A0669FC864}" dt="2023-02-16T01:18:32.698" v="1"/>
        <pc:sldMkLst>
          <pc:docMk/>
          <pc:sldMk cId="504796443" sldId="3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0386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6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 – Self Checks </a:t>
            </a:r>
            <a:r>
              <a:rPr lang="en-US" dirty="0">
                <a:solidFill>
                  <a:srgbClr val="FF0000"/>
                </a:solidFill>
              </a:rPr>
              <a:t>1,2</a:t>
            </a:r>
            <a:r>
              <a:rPr lang="en-US" dirty="0"/>
              <a:t>,3,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dirty="0"/>
          </a:p>
          <a:p>
            <a:r>
              <a:rPr lang="en-US" dirty="0"/>
              <a:t>Friday  – Self Checks Self Checks </a:t>
            </a:r>
            <a:r>
              <a:rPr lang="en-US" dirty="0">
                <a:solidFill>
                  <a:srgbClr val="FF0000"/>
                </a:solidFill>
              </a:rPr>
              <a:t>5, 6, 7</a:t>
            </a:r>
            <a:r>
              <a:rPr lang="en-US" dirty="0"/>
              <a:t>, 8, 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424765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Problem with constructors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273050" indent="-273050"/>
            <a:r>
              <a:rPr lang="en-US" altLang="en-US" dirty="0"/>
              <a:t>Now that we've added the constructor to the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class, our subclasses do not compile.  The error: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Lawyer.java:2: cannot find symbol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symbol  : constructor Employee()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location: class Employee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public class Lawyer extends Employee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      ^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Once we write a constructor (that requires parameters) in the superclass, we must now write constructors for our employee subclasses as well.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The long explanation: (next slide)</a:t>
            </a:r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263556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The detailed explanation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/>
              <a:t>Constructors are not inherited.</a:t>
            </a:r>
          </a:p>
          <a:p>
            <a:pPr marL="639763" lvl="1" indent="-246063"/>
            <a:r>
              <a:rPr lang="en-US" altLang="en-US"/>
              <a:t>Subclasses don't inherit the </a:t>
            </a:r>
            <a:r>
              <a:rPr lang="en-US" altLang="en-US">
                <a:latin typeface="Courier New" panose="02070309020205020404" pitchFamily="49" charset="0"/>
              </a:rPr>
              <a:t>Employee(int)</a:t>
            </a:r>
            <a:r>
              <a:rPr lang="en-US" altLang="en-US"/>
              <a:t> constructor.</a:t>
            </a:r>
          </a:p>
          <a:p>
            <a:pPr marL="639763" lvl="1" indent="-246063"/>
            <a:endParaRPr lang="en-US" altLang="en-US" sz="900"/>
          </a:p>
          <a:p>
            <a:pPr marL="639763" lvl="1" indent="-246063"/>
            <a:r>
              <a:rPr lang="en-US" altLang="en-US"/>
              <a:t>Subclasses receive a default constructor that contains:</a:t>
            </a:r>
          </a:p>
          <a:p>
            <a:pPr lvl="2" indent="-246063"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2" indent="-246063">
              <a:buNone/>
            </a:pPr>
            <a:r>
              <a:rPr lang="en-US" altLang="en-US">
                <a:latin typeface="Courier New" panose="02070309020205020404" pitchFamily="49" charset="0"/>
              </a:rPr>
              <a:t>public Lawyer() {</a:t>
            </a:r>
          </a:p>
          <a:p>
            <a:pPr lvl="2" indent="-246063"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>
                <a:latin typeface="Courier New" panose="02070309020205020404" pitchFamily="49" charset="0"/>
              </a:rPr>
              <a:t>super();</a:t>
            </a:r>
            <a:r>
              <a:rPr lang="en-US" altLang="en-US">
                <a:latin typeface="Courier New" panose="02070309020205020404" pitchFamily="49" charset="0"/>
              </a:rPr>
              <a:t> 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calls Employee() constructor</a:t>
            </a:r>
          </a:p>
          <a:p>
            <a:pPr lvl="2" indent="-246063"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2" indent="-246063"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2" indent="-246063"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/>
              <a:t>But our </a:t>
            </a:r>
            <a:r>
              <a:rPr lang="en-US" altLang="en-US">
                <a:latin typeface="Courier New" panose="02070309020205020404" pitchFamily="49" charset="0"/>
              </a:rPr>
              <a:t>Employee(int)</a:t>
            </a:r>
            <a:r>
              <a:rPr lang="en-US" altLang="en-US"/>
              <a:t> replaces the default </a:t>
            </a:r>
            <a:r>
              <a:rPr lang="en-US" altLang="en-US">
                <a:latin typeface="Courier New" panose="02070309020205020404" pitchFamily="49" charset="0"/>
              </a:rPr>
              <a:t>Employee()</a:t>
            </a:r>
            <a:r>
              <a:rPr lang="en-US" altLang="en-US"/>
              <a:t>.</a:t>
            </a:r>
          </a:p>
          <a:p>
            <a:pPr marL="639763" lvl="1" indent="-246063"/>
            <a:r>
              <a:rPr lang="en-US" altLang="en-US"/>
              <a:t>The subclasses' default constructors are now trying to call a non-existent default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constructor.</a:t>
            </a:r>
          </a:p>
        </p:txBody>
      </p:sp>
    </p:spTree>
    <p:extLst>
      <p:ext uri="{BB962C8B-B14F-4D97-AF65-F5344CB8AC3E}">
        <p14:creationId xmlns:p14="http://schemas.microsoft.com/office/powerpoint/2010/main" val="33613717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sz="4000"/>
              <a:t>Calling superclass constructor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super(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/>
            <a:r>
              <a:rPr lang="en-US" altLang="en-US" dirty="0"/>
              <a:t>Example: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class Lawyer extends Employee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public Lawyer(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years)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   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super(years);</a:t>
            </a: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calls Employee constructor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sz="800" dirty="0"/>
          </a:p>
          <a:p>
            <a:pPr marL="639763" lvl="1" indent="-246063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super</a:t>
            </a:r>
            <a:r>
              <a:rPr lang="en-US" altLang="en-US" dirty="0"/>
              <a:t> call must be the first statement in the constructor.</a:t>
            </a:r>
            <a:endParaRPr lang="en-US" altLang="en-US" sz="900" dirty="0"/>
          </a:p>
          <a:p>
            <a:pPr marL="639763" lvl="1" indent="-246063">
              <a:lnSpc>
                <a:spcPct val="80000"/>
              </a:lnSpc>
            </a:pPr>
            <a:endParaRPr lang="en-US" altLang="en-US" dirty="0"/>
          </a:p>
          <a:p>
            <a:pPr marL="3937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20349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Modified </a:t>
            </a:r>
            <a:r>
              <a:rPr lang="en-US" altLang="en-US">
                <a:latin typeface="Courier New" panose="02070309020205020404" pitchFamily="49" charset="0"/>
              </a:rPr>
              <a:t>Marketer</a:t>
            </a:r>
            <a:r>
              <a:rPr lang="en-US" altLang="en-US"/>
              <a:t> class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marketers.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public class Marketer extends Employee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public Marketer(</a:t>
            </a:r>
            <a:r>
              <a:rPr lang="en-US" altLang="en-US" sz="21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100" b="1" dirty="0">
                <a:solidFill>
                  <a:srgbClr val="003399"/>
                </a:solidFill>
                <a:latin typeface="Courier New" panose="02070309020205020404" pitchFamily="49" charset="0"/>
              </a:rPr>
              <a:t> years)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super(years);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endParaRPr lang="en-US" altLang="en-US" sz="21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public void advertise()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    </a:t>
            </a:r>
            <a:r>
              <a:rPr lang="en-US" altLang="en-US" sz="2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100" dirty="0">
                <a:latin typeface="Courier New" panose="02070309020205020404" pitchFamily="49" charset="0"/>
              </a:rPr>
              <a:t>("Act now while supplies last!");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21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21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    return </a:t>
            </a:r>
            <a:r>
              <a:rPr lang="en-US" altLang="en-US" sz="2100" dirty="0" err="1">
                <a:latin typeface="Courier New" panose="02070309020205020404" pitchFamily="49" charset="0"/>
              </a:rPr>
              <a:t>super.getSalary</a:t>
            </a:r>
            <a:r>
              <a:rPr lang="en-US" altLang="en-US" sz="2100" dirty="0">
                <a:latin typeface="Courier New" panose="02070309020205020404" pitchFamily="49" charset="0"/>
              </a:rPr>
              <a:t>() + 10000.0;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80000"/>
              </a:lnSpc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2" indent="-246063"/>
            <a:r>
              <a:rPr lang="en-US" altLang="en-US" sz="2400" dirty="0"/>
              <a:t>Secretaries' years of employment are not tracked.</a:t>
            </a:r>
          </a:p>
          <a:p>
            <a:pPr lvl="2" indent="-246063"/>
            <a:r>
              <a:rPr lang="en-US" altLang="en-US" sz="2400" dirty="0"/>
              <a:t>They do not earn extra vacation for years worked.</a:t>
            </a:r>
          </a:p>
        </p:txBody>
      </p:sp>
    </p:spTree>
    <p:extLst>
      <p:ext uri="{BB962C8B-B14F-4D97-AF65-F5344CB8AC3E}">
        <p14:creationId xmlns:p14="http://schemas.microsoft.com/office/powerpoint/2010/main" val="2615160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Modified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class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secretaries.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Secretary extends Employee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</a:rPr>
              <a:t>    public Secretary()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</a:rPr>
              <a:t>        super(0);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void takeDictation(String text)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System.out.println("Taking dictation of text: " + text);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80000"/>
              </a:lnSpc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10000"/>
              </a:lnSpc>
            </a:pPr>
            <a:r>
              <a:rPr lang="en-US" altLang="en-US"/>
              <a:t>Since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doesn't require any parameters to its constructor, </a:t>
            </a:r>
            <a:r>
              <a:rPr lang="en-US" altLang="en-US">
                <a:latin typeface="Courier New" panose="02070309020205020404" pitchFamily="49" charset="0"/>
              </a:rPr>
              <a:t>LegalSecretary</a:t>
            </a:r>
            <a:r>
              <a:rPr lang="en-US" altLang="en-US"/>
              <a:t> compiles without a constructor.</a:t>
            </a:r>
          </a:p>
          <a:p>
            <a:pPr lvl="2">
              <a:lnSpc>
                <a:spcPct val="110000"/>
              </a:lnSpc>
            </a:pPr>
            <a:r>
              <a:rPr lang="en-US" altLang="en-US"/>
              <a:t>Its default constructor calls the </a:t>
            </a:r>
            <a:r>
              <a:rPr lang="en-US" altLang="en-US">
                <a:latin typeface="Courier New" panose="02070309020205020404" pitchFamily="49" charset="0"/>
              </a:rPr>
              <a:t>Secretary()</a:t>
            </a:r>
            <a:r>
              <a:rPr lang="en-US" altLang="en-US"/>
              <a:t> constructor.</a:t>
            </a:r>
          </a:p>
        </p:txBody>
      </p:sp>
    </p:spTree>
    <p:extLst>
      <p:ext uri="{BB962C8B-B14F-4D97-AF65-F5344CB8AC3E}">
        <p14:creationId xmlns:p14="http://schemas.microsoft.com/office/powerpoint/2010/main" val="1844139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Inheritance and fields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dirty="0"/>
              <a:t>Try to give lawyers $5000 for each year at the company:</a:t>
            </a:r>
            <a:endParaRPr lang="en-US" altLang="en-US" sz="900" dirty="0"/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class Lawyer extends Employee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getSalary</a:t>
            </a:r>
            <a:r>
              <a:rPr lang="en-US" altLang="en-US" sz="2000" b="1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return 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super.getSalary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() + 5000 * years;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Does not work; the error is the following: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Lawyer.java:7: years has private access in Employee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        return </a:t>
            </a:r>
            <a:r>
              <a:rPr lang="en-US" altLang="en-US" sz="2000" dirty="0" err="1">
                <a:solidFill>
                  <a:srgbClr val="800000"/>
                </a:solidFill>
                <a:latin typeface="Courier New" panose="02070309020205020404" pitchFamily="49" charset="0"/>
              </a:rPr>
              <a:t>super.getSalary</a:t>
            </a: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() + 5000 * years;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                              ^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Private fields cannot be directly accessed from subclasses.</a:t>
            </a:r>
          </a:p>
          <a:p>
            <a:pPr marL="639763" lvl="1" indent="-246063"/>
            <a:r>
              <a:rPr lang="en-US" altLang="en-US" dirty="0"/>
              <a:t>One reason: So that </a:t>
            </a:r>
            <a:r>
              <a:rPr lang="en-US" altLang="en-US" dirty="0" err="1"/>
              <a:t>subclassing</a:t>
            </a:r>
            <a:r>
              <a:rPr lang="en-US" altLang="en-US" dirty="0"/>
              <a:t> can't break encapsulation.</a:t>
            </a:r>
          </a:p>
          <a:p>
            <a:pPr marL="639763" lvl="1" indent="-246063"/>
            <a:r>
              <a:rPr lang="en-US" altLang="en-US" dirty="0"/>
              <a:t>How can we get around this limitation?</a:t>
            </a:r>
          </a:p>
        </p:txBody>
      </p:sp>
    </p:spTree>
    <p:extLst>
      <p:ext uri="{BB962C8B-B14F-4D97-AF65-F5344CB8AC3E}">
        <p14:creationId xmlns:p14="http://schemas.microsoft.com/office/powerpoint/2010/main" val="1409843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4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4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4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4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Improved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code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25000" lnSpcReduction="20000"/>
          </a:bodyPr>
          <a:lstStyle/>
          <a:p>
            <a:pPr marL="273050" indent="-273050">
              <a:lnSpc>
                <a:spcPct val="80000"/>
              </a:lnSpc>
              <a:buNone/>
            </a:pPr>
            <a:r>
              <a:rPr lang="en-US" altLang="en-US" sz="4800" dirty="0"/>
              <a:t>Add an accessor for any field needed by the subclass.</a:t>
            </a:r>
          </a:p>
          <a:p>
            <a:pPr marL="273050" indent="-273050">
              <a:lnSpc>
                <a:spcPct val="6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public class Employee {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private </a:t>
            </a:r>
            <a:r>
              <a:rPr lang="en-US" altLang="en-US" sz="6400" dirty="0" err="1">
                <a:latin typeface="Courier New" panose="02070309020205020404" pitchFamily="49" charset="0"/>
              </a:rPr>
              <a:t>int</a:t>
            </a:r>
            <a:r>
              <a:rPr lang="en-US" altLang="en-US" sz="6400" dirty="0">
                <a:latin typeface="Courier New" panose="02070309020205020404" pitchFamily="49" charset="0"/>
              </a:rPr>
              <a:t> years;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public Employee(</a:t>
            </a:r>
            <a:r>
              <a:rPr lang="en-US" altLang="en-US" sz="6400" dirty="0" err="1">
                <a:latin typeface="Courier New" panose="02070309020205020404" pitchFamily="49" charset="0"/>
              </a:rPr>
              <a:t>int</a:t>
            </a:r>
            <a:r>
              <a:rPr lang="en-US" altLang="en-US" sz="6400" dirty="0">
                <a:latin typeface="Courier New" panose="02070309020205020404" pitchFamily="49" charset="0"/>
              </a:rPr>
              <a:t> </a:t>
            </a:r>
            <a:r>
              <a:rPr lang="en-US" altLang="en-US" sz="6400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6400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years = </a:t>
            </a:r>
            <a:r>
              <a:rPr lang="en-US" altLang="en-US" sz="6400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6400" dirty="0">
                <a:latin typeface="Courier New" panose="02070309020205020404" pitchFamily="49" charset="0"/>
              </a:rPr>
              <a:t>;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buNone/>
            </a:pPr>
            <a:endParaRPr lang="en-US" altLang="en-US" sz="64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6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64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6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getYears</a:t>
            </a:r>
            <a:r>
              <a:rPr lang="en-US" altLang="en-US" sz="6400" b="1" dirty="0">
                <a:solidFill>
                  <a:srgbClr val="003399"/>
                </a:solidFill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return years;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...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public class Lawyer extends Employee {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public Lawyer(</a:t>
            </a:r>
            <a:r>
              <a:rPr lang="en-US" altLang="en-US" sz="6400" dirty="0" err="1">
                <a:latin typeface="Courier New" panose="02070309020205020404" pitchFamily="49" charset="0"/>
              </a:rPr>
              <a:t>int</a:t>
            </a:r>
            <a:r>
              <a:rPr lang="en-US" altLang="en-US" sz="6400" dirty="0">
                <a:latin typeface="Courier New" panose="02070309020205020404" pitchFamily="49" charset="0"/>
              </a:rPr>
              <a:t> years) {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super(years);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64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64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    return </a:t>
            </a:r>
            <a:r>
              <a:rPr lang="en-US" altLang="en-US" sz="6400" dirty="0" err="1">
                <a:latin typeface="Courier New" panose="02070309020205020404" pitchFamily="49" charset="0"/>
              </a:rPr>
              <a:t>super.getSalary</a:t>
            </a:r>
            <a:r>
              <a:rPr lang="en-US" altLang="en-US" sz="6400" dirty="0">
                <a:latin typeface="Courier New" panose="02070309020205020404" pitchFamily="49" charset="0"/>
              </a:rPr>
              <a:t>() + 5000 * </a:t>
            </a:r>
            <a:r>
              <a:rPr lang="en-US" altLang="en-US" sz="6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getYears</a:t>
            </a:r>
            <a:r>
              <a:rPr lang="en-US" altLang="en-US" sz="64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6400" dirty="0">
                <a:latin typeface="Courier New" panose="02070309020205020404" pitchFamily="49" charset="0"/>
              </a:rPr>
              <a:t>;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    ...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6400" dirty="0">
                <a:latin typeface="Courier New" panose="02070309020205020404" pitchFamily="49" charset="0"/>
              </a:rPr>
              <a:t>}</a:t>
            </a:r>
            <a:endParaRPr lang="en-US" altLang="en-US" sz="6400" dirty="0"/>
          </a:p>
        </p:txBody>
      </p:sp>
    </p:spTree>
    <p:extLst>
      <p:ext uri="{BB962C8B-B14F-4D97-AF65-F5344CB8AC3E}">
        <p14:creationId xmlns:p14="http://schemas.microsoft.com/office/powerpoint/2010/main" val="18958769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Revisiting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 class currently has a poor solution.</a:t>
            </a:r>
          </a:p>
          <a:p>
            <a:pPr marL="639763" lvl="1" indent="-246063"/>
            <a:r>
              <a:rPr lang="en-US" altLang="en-US" dirty="0"/>
              <a:t>We set all Secretaries to 0 years because they do not get a vacation bonus for their service.</a:t>
            </a:r>
          </a:p>
          <a:p>
            <a:pPr marL="639763" lvl="1" indent="-246063"/>
            <a:r>
              <a:rPr lang="en-US" altLang="en-US" dirty="0"/>
              <a:t>If we call </a:t>
            </a:r>
            <a:r>
              <a:rPr lang="en-US" altLang="en-US" dirty="0" err="1">
                <a:latin typeface="Courier New" panose="02070309020205020404" pitchFamily="49" charset="0"/>
              </a:rPr>
              <a:t>getYears</a:t>
            </a:r>
            <a:r>
              <a:rPr lang="en-US" altLang="en-US" dirty="0"/>
              <a:t> on a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 object, we'll always get 0.</a:t>
            </a:r>
          </a:p>
          <a:p>
            <a:pPr marL="639763" lvl="1" indent="-246063"/>
            <a:r>
              <a:rPr lang="en-US" altLang="en-US" dirty="0"/>
              <a:t>This isn't a good solution; we should never return false information, what if we wanted to give some other reward to </a:t>
            </a:r>
            <a:r>
              <a:rPr lang="en-US" altLang="en-US" i="1" dirty="0"/>
              <a:t>all</a:t>
            </a:r>
            <a:r>
              <a:rPr lang="en-US" altLang="en-US" dirty="0"/>
              <a:t> employees based on years of service?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We can redesign our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class to allow for a better solution.</a:t>
            </a:r>
          </a:p>
        </p:txBody>
      </p:sp>
    </p:spTree>
    <p:extLst>
      <p:ext uri="{BB962C8B-B14F-4D97-AF65-F5344CB8AC3E}">
        <p14:creationId xmlns:p14="http://schemas.microsoft.com/office/powerpoint/2010/main" val="42222771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Improved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code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288925" indent="-288925"/>
            <a:r>
              <a:rPr lang="en-US" altLang="en-US" dirty="0"/>
              <a:t>Let's separate the standard 10 vacation days from those that are awarded based on seniority.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6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Employee {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private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years;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Employee(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years = </a:t>
            </a:r>
            <a:r>
              <a:rPr lang="en-US" altLang="en-US" sz="1800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742950" lvl="1" indent="-285750">
              <a:lnSpc>
                <a:spcPct val="6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return 10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getSeniorityBonus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vacation days given for each year in the company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public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getSeniorityBonus</a:t>
            </a:r>
            <a:r>
              <a:rPr lang="en-US" altLang="en-US" sz="1800" b="1" dirty="0">
                <a:latin typeface="Courier New" panose="02070309020205020404" pitchFamily="49" charset="0"/>
              </a:rPr>
              <a:t>() {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return 2 * years;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...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742950" lvl="1" indent="-285750">
              <a:lnSpc>
                <a:spcPct val="6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 marL="742950" lvl="1" indent="-285750"/>
            <a:r>
              <a:rPr lang="en-US" altLang="en-US" dirty="0"/>
              <a:t>How does this help us improve the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?</a:t>
            </a:r>
          </a:p>
          <a:p>
            <a:pPr marL="288925" indent="-288925">
              <a:lnSpc>
                <a:spcPct val="6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694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Improved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code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288925" indent="-288925"/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can selectively override </a:t>
            </a:r>
            <a:r>
              <a:rPr lang="en-US" altLang="en-US">
                <a:latin typeface="Courier New" panose="02070309020205020404" pitchFamily="49" charset="0"/>
              </a:rPr>
              <a:t>getSeniorityBonus</a:t>
            </a:r>
            <a:r>
              <a:rPr lang="en-US" altLang="en-US"/>
              <a:t>; when </a:t>
            </a:r>
            <a:r>
              <a:rPr lang="en-US" altLang="en-US">
                <a:latin typeface="Courier New" panose="02070309020205020404" pitchFamily="49" charset="0"/>
              </a:rPr>
              <a:t>getVacationDays</a:t>
            </a:r>
            <a:r>
              <a:rPr lang="en-US" altLang="en-US"/>
              <a:t> runs, it will use the new version.</a:t>
            </a:r>
          </a:p>
          <a:p>
            <a:pPr marL="744538" lvl="1" indent="-285750"/>
            <a:r>
              <a:rPr lang="en-US" altLang="en-US"/>
              <a:t>Choosing a method at runtime is called </a:t>
            </a:r>
            <a:r>
              <a:rPr lang="en-US" altLang="en-US" i="1"/>
              <a:t>dynamic binding</a:t>
            </a:r>
            <a:r>
              <a:rPr lang="en-US" altLang="en-US"/>
              <a:t>.</a:t>
            </a:r>
            <a:endParaRPr lang="en-US" altLang="en-US" sz="1800">
              <a:latin typeface="Courier New" panose="02070309020205020404" pitchFamily="49" charset="0"/>
            </a:endParaRPr>
          </a:p>
          <a:p>
            <a:pPr marL="744538" lvl="1" indent="-285750">
              <a:lnSpc>
                <a:spcPct val="80000"/>
              </a:lnSpc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744538" lvl="1" indent="-285750">
              <a:lnSpc>
                <a:spcPct val="80000"/>
              </a:lnSpc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Secretary extends Employee {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Secretary(int years) {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super(years);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    // Secretaries don't get a bonus for their years of service.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public int getSeniorityBonus() {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return 0;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void takeDictation(String text) {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System.out.println("Taking dictation of text: " + text);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744538" lvl="1" indent="-285750">
              <a:lnSpc>
                <a:spcPct val="8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5292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Interacting with the superclass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06400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Class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All types of objects have a superclass named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Every class implicitly extends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r>
              <a:rPr lang="en-US" altLang="en-US" dirty="0"/>
              <a:t> class defines several methods:</a:t>
            </a:r>
          </a:p>
          <a:p>
            <a:pPr lvl="1"/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public String </a:t>
            </a:r>
            <a:r>
              <a:rPr lang="en-US" altLang="en-US" dirty="0" err="1">
                <a:latin typeface="Courier New" panose="02070309020205020404" pitchFamily="49" charset="0"/>
              </a:rPr>
              <a:t>toString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/>
              <a:t>Returns a text representation of the object,</a:t>
            </a:r>
            <a:br>
              <a:rPr lang="en-US" altLang="en-US" dirty="0"/>
            </a:br>
            <a:r>
              <a:rPr lang="en-US" altLang="en-US" dirty="0"/>
              <a:t>often so that it can be printed.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public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 equals(Object other)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/>
              <a:t>Compare the object to any other for equality.</a:t>
            </a:r>
            <a:br>
              <a:rPr lang="en-US" altLang="en-US" dirty="0"/>
            </a:br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if the objects have equal state.</a:t>
            </a:r>
          </a:p>
        </p:txBody>
      </p:sp>
      <p:pic>
        <p:nvPicPr>
          <p:cNvPr id="929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905000"/>
            <a:ext cx="1390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2905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.equals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java.lang.Object</a:t>
            </a:r>
            <a:r>
              <a:rPr lang="en-US" dirty="0"/>
              <a:t> provides a .equals method</a:t>
            </a:r>
          </a:p>
          <a:p>
            <a:r>
              <a:rPr lang="en-US" dirty="0"/>
              <a:t>Not especially useful</a:t>
            </a:r>
          </a:p>
          <a:p>
            <a:r>
              <a:rPr lang="en-US" dirty="0"/>
              <a:t>Doesn’t know about your object state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VIN = "1HGCM82633A004352";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car1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(VIN);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car2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(VIN);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 is the return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car1.equals(car2)</a:t>
            </a:r>
            <a:r>
              <a:rPr lang="en-US" dirty="0"/>
              <a:t> ?</a:t>
            </a:r>
          </a:p>
          <a:p>
            <a:r>
              <a:rPr lang="en-US" dirty="0"/>
              <a:t>Returns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because </a:t>
            </a:r>
            <a:r>
              <a:rPr lang="en-US" dirty="0" err="1"/>
              <a:t>java.lang.Object</a:t>
            </a:r>
            <a:r>
              <a:rPr lang="en-US" dirty="0"/>
              <a:t> doesn’t know about VINs</a:t>
            </a:r>
          </a:p>
        </p:txBody>
      </p:sp>
    </p:spTree>
    <p:extLst>
      <p:ext uri="{BB962C8B-B14F-4D97-AF65-F5344CB8AC3E}">
        <p14:creationId xmlns:p14="http://schemas.microsoft.com/office/powerpoint/2010/main" val="176951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6816" y="2084832"/>
            <a:ext cx="4535424" cy="438912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.equals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Signature must be the same as </a:t>
            </a:r>
            <a:r>
              <a:rPr lang="en-US" dirty="0" err="1"/>
              <a:t>java.lang.Object</a:t>
            </a:r>
            <a:r>
              <a:rPr lang="en-US" dirty="0"/>
              <a:t> implementation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equals(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(! (o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&lt;type&gt;))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cast object type so we can access fields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&lt;type&gt; name = (&lt;type&gt;) o;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compare data and return true or false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3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17520" y="2523744"/>
            <a:ext cx="2048256" cy="47548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.equals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it is an instance of Car before testing Car fields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equals(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(! (o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cast object type so we can access fields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.VIN.equals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car.VIN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84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 – Self Checks </a:t>
            </a:r>
            <a:r>
              <a:rPr lang="en-US" dirty="0">
                <a:solidFill>
                  <a:srgbClr val="FF0000"/>
                </a:solidFill>
              </a:rPr>
              <a:t>1,2</a:t>
            </a:r>
            <a:r>
              <a:rPr lang="en-US" dirty="0"/>
              <a:t>,3,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dirty="0"/>
          </a:p>
          <a:p>
            <a:r>
              <a:rPr lang="en-US" dirty="0"/>
              <a:t>Friday  – Self Checks Self Checks </a:t>
            </a:r>
            <a:r>
              <a:rPr lang="en-US" dirty="0">
                <a:solidFill>
                  <a:srgbClr val="FF0000"/>
                </a:solidFill>
              </a:rPr>
              <a:t>5, 6, 7</a:t>
            </a:r>
            <a:r>
              <a:rPr lang="en-US" dirty="0"/>
              <a:t>, 8, 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6416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sz="3600"/>
              <a:t>Changes to common behavior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/>
              <a:t>Let's return to our previous company/employee example.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Imagine a company-wide change affecting all employees.</a:t>
            </a:r>
          </a:p>
          <a:p>
            <a:pPr marL="639763" lvl="1" indent="-246063">
              <a:buNone/>
            </a:pPr>
            <a:endParaRPr lang="en-US" altLang="en-US"/>
          </a:p>
          <a:p>
            <a:pPr marL="639763" lvl="1" indent="-246063">
              <a:buNone/>
            </a:pPr>
            <a:r>
              <a:rPr lang="en-US" altLang="en-US"/>
              <a:t>Example: Everyone is given a $10,000 raise due to inflation.</a:t>
            </a:r>
          </a:p>
          <a:p>
            <a:pPr marL="639763" lvl="1" indent="-246063"/>
            <a:r>
              <a:rPr lang="en-US" altLang="en-US"/>
              <a:t>The base employee salary is now $50,000.</a:t>
            </a:r>
          </a:p>
          <a:p>
            <a:pPr marL="639763" lvl="1" indent="-246063"/>
            <a:r>
              <a:rPr lang="en-US" altLang="en-US"/>
              <a:t>Legal secretaries now make $55,000.</a:t>
            </a:r>
          </a:p>
          <a:p>
            <a:pPr marL="639763" lvl="1" indent="-246063"/>
            <a:r>
              <a:rPr lang="en-US" altLang="en-US"/>
              <a:t>Marketers now make $60,000.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We must modify our code to reflect this policy change.</a:t>
            </a:r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6927852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Modifying the superclass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639763" lvl="1" indent="-246063">
              <a:spcBef>
                <a:spcPct val="0"/>
              </a:spcBef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employees (20-page manual).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Employee {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getHours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return 40;  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works 40 hours / week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return 50000.0;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$50,000.00 / year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We are not finished?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273050" indent="-273050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subclasses are still incorrect.</a:t>
            </a:r>
          </a:p>
          <a:p>
            <a:pPr marL="639763" lvl="1" indent="-246063"/>
            <a:r>
              <a:rPr lang="en-US" altLang="en-US" dirty="0"/>
              <a:t>They have overridden </a:t>
            </a:r>
            <a:r>
              <a:rPr lang="en-US" altLang="en-US" dirty="0" err="1">
                <a:latin typeface="Courier New" panose="02070309020205020404" pitchFamily="49" charset="0"/>
              </a:rPr>
              <a:t>getSalary</a:t>
            </a:r>
            <a:r>
              <a:rPr lang="en-US" altLang="en-US" dirty="0"/>
              <a:t> to return other values.</a:t>
            </a:r>
          </a:p>
        </p:txBody>
      </p:sp>
    </p:spTree>
    <p:extLst>
      <p:ext uri="{BB962C8B-B14F-4D97-AF65-F5344CB8AC3E}">
        <p14:creationId xmlns:p14="http://schemas.microsoft.com/office/powerpoint/2010/main" val="1042117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1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1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An unsatisfactory solution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LegalSecretary extends Secretary {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double getSalary() {</a:t>
            </a:r>
          </a:p>
          <a:p>
            <a:pPr marL="639763" lvl="1" indent="-246063"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return 55000.0;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...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Marketer extends Employee {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double getSalary() {</a:t>
            </a:r>
          </a:p>
          <a:p>
            <a:pPr marL="639763" lvl="1" indent="-246063"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return 60000.0;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...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/>
              <a:t>Problem: The subclasses' salaries are based on the Employee salary, but the </a:t>
            </a:r>
            <a:r>
              <a:rPr lang="en-US" altLang="en-US">
                <a:latin typeface="Courier New" panose="02070309020205020404" pitchFamily="49" charset="0"/>
              </a:rPr>
              <a:t>getSalary</a:t>
            </a:r>
            <a:r>
              <a:rPr lang="en-US" altLang="en-US"/>
              <a:t> code does not reflect this.</a:t>
            </a:r>
          </a:p>
        </p:txBody>
      </p:sp>
    </p:spTree>
    <p:extLst>
      <p:ext uri="{BB962C8B-B14F-4D97-AF65-F5344CB8AC3E}">
        <p14:creationId xmlns:p14="http://schemas.microsoft.com/office/powerpoint/2010/main" val="34271429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Calling overridden methods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Subclasses can call overridden methods with </a:t>
            </a:r>
            <a:r>
              <a:rPr lang="en-US" altLang="en-US" dirty="0">
                <a:latin typeface="Courier New" panose="02070309020205020404" pitchFamily="49" charset="0"/>
              </a:rPr>
              <a:t>super</a:t>
            </a:r>
            <a:endParaRPr lang="en-US" altLang="en-US" dirty="0"/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super.</a:t>
            </a:r>
            <a:r>
              <a:rPr lang="en-US" altLang="en-US" b="1" dirty="0" err="1"/>
              <a:t>method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/>
            <a:r>
              <a:rPr lang="en-US" altLang="en-US" dirty="0"/>
              <a:t>Example: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class </a:t>
            </a:r>
            <a:r>
              <a:rPr lang="en-US" altLang="en-US" sz="2000" dirty="0" err="1">
                <a:latin typeface="Courier New" panose="02070309020205020404" pitchFamily="49" charset="0"/>
              </a:rPr>
              <a:t>LegalSecretary</a:t>
            </a:r>
            <a:r>
              <a:rPr lang="en-US" altLang="en-US" sz="2000" dirty="0">
                <a:latin typeface="Courier New" panose="02070309020205020404" pitchFamily="49" charset="0"/>
              </a:rPr>
              <a:t> extends Secretary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public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20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baseSalary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super.getSalary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return </a:t>
            </a:r>
            <a:r>
              <a:rPr lang="en-US" altLang="en-US" sz="2000" dirty="0" err="1">
                <a:latin typeface="Courier New" panose="02070309020205020404" pitchFamily="49" charset="0"/>
              </a:rPr>
              <a:t>baseSalary</a:t>
            </a:r>
            <a:r>
              <a:rPr lang="en-US" altLang="en-US" sz="2000" dirty="0">
                <a:latin typeface="Courier New" panose="02070309020205020404" pitchFamily="49" charset="0"/>
              </a:rPr>
              <a:t> + 5000.0;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70000"/>
              </a:lnSpc>
            </a:pPr>
            <a:endParaRPr lang="en-US" altLang="en-US" sz="900" dirty="0"/>
          </a:p>
          <a:p>
            <a:pPr marL="639763" lvl="1" indent="-246063"/>
            <a:endParaRPr lang="en-US" altLang="en-US" dirty="0"/>
          </a:p>
          <a:p>
            <a:pPr marL="393700" lvl="1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078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Improved subclasses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Lawyer extends Employee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"pink";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super.getVacationDays</a:t>
            </a:r>
            <a:r>
              <a:rPr lang="en-US" altLang="en-US" sz="1600" b="1" dirty="0">
                <a:latin typeface="Courier New" panose="02070309020205020404" pitchFamily="49" charset="0"/>
              </a:rPr>
              <a:t>() + 5;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sue()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("I'll see you in court!");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spcBef>
                <a:spcPct val="0"/>
              </a:spcBef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Marketer extends Employee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advertise()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("Act now while supplies last!");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super.getSalary</a:t>
            </a:r>
            <a:r>
              <a:rPr lang="en-US" altLang="en-US" sz="1600" b="1" dirty="0">
                <a:latin typeface="Courier New" panose="02070309020205020404" pitchFamily="49" charset="0"/>
              </a:rPr>
              <a:t>() + 10000.0;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141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Inheritance and constructors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Imagine that we want to give employees more vacation days the longer they've been with the company.</a:t>
            </a:r>
          </a:p>
          <a:p>
            <a:pPr marL="639763" lvl="1" indent="-246063"/>
            <a:r>
              <a:rPr lang="en-US" altLang="en-US" dirty="0"/>
              <a:t>For each year worked, we'll award 2 additional vacation days.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When an Employee object is constructed, we'll pass in the number of years the person has been with the company.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This will require us to modify our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class and add some new state and behavior.</a:t>
            </a:r>
          </a:p>
          <a:p>
            <a:pPr marL="639763" lvl="1" indent="-246063"/>
            <a:endParaRPr lang="en-US" altLang="en-US" dirty="0"/>
          </a:p>
          <a:p>
            <a:pPr marL="3937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47964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Modified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class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77712" y="1228724"/>
            <a:ext cx="10972800" cy="4800600"/>
          </a:xfrm>
        </p:spPr>
        <p:txBody>
          <a:bodyPr>
            <a:noAutofit/>
          </a:bodyPr>
          <a:lstStyle/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Employee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private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years;</a:t>
            </a:r>
          </a:p>
          <a:p>
            <a:pPr marL="0" indent="-273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>
                <a:latin typeface="Courier New" panose="02070309020205020404" pitchFamily="49" charset="0"/>
              </a:rPr>
              <a:t>public Employee(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600" b="1" dirty="0">
                <a:latin typeface="Courier New" panose="02070309020205020404" pitchFamily="49" charset="0"/>
              </a:rPr>
              <a:t>) {</a:t>
            </a:r>
          </a:p>
          <a:p>
            <a:pPr marL="0" indent="-273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years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marL="0" indent="-273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getHours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50000.0;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10 + 2 * years;</a:t>
            </a: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"yellow";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709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D05835-7386-4A05-898E-45C1AB0EC8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B1728F-4B4F-4595-B774-F0A3EE360F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C2431F-E1C0-407A-A7BA-630498D295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a9a44-513e-4f2d-b129-a84042c2e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1734</Words>
  <Application>Microsoft Office PowerPoint</Application>
  <PresentationFormat>Widescreen</PresentationFormat>
  <Paragraphs>325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Upcoming Assignments</vt:lpstr>
      <vt:lpstr>Interacting with the superclass</vt:lpstr>
      <vt:lpstr>Changes to common behavior</vt:lpstr>
      <vt:lpstr>Modifying the superclass</vt:lpstr>
      <vt:lpstr>An unsatisfactory solution</vt:lpstr>
      <vt:lpstr>Calling overridden methods</vt:lpstr>
      <vt:lpstr>Improved subclasses</vt:lpstr>
      <vt:lpstr>Inheritance and constructors</vt:lpstr>
      <vt:lpstr>Modified Employee class</vt:lpstr>
      <vt:lpstr>Problem with constructors</vt:lpstr>
      <vt:lpstr>The detailed explanation</vt:lpstr>
      <vt:lpstr>Calling superclass constructor</vt:lpstr>
      <vt:lpstr>Modified Marketer class</vt:lpstr>
      <vt:lpstr>Modified Secretary class</vt:lpstr>
      <vt:lpstr>Inheritance and fields</vt:lpstr>
      <vt:lpstr>Improved Employee code</vt:lpstr>
      <vt:lpstr>Revisiting Secretary</vt:lpstr>
      <vt:lpstr>Improved Employee code</vt:lpstr>
      <vt:lpstr>Improved Secretary code</vt:lpstr>
      <vt:lpstr>Class Object</vt:lpstr>
      <vt:lpstr>.equals Method</vt:lpstr>
      <vt:lpstr>Overriding .equals</vt:lpstr>
      <vt:lpstr>Overriding .equals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781</cp:revision>
  <dcterms:created xsi:type="dcterms:W3CDTF">2013-09-15T04:52:01Z</dcterms:created>
  <dcterms:modified xsi:type="dcterms:W3CDTF">2023-02-16T01:18:41Z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