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6" r:id="rId2"/>
    <p:sldId id="407" r:id="rId3"/>
    <p:sldId id="381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4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8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92598" autoAdjust="0"/>
  </p:normalViewPr>
  <p:slideViewPr>
    <p:cSldViewPr snapToGrid="0">
      <p:cViewPr varScale="1">
        <p:scale>
          <a:sx n="79" d="100"/>
          <a:sy n="79" d="100"/>
        </p:scale>
        <p:origin x="47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029FE-7745-4F15-B925-A436A32CDFD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It's annoying to flip back and forth between slides here.  I suggest putting the classes into a text editor so you can switch windows back and forth to fill in the table.</a:t>
            </a:r>
          </a:p>
        </p:txBody>
      </p:sp>
    </p:spTree>
    <p:extLst>
      <p:ext uri="{BB962C8B-B14F-4D97-AF65-F5344CB8AC3E}">
        <p14:creationId xmlns:p14="http://schemas.microsoft.com/office/powerpoint/2010/main" val="303651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3"/>
          <p:cNvSpPr>
            <a:spLocks noChangeArrowheads="1"/>
          </p:cNvSpPr>
          <p:nvPr userDrawn="1"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</a:pP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0386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215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5,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6, 7</a:t>
            </a:r>
            <a:r>
              <a:rPr lang="en-US" dirty="0"/>
              <a:t>, 8, 9</a:t>
            </a:r>
          </a:p>
          <a:p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11, 12, 13, 14, 15, 16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7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Finding output with tables</a:t>
            </a:r>
          </a:p>
        </p:txBody>
      </p:sp>
      <p:graphicFrame>
        <p:nvGraphicFramePr>
          <p:cNvPr id="1459204" name="Group 4"/>
          <p:cNvGraphicFramePr>
            <a:graphicFrameLocks noGrp="1"/>
          </p:cNvGraphicFramePr>
          <p:nvPr/>
        </p:nvGraphicFramePr>
        <p:xfrm>
          <a:off x="2286000" y="1752601"/>
          <a:ext cx="7620000" cy="296703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Mumble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59236" name="Group 36"/>
          <p:cNvGraphicFramePr>
            <a:graphicFrameLocks noGrp="1"/>
          </p:cNvGraphicFramePr>
          <p:nvPr/>
        </p:nvGraphicFramePr>
        <p:xfrm>
          <a:off x="2286000" y="1757364"/>
          <a:ext cx="7620000" cy="296703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Mumble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mumble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59268" name="Group 68"/>
          <p:cNvGraphicFramePr>
            <a:graphicFrameLocks noGrp="1"/>
          </p:cNvGraphicFramePr>
          <p:nvPr/>
        </p:nvGraphicFramePr>
        <p:xfrm>
          <a:off x="2286000" y="1752601"/>
          <a:ext cx="7620000" cy="296703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Mumble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mumble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93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Polymorphism answer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Foo[] pity = {new Baz(), new Bar(), new Mumble(), new Foo()};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(int i = 0; i &lt; pity.length; i++) {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System.out.println(pity[i]);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pity[i].method1();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pity[i].method2();</a:t>
            </a:r>
          </a:p>
          <a:p>
            <a:pPr marL="273050" indent="-273050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</a:pPr>
            <a:r>
              <a:rPr lang="en-US" altLang="en-US"/>
              <a:t>Output: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baz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baz 1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foo 2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foo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foo 1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bar 2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baz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baz 1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mumble 2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foo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foo 1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foo 2</a:t>
            </a:r>
          </a:p>
        </p:txBody>
      </p:sp>
    </p:spTree>
    <p:extLst>
      <p:ext uri="{BB962C8B-B14F-4D97-AF65-F5344CB8AC3E}">
        <p14:creationId xmlns:p14="http://schemas.microsoft.com/office/powerpoint/2010/main" val="2024223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2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Another problem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/>
              <a:t>The order of the classes is jumbled up.</a:t>
            </a:r>
          </a:p>
          <a:p>
            <a:pPr marL="273050" indent="-273050"/>
            <a:r>
              <a:rPr lang="en-US" altLang="en-US"/>
              <a:t>The methods sometimes call other methods (tricky!).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Lamb extends Ham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void b()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System.out.print("Lamb b   ");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Ham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void a()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System.out.print("Ham a   ");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b();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void b()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System.out.print("Ham b   ");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String toString()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"Ham";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3926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Another problem 2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Spam extends Yam {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void b() {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System.out.print("Spam b   ");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Yam extends Lamb {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void a() {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System.out.print("Yam a   ");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super.a();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String toString() {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"Yam";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</a:pPr>
            <a:r>
              <a:rPr lang="en-US" altLang="en-US"/>
              <a:t>What would be the output of the following client code?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Ham[] food = {new Lamb(), new Ham(), new Spam(), new Yam()};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(int i = 0; i &lt; food.length; i++)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</a:t>
            </a:r>
            <a:r>
              <a:rPr lang="en-US" altLang="en-US" sz="1800" b="1">
                <a:latin typeface="Courier New" panose="02070309020205020404" pitchFamily="49" charset="0"/>
              </a:rPr>
              <a:t>food[i]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food[i].a();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System.out.println();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 of output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food[i].b();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System.out.println();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 of output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781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Class diagram</a:t>
            </a:r>
          </a:p>
        </p:txBody>
      </p:sp>
      <p:pic>
        <p:nvPicPr>
          <p:cNvPr id="957443" name="Picture 9" descr="HamLambYamSpam_noansw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295400"/>
            <a:ext cx="12049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9197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Polymorphism at work</a:t>
            </a:r>
          </a:p>
        </p:txBody>
      </p:sp>
      <p:sp>
        <p:nvSpPr>
          <p:cNvPr id="1489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Lamb</a:t>
            </a:r>
            <a:r>
              <a:rPr lang="en-US" altLang="en-US"/>
              <a:t> inherits </a:t>
            </a:r>
            <a:r>
              <a:rPr lang="en-US" altLang="en-US">
                <a:latin typeface="Courier New" panose="02070309020205020404" pitchFamily="49" charset="0"/>
              </a:rPr>
              <a:t>Ham</a:t>
            </a:r>
            <a:r>
              <a:rPr lang="en-US" altLang="en-US"/>
              <a:t>'s </a:t>
            </a:r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.  </a:t>
            </a:r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 calls </a:t>
            </a:r>
            <a:r>
              <a:rPr lang="en-US" altLang="en-US">
                <a:latin typeface="Courier New" panose="02070309020205020404" pitchFamily="49" charset="0"/>
              </a:rPr>
              <a:t>b</a:t>
            </a:r>
            <a:r>
              <a:rPr lang="en-US" altLang="en-US"/>
              <a:t>.  But </a:t>
            </a:r>
            <a:r>
              <a:rPr lang="en-US" altLang="en-US">
                <a:latin typeface="Courier New" panose="02070309020205020404" pitchFamily="49" charset="0"/>
              </a:rPr>
              <a:t>Lamb</a:t>
            </a:r>
            <a:r>
              <a:rPr lang="en-US" altLang="en-US"/>
              <a:t> overrides </a:t>
            </a:r>
            <a:r>
              <a:rPr lang="en-US" altLang="en-US">
                <a:latin typeface="Courier New" panose="02070309020205020404" pitchFamily="49" charset="0"/>
              </a:rPr>
              <a:t>b</a:t>
            </a:r>
            <a:r>
              <a:rPr lang="en-US" altLang="en-US"/>
              <a:t>...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Ham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void a()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System.out.print("Ham a   ");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b();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void b()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System.out.print("Ham b   ");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String toString()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"Ham";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Lamb extends Ham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public void b()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System.out.print("Lamb b   ");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Lamb</a:t>
            </a:r>
            <a:r>
              <a:rPr lang="en-US" altLang="en-US"/>
              <a:t>'s output from </a:t>
            </a:r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: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Ham a   </a:t>
            </a:r>
            <a:r>
              <a:rPr lang="en-US" altLang="en-US" b="1">
                <a:latin typeface="Courier New" panose="02070309020205020404" pitchFamily="49" charset="0"/>
              </a:rPr>
              <a:t>Lamb b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51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The table</a:t>
            </a:r>
          </a:p>
        </p:txBody>
      </p:sp>
      <p:graphicFrame>
        <p:nvGraphicFramePr>
          <p:cNvPr id="959491" name="Group 3"/>
          <p:cNvGraphicFramePr>
            <a:graphicFrameLocks noGrp="1"/>
          </p:cNvGraphicFramePr>
          <p:nvPr/>
        </p:nvGraphicFramePr>
        <p:xfrm>
          <a:off x="1676400" y="1600201"/>
          <a:ext cx="8915400" cy="472440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2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59523" name="Group 35"/>
          <p:cNvGraphicFramePr>
            <a:graphicFrameLocks noGrp="1"/>
          </p:cNvGraphicFramePr>
          <p:nvPr/>
        </p:nvGraphicFramePr>
        <p:xfrm>
          <a:off x="1676400" y="1600201"/>
          <a:ext cx="8915400" cy="472440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Lamb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Spam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2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59555" name="Group 67"/>
          <p:cNvGraphicFramePr>
            <a:graphicFrameLocks noGrp="1"/>
          </p:cNvGraphicFramePr>
          <p:nvPr/>
        </p:nvGraphicFramePr>
        <p:xfrm>
          <a:off x="1676400" y="1600201"/>
          <a:ext cx="8915400" cy="472440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Lamb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Lamb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Spam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2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926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The answer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Ham[] food = {new Lamb(), new Ham(), new Spam(), new Yam()};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(int i = 0; i &lt; food.length; i++)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System.out.println(food[i]);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food[i].a();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food[i].b();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</a:pPr>
            <a:r>
              <a:rPr lang="en-US" altLang="en-US"/>
              <a:t>Output: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Ham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Ham a   Lamb b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Lamb b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Ham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Ham a   Ham b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Ham b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Yam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Yam a   Ham a   Spam b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Spam b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Yam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Yam a   Ham a   Lamb b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Lamb b</a:t>
            </a:r>
          </a:p>
        </p:txBody>
      </p:sp>
    </p:spTree>
    <p:extLst>
      <p:ext uri="{BB962C8B-B14F-4D97-AF65-F5344CB8AC3E}">
        <p14:creationId xmlns:p14="http://schemas.microsoft.com/office/powerpoint/2010/main" val="2719373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0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0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60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605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05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05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05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605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605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Casting references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sz="2300"/>
              <a:t>A variable can only call that type's methods, not a subtype's.</a:t>
            </a:r>
          </a:p>
          <a:p>
            <a:pPr marL="639763" lvl="1" indent="-246063"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Employee ed</a:t>
            </a:r>
            <a:r>
              <a:rPr lang="en-US" altLang="en-US" sz="2000">
                <a:latin typeface="Courier New" panose="02070309020205020404" pitchFamily="49" charset="0"/>
              </a:rPr>
              <a:t> = new Lawyer();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int hours = ed.getHours();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ok; it's in Employee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ed.sue();</a:t>
            </a:r>
            <a:r>
              <a:rPr lang="en-US" altLang="en-US" sz="2000">
                <a:latin typeface="Courier New" panose="02070309020205020404" pitchFamily="49" charset="0"/>
              </a:rPr>
              <a:t>           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compiler error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130000"/>
              </a:lnSpc>
            </a:pPr>
            <a:r>
              <a:rPr lang="en-US" altLang="en-US"/>
              <a:t>The compiler's reasoning is, variable </a:t>
            </a:r>
            <a:r>
              <a:rPr lang="en-US" altLang="en-US">
                <a:latin typeface="Courier New" panose="02070309020205020404" pitchFamily="49" charset="0"/>
              </a:rPr>
              <a:t>ed</a:t>
            </a:r>
            <a:r>
              <a:rPr lang="en-US" altLang="en-US"/>
              <a:t> could store any kind of employee, and not all kinds know how to </a:t>
            </a:r>
            <a:r>
              <a:rPr lang="en-US" altLang="en-US">
                <a:latin typeface="Courier New" panose="02070309020205020404" pitchFamily="49" charset="0"/>
              </a:rPr>
              <a:t>sue</a:t>
            </a:r>
            <a:r>
              <a:rPr lang="en-US" altLang="en-US"/>
              <a:t> .</a:t>
            </a:r>
          </a:p>
          <a:p>
            <a:pPr marL="639763" lvl="1" indent="-246063">
              <a:lnSpc>
                <a:spcPct val="130000"/>
              </a:lnSpc>
            </a:pPr>
            <a:endParaRPr lang="en-US" altLang="en-US"/>
          </a:p>
          <a:p>
            <a:pPr marL="273050" indent="-273050"/>
            <a:r>
              <a:rPr lang="en-US" altLang="en-US"/>
              <a:t>To use </a:t>
            </a:r>
            <a:r>
              <a:rPr lang="en-US" altLang="en-US">
                <a:latin typeface="Courier New" panose="02070309020205020404" pitchFamily="49" charset="0"/>
              </a:rPr>
              <a:t>Lawyer</a:t>
            </a:r>
            <a:r>
              <a:rPr lang="en-US" altLang="en-US"/>
              <a:t> methods on </a:t>
            </a:r>
            <a:r>
              <a:rPr lang="en-US" altLang="en-US">
                <a:latin typeface="Courier New" panose="02070309020205020404" pitchFamily="49" charset="0"/>
              </a:rPr>
              <a:t>ed</a:t>
            </a:r>
            <a:r>
              <a:rPr lang="en-US" altLang="en-US"/>
              <a:t>, we can type-cast it.</a:t>
            </a:r>
          </a:p>
          <a:p>
            <a:pPr marL="639763" lvl="1" indent="-246063">
              <a:buNone/>
            </a:pPr>
            <a:endParaRPr lang="en-US" altLang="en-US" sz="900"/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Lawyer theRealEd = (Lawyer) ed;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theRealEd.sue();          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ok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((Lawyer) ed)</a:t>
            </a:r>
            <a:r>
              <a:rPr lang="en-US" altLang="en-US" sz="2000">
                <a:latin typeface="Courier New" panose="02070309020205020404" pitchFamily="49" charset="0"/>
              </a:rPr>
              <a:t>.sue();      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shorter version</a:t>
            </a:r>
          </a:p>
        </p:txBody>
      </p:sp>
    </p:spTree>
    <p:extLst>
      <p:ext uri="{BB962C8B-B14F-4D97-AF65-F5344CB8AC3E}">
        <p14:creationId xmlns:p14="http://schemas.microsoft.com/office/powerpoint/2010/main" val="20237600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casting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300" dirty="0"/>
              <a:t>The code crashes if you cast an object too far down the tree.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Employee </a:t>
            </a:r>
            <a:r>
              <a:rPr lang="en-US" altLang="en-US" sz="1800" dirty="0" err="1">
                <a:latin typeface="Courier New" panose="02070309020205020404" pitchFamily="49" charset="0"/>
              </a:rPr>
              <a:t>eric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urier New" panose="02070309020205020404" pitchFamily="49" charset="0"/>
              </a:rPr>
              <a:t>new Secretary()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((Secretary) </a:t>
            </a:r>
            <a:r>
              <a:rPr lang="en-US" altLang="en-US" sz="1800" dirty="0" err="1">
                <a:latin typeface="Courier New" panose="02070309020205020404" pitchFamily="49" charset="0"/>
              </a:rPr>
              <a:t>eric</a:t>
            </a:r>
            <a:r>
              <a:rPr lang="en-US" altLang="en-US" sz="1800" dirty="0">
                <a:latin typeface="Courier New" panose="02070309020205020404" pitchFamily="49" charset="0"/>
              </a:rPr>
              <a:t>).</a:t>
            </a:r>
            <a:r>
              <a:rPr lang="en-US" altLang="en-US" sz="1800" dirty="0" err="1">
                <a:latin typeface="Courier New" panose="02070309020205020404" pitchFamily="49" charset="0"/>
              </a:rPr>
              <a:t>makeSchedule</a:t>
            </a:r>
            <a:r>
              <a:rPr lang="en-US" altLang="en-US" sz="1800" dirty="0">
                <a:latin typeface="Courier New" panose="02070309020205020404" pitchFamily="49" charset="0"/>
              </a:rPr>
              <a:t>("hi");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LegalSecretary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eric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fileLegalBriefs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exception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	 (Secretary object doesn't know how to file briefs)</a:t>
            </a:r>
            <a:endParaRPr lang="en-US" altLang="en-US" sz="20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dirty="0"/>
          </a:p>
          <a:p>
            <a:r>
              <a:rPr lang="en-US" altLang="en-US" dirty="0"/>
              <a:t>You can cast only up and down the tree, not sideways.</a:t>
            </a:r>
          </a:p>
          <a:p>
            <a:pPr lvl="1">
              <a:buFontTx/>
              <a:buNone/>
            </a:pPr>
            <a:endParaRPr lang="en-US" altLang="en-US" sz="9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Lawyer </a:t>
            </a:r>
            <a:r>
              <a:rPr lang="en-US" altLang="en-US" sz="1800" dirty="0" err="1">
                <a:latin typeface="Courier New" panose="02070309020205020404" pitchFamily="49" charset="0"/>
              </a:rPr>
              <a:t>linda</a:t>
            </a:r>
            <a:r>
              <a:rPr lang="en-US" altLang="en-US" sz="1800" dirty="0">
                <a:latin typeface="Courier New" panose="02070309020205020404" pitchFamily="49" charset="0"/>
              </a:rPr>
              <a:t> = new Lawyer();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((Secretary) 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linda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takeDictation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("hi");</a:t>
            </a: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en-US" dirty="0"/>
              <a:t>Casting doesn't actually change the object's behavior.</a:t>
            </a:r>
            <a:br>
              <a:rPr lang="en-US" altLang="en-US" dirty="0"/>
            </a:br>
            <a:r>
              <a:rPr lang="en-US" altLang="en-US" dirty="0"/>
              <a:t>It just gets the code to compile/run.</a:t>
            </a:r>
          </a:p>
          <a:p>
            <a:pPr lvl="1">
              <a:buFontTx/>
              <a:buNone/>
            </a:pPr>
            <a:endParaRPr lang="en-US" altLang="en-US" sz="9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((Employee)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linda</a:t>
            </a:r>
            <a:r>
              <a:rPr lang="en-US" altLang="en-US" sz="1800" b="1" dirty="0">
                <a:latin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 New" panose="02070309020205020404" pitchFamily="49" charset="0"/>
              </a:rPr>
              <a:t>.</a:t>
            </a:r>
            <a:r>
              <a:rPr lang="en-US" altLang="en-US" sz="18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800" dirty="0">
                <a:latin typeface="Courier New" panose="02070309020205020404" pitchFamily="49" charset="0"/>
              </a:rPr>
              <a:t>()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pink (Lawyer's)</a:t>
            </a:r>
          </a:p>
        </p:txBody>
      </p:sp>
    </p:spTree>
    <p:extLst>
      <p:ext uri="{BB962C8B-B14F-4D97-AF65-F5344CB8AC3E}">
        <p14:creationId xmlns:p14="http://schemas.microsoft.com/office/powerpoint/2010/main" val="255730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89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5, 6, 7</a:t>
            </a:r>
            <a:r>
              <a:rPr lang="en-US" dirty="0"/>
              <a:t>, 8, 9</a:t>
            </a:r>
          </a:p>
          <a:p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11, 12, 13, 14, 15, 16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Polymorphism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>
              <a:lnSpc>
                <a:spcPct val="120000"/>
              </a:lnSpc>
            </a:pPr>
            <a:r>
              <a:rPr lang="en-US" altLang="en-US" b="1"/>
              <a:t>polymorphism</a:t>
            </a:r>
            <a:r>
              <a:rPr lang="en-US" altLang="en-US"/>
              <a:t>: Ability for the same code to be used with different types of objects and behave differently with each.</a:t>
            </a:r>
          </a:p>
          <a:p>
            <a:pPr marL="639763" lvl="1" indent="-246063">
              <a:buNone/>
            </a:pPr>
            <a:endParaRPr lang="en-US" altLang="en-US"/>
          </a:p>
          <a:p>
            <a:pPr marL="639763" lvl="1" indent="-246063"/>
            <a:r>
              <a:rPr lang="en-US" altLang="en-US">
                <a:latin typeface="Courier New" panose="02070309020205020404" pitchFamily="49" charset="0"/>
              </a:rPr>
              <a:t>System.out.println</a:t>
            </a:r>
            <a:r>
              <a:rPr lang="en-US" altLang="en-US"/>
              <a:t> can print any type of object.</a:t>
            </a:r>
          </a:p>
          <a:p>
            <a:pPr lvl="2"/>
            <a:r>
              <a:rPr lang="en-US" altLang="en-US"/>
              <a:t>Each one displays in its own way on the console.</a:t>
            </a:r>
          </a:p>
          <a:p>
            <a:pPr lvl="2"/>
            <a:endParaRPr lang="en-US" altLang="en-US"/>
          </a:p>
          <a:p>
            <a:pPr marL="639763" lvl="1" indent="-246063"/>
            <a:r>
              <a:rPr lang="en-US" altLang="en-US">
                <a:latin typeface="Courier New" panose="02070309020205020404" pitchFamily="49" charset="0"/>
              </a:rPr>
              <a:t>CritterMain</a:t>
            </a:r>
            <a:r>
              <a:rPr lang="en-US" altLang="en-US"/>
              <a:t> can interact with any type of critter.</a:t>
            </a:r>
          </a:p>
          <a:p>
            <a:pPr lvl="2"/>
            <a:r>
              <a:rPr lang="en-US" altLang="en-US"/>
              <a:t>Each one moves, fights, etc. in its own way.</a:t>
            </a:r>
          </a:p>
        </p:txBody>
      </p:sp>
    </p:spTree>
    <p:extLst>
      <p:ext uri="{BB962C8B-B14F-4D97-AF65-F5344CB8AC3E}">
        <p14:creationId xmlns:p14="http://schemas.microsoft.com/office/powerpoint/2010/main" val="2312253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Coding with polymorphism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/>
            <a:r>
              <a:rPr lang="en-US" altLang="en-US" sz="2300"/>
              <a:t>A variable of type </a:t>
            </a:r>
            <a:r>
              <a:rPr lang="en-US" altLang="en-US" sz="2300" i="1"/>
              <a:t>T</a:t>
            </a:r>
            <a:r>
              <a:rPr lang="en-US" altLang="en-US" sz="2300"/>
              <a:t> can hold an object of any subclass of </a:t>
            </a:r>
            <a:r>
              <a:rPr lang="en-US" altLang="en-US" sz="2300" i="1"/>
              <a:t>T</a:t>
            </a:r>
            <a:r>
              <a:rPr lang="en-US" altLang="en-US" sz="2300"/>
              <a:t>.</a:t>
            </a:r>
          </a:p>
          <a:p>
            <a:pPr marL="639763" lvl="1" indent="-246063"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Employee ed</a:t>
            </a:r>
            <a:r>
              <a:rPr lang="en-US" altLang="en-US" sz="2000">
                <a:latin typeface="Courier New" panose="02070309020205020404" pitchFamily="49" charset="0"/>
              </a:rPr>
              <a:t> = new Lawyer();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/>
              <a:t>You can call any methods from the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class on </a:t>
            </a:r>
            <a:r>
              <a:rPr lang="en-US" altLang="en-US">
                <a:latin typeface="Courier New" panose="02070309020205020404" pitchFamily="49" charset="0"/>
              </a:rPr>
              <a:t>ed</a:t>
            </a:r>
            <a:r>
              <a:rPr lang="en-US" altLang="en-US"/>
              <a:t>.</a:t>
            </a:r>
          </a:p>
          <a:p>
            <a:pPr marL="639763" lvl="1" indent="-246063"/>
            <a:endParaRPr lang="en-US" altLang="en-US"/>
          </a:p>
          <a:p>
            <a:pPr marL="639763" lvl="1" indent="-246063"/>
            <a:endParaRPr lang="en-US" altLang="en-US"/>
          </a:p>
          <a:p>
            <a:pPr marL="639763" lvl="1" indent="-246063">
              <a:lnSpc>
                <a:spcPct val="130000"/>
              </a:lnSpc>
            </a:pPr>
            <a:endParaRPr lang="en-US" altLang="en-US">
              <a:solidFill>
                <a:srgbClr val="808080"/>
              </a:solidFill>
            </a:endParaRPr>
          </a:p>
          <a:p>
            <a:pPr marL="273050" indent="-273050"/>
            <a:r>
              <a:rPr lang="en-US" altLang="en-US"/>
              <a:t>When a method is called on </a:t>
            </a:r>
            <a:r>
              <a:rPr lang="en-US" altLang="en-US">
                <a:latin typeface="Courier New" panose="02070309020205020404" pitchFamily="49" charset="0"/>
              </a:rPr>
              <a:t>ed</a:t>
            </a:r>
            <a:r>
              <a:rPr lang="en-US" altLang="en-US"/>
              <a:t>, it behaves as a </a:t>
            </a:r>
            <a:r>
              <a:rPr lang="en-US" altLang="en-US">
                <a:latin typeface="Courier New" panose="02070309020205020404" pitchFamily="49" charset="0"/>
              </a:rPr>
              <a:t>Lawyer</a:t>
            </a:r>
            <a:r>
              <a:rPr lang="en-US" altLang="en-US"/>
              <a:t>.</a:t>
            </a:r>
          </a:p>
          <a:p>
            <a:pPr marL="639763" lvl="1" indent="-246063">
              <a:buNone/>
            </a:pPr>
            <a:endParaRPr lang="en-US" altLang="en-US"/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System.out.println(</a:t>
            </a:r>
            <a:r>
              <a:rPr lang="en-US" altLang="en-US" sz="1800" b="1">
                <a:latin typeface="Courier New" panose="02070309020205020404" pitchFamily="49" charset="0"/>
              </a:rPr>
              <a:t>ed.getSalary()</a:t>
            </a:r>
            <a:r>
              <a:rPr lang="en-US" altLang="en-US" sz="1800">
                <a:latin typeface="Courier New" panose="02070309020205020404" pitchFamily="49" charset="0"/>
              </a:rPr>
              <a:t>);    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50000.0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System.out.println(</a:t>
            </a:r>
            <a:r>
              <a:rPr lang="en-US" altLang="en-US" sz="1800" b="1">
                <a:latin typeface="Courier New" panose="02070309020205020404" pitchFamily="49" charset="0"/>
              </a:rPr>
              <a:t>ed.getVacationForm()</a:t>
            </a:r>
            <a:r>
              <a:rPr lang="en-US" altLang="en-US" sz="1800">
                <a:latin typeface="Courier New" panose="02070309020205020404" pitchFamily="49" charset="0"/>
              </a:rPr>
              <a:t>);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pink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159976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sz="4200"/>
              <a:t>Polymorphism and parameters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>
              <a:tabLst>
                <a:tab pos="3657600" algn="l"/>
              </a:tabLst>
            </a:pPr>
            <a:r>
              <a:rPr lang="en-US" altLang="en-US"/>
              <a:t>You can pass any subtype of a parameter's type.</a:t>
            </a: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public class EmployeeMain {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    Lawyer lisa = new Lawyer();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    Secretary steve = new Secretary();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b="1">
                <a:latin typeface="Courier New" panose="02070309020205020404" pitchFamily="49" charset="0"/>
              </a:rPr>
              <a:t>        printInfo(lisa);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b="1">
                <a:latin typeface="Courier New" panose="02070309020205020404" pitchFamily="49" charset="0"/>
              </a:rPr>
              <a:t>        printInfo(steve);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80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public static void printInfo(</a:t>
            </a:r>
            <a:r>
              <a:rPr lang="en-US" altLang="en-US" sz="1600" b="1">
                <a:latin typeface="Courier New" panose="02070309020205020404" pitchFamily="49" charset="0"/>
              </a:rPr>
              <a:t>Employee empl</a:t>
            </a:r>
            <a:r>
              <a:rPr lang="en-US" altLang="en-US" sz="160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System.out.println("salary: " + empl.getSalary());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System.out.println("v.days: " + empl.getVacationDays());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System.out.println("v.form: " + empl.getVacationForm());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r>
              <a:rPr lang="en-US" altLang="en-US" sz="1800"/>
              <a:t>OUTPUT:</a:t>
            </a: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r>
              <a:rPr lang="en-US" altLang="en-US" sz="1800">
                <a:latin typeface="Courier New" panose="02070309020205020404" pitchFamily="49" charset="0"/>
              </a:rPr>
              <a:t>salary: 50000.0	salary: 50000.0</a:t>
            </a: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r>
              <a:rPr lang="en-US" altLang="en-US" sz="1800">
                <a:latin typeface="Courier New" panose="02070309020205020404" pitchFamily="49" charset="0"/>
              </a:rPr>
              <a:t>v.days: 15	v.days: 10</a:t>
            </a: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r>
              <a:rPr lang="en-US" altLang="en-US" sz="1800">
                <a:latin typeface="Courier New" panose="02070309020205020404" pitchFamily="49" charset="0"/>
              </a:rPr>
              <a:t>v.form: pink	v.form: yellow</a:t>
            </a:r>
          </a:p>
        </p:txBody>
      </p:sp>
      <p:sp>
        <p:nvSpPr>
          <p:cNvPr id="946180" name="Line 4"/>
          <p:cNvSpPr>
            <a:spLocks noChangeShapeType="1"/>
          </p:cNvSpPr>
          <p:nvPr/>
        </p:nvSpPr>
        <p:spPr bwMode="auto">
          <a:xfrm>
            <a:off x="5181601" y="2971800"/>
            <a:ext cx="2379663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6181" name="Line 5"/>
          <p:cNvSpPr>
            <a:spLocks noChangeShapeType="1"/>
          </p:cNvSpPr>
          <p:nvPr/>
        </p:nvSpPr>
        <p:spPr bwMode="auto">
          <a:xfrm>
            <a:off x="5257801" y="3200401"/>
            <a:ext cx="215741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74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Polymorphism and arrays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sz="2200"/>
              <a:t>Arrays of superclass types can store any subtype as elements.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EmployeeMain2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Employee[] e = { new Lawyer(),   new Secretary(), 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           new Marketer(), new LegalSecretary() };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 (int i = 0; i &lt; e.length; i++)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System.out.println("salary: " + </a:t>
            </a:r>
            <a:r>
              <a:rPr lang="en-US" altLang="en-US" sz="1600" b="1">
                <a:latin typeface="Courier New" panose="02070309020205020404" pitchFamily="49" charset="0"/>
              </a:rPr>
              <a:t>e[i].getSalary()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System.out.println("v.days: " + </a:t>
            </a:r>
            <a:r>
              <a:rPr lang="en-US" altLang="en-US" sz="1600" b="1">
                <a:latin typeface="Courier New" panose="02070309020205020404" pitchFamily="49" charset="0"/>
              </a:rPr>
              <a:t>e[i].getVacationDays()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System.out.println();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50000"/>
              </a:lnSpc>
              <a:buNone/>
            </a:pPr>
            <a:r>
              <a:rPr lang="en-US" altLang="en-US" sz="1800"/>
              <a:t>Output:</a:t>
            </a:r>
          </a:p>
          <a:p>
            <a:pPr marL="639763" lvl="1" indent="-246063">
              <a:lnSpc>
                <a:spcPct val="5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salary: 50000.0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v.days: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15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salary: 50000.0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v.days: 10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salary: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60000.0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v.days: 10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salary: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55000.0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v.days: 10</a:t>
            </a:r>
          </a:p>
        </p:txBody>
      </p:sp>
    </p:spTree>
    <p:extLst>
      <p:ext uri="{BB962C8B-B14F-4D97-AF65-F5344CB8AC3E}">
        <p14:creationId xmlns:p14="http://schemas.microsoft.com/office/powerpoint/2010/main" val="22466231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A polymorphism problem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sz="2200"/>
              <a:t>Suppose that the following four classes have been declared: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class Foo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void method1()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System.out.println("foo 1");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void method2()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System.out.println("foo 2");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String toString()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"foo";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class Bar extends Foo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void method2()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System.out.println("bar 2");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484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A polymorphism problem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Baz extends Foo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void method1()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System.out.println("baz 1");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String toString()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"baz";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Mumble extends Baz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void method2()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System.out.println("mumble 2");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</a:pPr>
            <a:r>
              <a:rPr lang="en-US" altLang="en-US"/>
              <a:t>What would be the output of the following client code?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Foo[] pity = {new Baz(), new Bar(), new Mumble(), new Foo()};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(int i = 0; i &lt; pity.length; i++)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</a:t>
            </a:r>
            <a:r>
              <a:rPr lang="en-US" altLang="en-US" sz="1800" b="1">
                <a:latin typeface="Courier New" panose="02070309020205020404" pitchFamily="49" charset="0"/>
              </a:rPr>
              <a:t>pity[i]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pity[i].method1();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pity[i].method2();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9873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Add classes from top (superclass) to bottom (subclass).</a:t>
            </a:r>
          </a:p>
          <a:p>
            <a:pPr marL="639763" lvl="1" indent="-246063"/>
            <a:endParaRPr lang="en-US" altLang="en-US" sz="900" dirty="0"/>
          </a:p>
          <a:p>
            <a:pPr marL="273050" indent="-273050"/>
            <a:r>
              <a:rPr lang="en-US" altLang="en-US" dirty="0"/>
              <a:t>Include all inherited methods.</a:t>
            </a:r>
          </a:p>
          <a:p>
            <a:pPr marL="273050" indent="-273050"/>
            <a:r>
              <a:rPr lang="en-US" altLang="en-US" b="1" dirty="0"/>
              <a:t>Inherited </a:t>
            </a:r>
            <a:r>
              <a:rPr lang="en-US" altLang="en-US" i="1" dirty="0"/>
              <a:t>(method) </a:t>
            </a:r>
            <a:endParaRPr lang="en-US" altLang="en-US" b="1" dirty="0"/>
          </a:p>
        </p:txBody>
      </p:sp>
      <p:pic>
        <p:nvPicPr>
          <p:cNvPr id="1458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1" y="2438401"/>
            <a:ext cx="174466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81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4" y="2439989"/>
            <a:ext cx="3140075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81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43164"/>
            <a:ext cx="45275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81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2441575"/>
            <a:ext cx="47244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13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Diagramming the classes</a:t>
            </a:r>
          </a:p>
        </p:txBody>
      </p:sp>
    </p:spTree>
    <p:extLst>
      <p:ext uri="{BB962C8B-B14F-4D97-AF65-F5344CB8AC3E}">
        <p14:creationId xmlns:p14="http://schemas.microsoft.com/office/powerpoint/2010/main" val="1330134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5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AD84A8-AD37-4707-A1FC-1CE6FA5F5537}"/>
</file>

<file path=customXml/itemProps2.xml><?xml version="1.0" encoding="utf-8"?>
<ds:datastoreItem xmlns:ds="http://schemas.openxmlformats.org/officeDocument/2006/customXml" ds:itemID="{88372194-B16A-4C67-ABE4-3F6B4370E051}"/>
</file>

<file path=customXml/itemProps3.xml><?xml version="1.0" encoding="utf-8"?>
<ds:datastoreItem xmlns:ds="http://schemas.openxmlformats.org/officeDocument/2006/customXml" ds:itemID="{D31CF3EF-63AA-43A8-8364-017787A6FDFE}"/>
</file>

<file path=docProps/app.xml><?xml version="1.0" encoding="utf-8"?>
<Properties xmlns="http://schemas.openxmlformats.org/officeDocument/2006/extended-properties" xmlns:vt="http://schemas.openxmlformats.org/officeDocument/2006/docPropsVTypes">
  <TotalTime>9263</TotalTime>
  <Words>1743</Words>
  <Application>Microsoft Office PowerPoint</Application>
  <PresentationFormat>Widescreen</PresentationFormat>
  <Paragraphs>399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Andale Mono</vt:lpstr>
      <vt:lpstr>Arial</vt:lpstr>
      <vt:lpstr>Calibri</vt:lpstr>
      <vt:lpstr>Calibri Light</vt:lpstr>
      <vt:lpstr>Courier New</vt:lpstr>
      <vt:lpstr>Tahoma</vt:lpstr>
      <vt:lpstr>Wingdings</vt:lpstr>
      <vt:lpstr>Office Theme</vt:lpstr>
      <vt:lpstr>Upcoming Assignments</vt:lpstr>
      <vt:lpstr>Polymorphism</vt:lpstr>
      <vt:lpstr>Polymorphism</vt:lpstr>
      <vt:lpstr>Coding with polymorphism</vt:lpstr>
      <vt:lpstr>Polymorphism and parameters</vt:lpstr>
      <vt:lpstr>Polymorphism and arrays</vt:lpstr>
      <vt:lpstr>A polymorphism problem</vt:lpstr>
      <vt:lpstr>A polymorphism problem</vt:lpstr>
      <vt:lpstr>Diagramming the classes</vt:lpstr>
      <vt:lpstr>Finding output with tables</vt:lpstr>
      <vt:lpstr>Polymorphism answer</vt:lpstr>
      <vt:lpstr>Another problem</vt:lpstr>
      <vt:lpstr>Another problem 2</vt:lpstr>
      <vt:lpstr>Class diagram</vt:lpstr>
      <vt:lpstr>Polymorphism at work</vt:lpstr>
      <vt:lpstr>The table</vt:lpstr>
      <vt:lpstr>The answer</vt:lpstr>
      <vt:lpstr>Casting references</vt:lpstr>
      <vt:lpstr>More about casting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800</cp:revision>
  <dcterms:created xsi:type="dcterms:W3CDTF">2013-09-15T04:52:01Z</dcterms:created>
  <dcterms:modified xsi:type="dcterms:W3CDTF">2022-02-03T19:50:12Z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