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69" r:id="rId5"/>
    <p:sldId id="367" r:id="rId6"/>
    <p:sldId id="381" r:id="rId7"/>
    <p:sldId id="371" r:id="rId8"/>
    <p:sldId id="382" r:id="rId9"/>
    <p:sldId id="377" r:id="rId10"/>
    <p:sldId id="376" r:id="rId11"/>
    <p:sldId id="383" r:id="rId12"/>
    <p:sldId id="384" r:id="rId13"/>
    <p:sldId id="385" r:id="rId14"/>
    <p:sldId id="3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27A3C-02E7-4FE2-AF10-18FF1898C621}" v="1" dt="2023-02-16T01:44:34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2598" autoAdjust="0"/>
  </p:normalViewPr>
  <p:slideViewPr>
    <p:cSldViewPr snapToGrid="0">
      <p:cViewPr varScale="1">
        <p:scale>
          <a:sx n="102" d="100"/>
          <a:sy n="102" d="100"/>
        </p:scale>
        <p:origin x="396" y="-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1627A3C-02E7-4FE2-AF10-18FF1898C621}"/>
    <pc:docChg chg="sldOrd">
      <pc:chgData name="" userId="" providerId="" clId="Web-{81627A3C-02E7-4FE2-AF10-18FF1898C621}" dt="2023-02-16T01:44:34.383" v="0"/>
      <pc:docMkLst>
        <pc:docMk/>
      </pc:docMkLst>
      <pc:sldChg chg="ord">
        <pc:chgData name="" userId="" providerId="" clId="Web-{81627A3C-02E7-4FE2-AF10-18FF1898C621}" dt="2023-02-16T01:44:34.383" v="0"/>
        <pc:sldMkLst>
          <pc:docMk/>
          <pc:sldMk cId="2197990357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reference variables</a:t>
            </a:r>
          </a:p>
          <a:p>
            <a:r>
              <a:rPr lang="en-US" dirty="0"/>
              <a:t>Types do not need to match exactly</a:t>
            </a:r>
          </a:p>
          <a:p>
            <a:r>
              <a:rPr lang="en-US" dirty="0"/>
              <a:t>Must satisfy the Is-A Relationship test</a:t>
            </a:r>
          </a:p>
          <a:p>
            <a:r>
              <a:rPr lang="en-US" dirty="0"/>
              <a:t>Every object Is-A </a:t>
            </a:r>
            <a:r>
              <a:rPr lang="en-US" dirty="0" err="1"/>
              <a:t>java.lang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Which of these are legal:</a:t>
            </a:r>
          </a:p>
          <a:p>
            <a:pPr marL="0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 o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F55E-2499-4940-8088-C1BDCF42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2472-5351-43C4-AA21-0F2E62E4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 class has a couple of instance variable and few methods. Maruti is a specific type of Car which extends Car class means Maruti IS-A Car.</a:t>
            </a:r>
          </a:p>
          <a:p>
            <a:pPr marL="0" indent="0">
              <a:buNone/>
            </a:pPr>
            <a:r>
              <a:rPr lang="en-US" sz="2200" dirty="0"/>
              <a:t>class Maruti extends Car{</a:t>
            </a:r>
          </a:p>
          <a:p>
            <a:pPr marL="0" indent="0">
              <a:buNone/>
            </a:pPr>
            <a:r>
              <a:rPr lang="en-US" sz="2200" dirty="0"/>
              <a:t>	//Maruti can also define all its specific functionality</a:t>
            </a:r>
          </a:p>
          <a:p>
            <a:pPr marL="0" indent="0">
              <a:buNone/>
            </a:pPr>
            <a:r>
              <a:rPr lang="en-US" sz="2200" dirty="0"/>
              <a:t>	public void </a:t>
            </a:r>
            <a:r>
              <a:rPr lang="en-US" sz="2200" dirty="0" err="1"/>
              <a:t>MarutiStartDemo</a:t>
            </a:r>
            <a:r>
              <a:rPr lang="en-US" sz="2200" dirty="0"/>
              <a:t>(){</a:t>
            </a:r>
          </a:p>
          <a:p>
            <a:pPr marL="0" indent="0">
              <a:buNone/>
            </a:pPr>
            <a:r>
              <a:rPr lang="en-US" sz="2200" dirty="0"/>
              <a:t>		Engine </a:t>
            </a:r>
            <a:r>
              <a:rPr lang="en-US" sz="2200" dirty="0" err="1"/>
              <a:t>MarutiEngine</a:t>
            </a:r>
            <a:r>
              <a:rPr lang="en-US" sz="2200" dirty="0"/>
              <a:t> = new Engine();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MarutiEngine.start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		}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dirty="0"/>
              <a:t>Maruti class uses Engine object’s start() method via composition. We can say that Maruti class HAS-A Engine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88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59D-C7C0-4B58-B8F4-89D22086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BF32-2159-466B-B58C-A22D4E17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dirty="0"/>
              <a:t> 1-4</a:t>
            </a:r>
          </a:p>
          <a:p>
            <a:r>
              <a:rPr lang="en-US" dirty="0" err="1"/>
              <a:t>Sc</a:t>
            </a:r>
            <a:r>
              <a:rPr lang="en-US" dirty="0"/>
              <a:t> 5-10</a:t>
            </a:r>
          </a:p>
          <a:p>
            <a:r>
              <a:rPr lang="en-US" dirty="0"/>
              <a:t>Sc 11-16</a:t>
            </a:r>
          </a:p>
          <a:p>
            <a:r>
              <a:rPr lang="en-US" dirty="0" err="1"/>
              <a:t>Sc</a:t>
            </a:r>
            <a:r>
              <a:rPr lang="en-US" dirty="0"/>
              <a:t> 18-21</a:t>
            </a:r>
          </a:p>
          <a:p>
            <a:r>
              <a:rPr lang="en-US" dirty="0"/>
              <a:t>Sc 22, 23, 24, 26</a:t>
            </a:r>
          </a:p>
        </p:txBody>
      </p:sp>
    </p:spTree>
    <p:extLst>
      <p:ext uri="{BB962C8B-B14F-4D97-AF65-F5344CB8AC3E}">
        <p14:creationId xmlns:p14="http://schemas.microsoft.com/office/powerpoint/2010/main" val="26314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Is-A Has-A Relationships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530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Can Satisfy Multiple Is-A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is a Student</a:t>
            </a:r>
          </a:p>
          <a:p>
            <a:r>
              <a:rPr lang="en-US" dirty="0"/>
              <a:t>Eric is a Computer Scientist</a:t>
            </a:r>
          </a:p>
          <a:p>
            <a:r>
              <a:rPr lang="en-US" dirty="0"/>
              <a:t>Eric is a Swimmer</a:t>
            </a:r>
          </a:p>
          <a:p>
            <a:endParaRPr lang="en-US" dirty="0"/>
          </a:p>
          <a:p>
            <a:r>
              <a:rPr lang="en-US" dirty="0" err="1"/>
              <a:t>Spinarak</a:t>
            </a:r>
            <a:r>
              <a:rPr lang="en-US" dirty="0"/>
              <a:t> is </a:t>
            </a:r>
            <a:r>
              <a:rPr lang="en-US" dirty="0" err="1"/>
              <a:t>Spinarak</a:t>
            </a:r>
            <a:endParaRPr lang="en-US" dirty="0"/>
          </a:p>
          <a:p>
            <a:r>
              <a:rPr lang="en-US" dirty="0" err="1"/>
              <a:t>Spinarak</a:t>
            </a:r>
            <a:r>
              <a:rPr lang="en-US" dirty="0"/>
              <a:t> is </a:t>
            </a:r>
            <a:r>
              <a:rPr lang="en-US"/>
              <a:t>a Bug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 err="1"/>
              <a:t>Spinarak</a:t>
            </a:r>
            <a:r>
              <a:rPr lang="en-US" dirty="0"/>
              <a:t> is a </a:t>
            </a:r>
            <a:r>
              <a:rPr lang="en-US" dirty="0" err="1"/>
              <a:t>Pokemon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can satisfy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30447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SUVs are Cars,  SUVs are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accept the specific class and all subclasses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b)?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Tune-Up(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c)?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SUV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28114" y="3025124"/>
            <a:ext cx="1117600" cy="682446"/>
          </a:xfrm>
          <a:prstGeom prst="roundRect">
            <a:avLst/>
          </a:prstGeom>
          <a:gradFill>
            <a:gsLst>
              <a:gs pos="32000">
                <a:srgbClr val="008000"/>
              </a:gs>
              <a:gs pos="83000">
                <a:srgbClr val="006600"/>
              </a:gs>
              <a:gs pos="0">
                <a:srgbClr val="3E9F40"/>
              </a:gs>
              <a:gs pos="100000">
                <a:srgbClr val="0066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145714" y="4094831"/>
            <a:ext cx="1117600" cy="682446"/>
          </a:xfrm>
          <a:prstGeom prst="roundRect">
            <a:avLst/>
          </a:prstGeom>
          <a:gradFill>
            <a:gsLst>
              <a:gs pos="32000">
                <a:srgbClr val="008000"/>
              </a:gs>
              <a:gs pos="83000">
                <a:srgbClr val="006600"/>
              </a:gs>
              <a:gs pos="0">
                <a:srgbClr val="3E9F40"/>
              </a:gs>
              <a:gs pos="100000">
                <a:srgbClr val="0066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10514" y="4094831"/>
            <a:ext cx="1117600" cy="682446"/>
          </a:xfrm>
          <a:prstGeom prst="roundRect">
            <a:avLst/>
          </a:prstGeom>
          <a:gradFill>
            <a:gsLst>
              <a:gs pos="32000">
                <a:srgbClr val="008000"/>
              </a:gs>
              <a:gs pos="83000">
                <a:srgbClr val="006600"/>
              </a:gs>
              <a:gs pos="0">
                <a:srgbClr val="3E9F40"/>
              </a:gs>
              <a:gs pos="100000">
                <a:srgbClr val="0066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910514" y="5308875"/>
            <a:ext cx="1117600" cy="682446"/>
          </a:xfrm>
          <a:prstGeom prst="roundRect">
            <a:avLst/>
          </a:prstGeom>
          <a:gradFill>
            <a:gsLst>
              <a:gs pos="32000">
                <a:srgbClr val="008000"/>
              </a:gs>
              <a:gs pos="83000">
                <a:srgbClr val="006600"/>
              </a:gs>
              <a:gs pos="0">
                <a:srgbClr val="3E9F40"/>
              </a:gs>
              <a:gs pos="100000">
                <a:srgbClr val="0066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15" name="Straight Arrow Connector 12"/>
          <p:cNvCxnSpPr>
            <a:stCxn id="11" idx="1"/>
            <a:endCxn id="13" idx="0"/>
          </p:cNvCxnSpPr>
          <p:nvPr/>
        </p:nvCxnSpPr>
        <p:spPr>
          <a:xfrm rot="10800000" flipV="1">
            <a:off x="8469314" y="3366347"/>
            <a:ext cx="558800" cy="728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>
            <a:off x="8469314" y="4777277"/>
            <a:ext cx="0" cy="53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0"/>
          </p:cNvCxnSpPr>
          <p:nvPr/>
        </p:nvCxnSpPr>
        <p:spPr>
          <a:xfrm>
            <a:off x="10145714" y="3366347"/>
            <a:ext cx="558800" cy="728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Is Not Symmetric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numPassengers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numWheels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Vehicle(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numPassengers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numPassengers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numWheels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(car) ==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(vehicle) ==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Whoa!   Why is that?</a:t>
            </a:r>
          </a:p>
        </p:txBody>
      </p:sp>
    </p:spTree>
    <p:extLst>
      <p:ext uri="{BB962C8B-B14F-4D97-AF65-F5344CB8AC3E}">
        <p14:creationId xmlns:p14="http://schemas.microsoft.com/office/powerpoint/2010/main" val="19698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Is-A Vehicle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Passing a car to </a:t>
            </a:r>
            <a:r>
              <a:rPr lang="en-US" dirty="0" err="1">
                <a:cs typeface="Courier New" panose="02070309020205020404" pitchFamily="49" charset="0"/>
              </a:rPr>
              <a:t>Vehicle.equals</a:t>
            </a:r>
            <a:r>
              <a:rPr lang="en-US" dirty="0">
                <a:cs typeface="Courier New" panose="02070309020205020404" pitchFamily="49" charset="0"/>
              </a:rPr>
              <a:t> passes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test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maxOccupants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 o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.maxOccupants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vehicle.maxOccupants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5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 Vehicle Is-A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Passing a vehicle to </a:t>
            </a:r>
            <a:r>
              <a:rPr lang="en-US" dirty="0" err="1">
                <a:cs typeface="Courier New" panose="02070309020205020404" pitchFamily="49" charset="0"/>
              </a:rPr>
              <a:t>Car.equals</a:t>
            </a:r>
            <a:r>
              <a:rPr lang="en-US" dirty="0">
                <a:cs typeface="Courier New" panose="02070309020205020404" pitchFamily="49" charset="0"/>
              </a:rPr>
              <a:t> does NOT pass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test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numWheels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 o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.numWheels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car.numWheels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57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Has-A means an instance of one class “has a” reference to an instance of another class or another instance of same class.</a:t>
            </a:r>
          </a:p>
          <a:p>
            <a:pPr fontAlgn="base"/>
            <a:r>
              <a:rPr lang="en-US" dirty="0"/>
              <a:t>There is no specific keyword to implement HAS-A relationship but mostly we are depended upon “new” keyword.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A “university” has several “departments”. Without existence of “university” there is no chance for the “departments” to exist. </a:t>
            </a:r>
          </a:p>
        </p:txBody>
      </p:sp>
    </p:spTree>
    <p:extLst>
      <p:ext uri="{BB962C8B-B14F-4D97-AF65-F5344CB8AC3E}">
        <p14:creationId xmlns:p14="http://schemas.microsoft.com/office/powerpoint/2010/main" val="278121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6A3C-8718-46EC-8E7E-EE39ADC6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E7AC-F474-4275-8C12-DC7FA99C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Car {</a:t>
            </a:r>
          </a:p>
          <a:p>
            <a:pPr marL="0" indent="0">
              <a:buNone/>
            </a:pPr>
            <a:r>
              <a:rPr lang="en-US" sz="1800" dirty="0"/>
              <a:t>	// Methods implementation and class/Instance members</a:t>
            </a:r>
          </a:p>
          <a:p>
            <a:pPr marL="0" indent="0">
              <a:buNone/>
            </a:pPr>
            <a:r>
              <a:rPr lang="en-US" sz="1800" dirty="0"/>
              <a:t>	private String color;</a:t>
            </a:r>
          </a:p>
          <a:p>
            <a:pPr marL="0" indent="0">
              <a:buNone/>
            </a:pPr>
            <a:r>
              <a:rPr lang="en-US" sz="1800" dirty="0"/>
              <a:t>	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carInfo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("Car Color= "+color + " Max Speed= " + </a:t>
            </a:r>
            <a:r>
              <a:rPr lang="en-US" sz="1800" dirty="0" err="1"/>
              <a:t>maxSpeed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setColor</a:t>
            </a:r>
            <a:r>
              <a:rPr lang="en-US" sz="1800" dirty="0"/>
              <a:t>(String color)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this.color</a:t>
            </a:r>
            <a:r>
              <a:rPr lang="en-US" sz="1800" dirty="0"/>
              <a:t> = color;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setMaxSpeed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this.maxSpeed</a:t>
            </a:r>
            <a:r>
              <a:rPr lang="en-US" sz="1800" dirty="0"/>
              <a:t> = </a:t>
            </a:r>
            <a:r>
              <a:rPr lang="en-US" sz="1800" dirty="0" err="1"/>
              <a:t>maxSpeed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04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B5711-194A-4EB7-A5B2-3A09DC89ED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D263A7-E52E-4BBC-A5DF-C505A8989F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D80E6-467A-41D8-8552-DBAB661F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9260</TotalTime>
  <Words>443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Is-A Relationships</vt:lpstr>
      <vt:lpstr>Is-A Has-A Relationships</vt:lpstr>
      <vt:lpstr>Object Can Satisfy Multiple Is-A Tests</vt:lpstr>
      <vt:lpstr>SUVs are Cars,  SUVs are Vehicles</vt:lpstr>
      <vt:lpstr>Is-A Is Not Symmetric</vt:lpstr>
      <vt:lpstr>Car Is-A Vehicle</vt:lpstr>
      <vt:lpstr>! Vehicle Is-A Car</vt:lpstr>
      <vt:lpstr>Has-A Relationship</vt:lpstr>
      <vt:lpstr>Has-A Relationship</vt:lpstr>
      <vt:lpstr>Has-A Relationship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807</cp:revision>
  <dcterms:created xsi:type="dcterms:W3CDTF">2013-09-15T04:52:01Z</dcterms:created>
  <dcterms:modified xsi:type="dcterms:W3CDTF">2023-02-16T01:44:34Z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