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2e0da0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2e0da0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2e0da0f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2e0da0f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32e0da0f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32e0da0f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32e0da0f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32e0da0f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complexity of prediction function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32e0da0f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32e0da0f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Historical- 5% of Fortune 500 CEOs are women. Should searching “CEO” </a:t>
            </a:r>
            <a:r>
              <a:rPr lang="en"/>
              <a:t>match</a:t>
            </a:r>
            <a:r>
              <a:rPr lang="en"/>
              <a:t> this? Could this perpetuate more harm even though it is accurate?</a:t>
            </a:r>
            <a:endParaRPr/>
          </a:p>
          <a:p>
            <a:pPr indent="0" lvl="0" marL="0" rtl="0" algn="l">
              <a:spcBef>
                <a:spcPts val="0"/>
              </a:spcBef>
              <a:spcAft>
                <a:spcPts val="0"/>
              </a:spcAft>
              <a:buNone/>
            </a:pPr>
            <a:r>
              <a:rPr lang="en"/>
              <a:t>Representation- ImageNet has 45% of its images taken in the US</a:t>
            </a:r>
            <a:endParaRPr/>
          </a:p>
          <a:p>
            <a:pPr indent="0" lvl="0" marL="0" rtl="0" algn="l">
              <a:spcBef>
                <a:spcPts val="0"/>
              </a:spcBef>
              <a:spcAft>
                <a:spcPts val="0"/>
              </a:spcAft>
              <a:buNone/>
            </a:pPr>
            <a:r>
              <a:rPr lang="en"/>
              <a:t>Measurement- SAT Score -&gt; intelligence (noisy proxy)</a:t>
            </a:r>
            <a:endParaRPr/>
          </a:p>
          <a:p>
            <a:pPr indent="0" lvl="0" marL="0" rtl="0" algn="l">
              <a:spcBef>
                <a:spcPts val="0"/>
              </a:spcBef>
              <a:spcAft>
                <a:spcPts val="0"/>
              </a:spcAft>
              <a:buNone/>
            </a:pPr>
            <a:r>
              <a:rPr lang="en"/>
              <a:t>Aggregate- one sized all fit model- HbA1C levels across different ethnicities and sexes</a:t>
            </a:r>
            <a:endParaRPr/>
          </a:p>
          <a:p>
            <a:pPr indent="0" lvl="0" marL="0" rtl="0" algn="l">
              <a:spcBef>
                <a:spcPts val="0"/>
              </a:spcBef>
              <a:spcAft>
                <a:spcPts val="0"/>
              </a:spcAft>
              <a:buNone/>
            </a:pPr>
            <a:r>
              <a:rPr lang="en"/>
              <a:t>Evaluation- facial recognition evaluation sets only had 5% dark skinned women</a:t>
            </a:r>
            <a:endParaRPr/>
          </a:p>
          <a:p>
            <a:pPr indent="0" lvl="0" marL="0" rtl="0" algn="l">
              <a:spcBef>
                <a:spcPts val="0"/>
              </a:spcBef>
              <a:spcAft>
                <a:spcPts val="0"/>
              </a:spcAft>
              <a:buNone/>
            </a:pPr>
            <a:r>
              <a:rPr lang="en"/>
              <a:t>Deployment- crime risk model might not have been intended to determine prison sentence length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Fairness through unawareness- prevent the model from looking at protected attribute (remove race)</a:t>
            </a:r>
            <a:endParaRPr/>
          </a:p>
          <a:p>
            <a:pPr indent="0" lvl="0" marL="0" rtl="0" algn="l">
              <a:spcBef>
                <a:spcPts val="0"/>
              </a:spcBef>
              <a:spcAft>
                <a:spcPts val="0"/>
              </a:spcAft>
              <a:buNone/>
            </a:pPr>
            <a:r>
              <a:rPr lang="en"/>
              <a:t>Statistical parity- each group should be represented proportionally (legal definition)</a:t>
            </a:r>
            <a:endParaRPr/>
          </a:p>
          <a:p>
            <a:pPr indent="0" lvl="0" marL="0" rtl="0" algn="l">
              <a:spcBef>
                <a:spcPts val="0"/>
              </a:spcBef>
              <a:spcAft>
                <a:spcPts val="0"/>
              </a:spcAft>
              <a:buNone/>
            </a:pPr>
            <a:r>
              <a:rPr lang="en"/>
              <a:t>Equal opportunity- true positive rate ==</a:t>
            </a:r>
            <a:endParaRPr/>
          </a:p>
          <a:p>
            <a:pPr indent="0" lvl="0" marL="0" rtl="0" algn="l">
              <a:spcBef>
                <a:spcPts val="0"/>
              </a:spcBef>
              <a:spcAft>
                <a:spcPts val="0"/>
              </a:spcAft>
              <a:buNone/>
            </a:pPr>
            <a:r>
              <a:rPr lang="en"/>
              <a:t>Predictive equality - true negative rate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2e0da0fa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2e0da0fa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Construct space:</a:t>
            </a:r>
            <a:r>
              <a:rPr lang="en"/>
              <a:t> True quantities of interest (unobserved) </a:t>
            </a:r>
            <a:endParaRPr/>
          </a:p>
          <a:p>
            <a:pPr indent="0" lvl="0" marL="0" rtl="0" algn="l">
              <a:spcBef>
                <a:spcPts val="0"/>
              </a:spcBef>
              <a:spcAft>
                <a:spcPts val="0"/>
              </a:spcAft>
              <a:buNone/>
            </a:pPr>
            <a:r>
              <a:rPr b="1" lang="en"/>
              <a:t>Observed space: </a:t>
            </a:r>
            <a:r>
              <a:rPr lang="en"/>
              <a:t>Data gathered to (hopefully) represent constructs. Achieved through measurement of proxies. </a:t>
            </a:r>
            <a:endParaRPr/>
          </a:p>
          <a:p>
            <a:pPr indent="0" lvl="0" marL="0" rtl="0" algn="l">
              <a:spcBef>
                <a:spcPts val="0"/>
              </a:spcBef>
              <a:spcAft>
                <a:spcPts val="0"/>
              </a:spcAft>
              <a:buNone/>
            </a:pPr>
            <a:r>
              <a:rPr b="1" lang="en"/>
              <a:t>Decision space:</a:t>
            </a:r>
            <a:r>
              <a:rPr lang="en"/>
              <a:t> The decisions of the model. Models take observed data and make decisions.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33106047a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33106047a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37365f85a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37365f85a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37365f85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37365f85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37365f85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37365f85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2e0da0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2e0da0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37365f85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37365f85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37365f85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37365f85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37365f85a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37365f85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37365f85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37365f85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37365f85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37365f85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37365f85a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37365f85a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37365f85a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37365f85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37365f85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37365f85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37365f85a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37365f85a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7365f85a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7365f85a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3106047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3106047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7365f85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7365f85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37365f85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37365f85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37365f85a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37365f85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37365f85a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37365f85a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3106047a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33106047a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Q: Define a loss, and use GD to find w that minimizes loss</a:t>
            </a:r>
            <a:endParaRPr/>
          </a:p>
        </p:txBody>
      </p:sp>
      <p:sp>
        <p:nvSpPr>
          <p:cNvPr id="299" name="Google Shape;299;g233106047a9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3106047a9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233106047a9_0_4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MSE: for each data point, calculate the distance^2 between the true y and predicted y, and average all distances. (average residual^2)</a:t>
            </a:r>
            <a:endParaRPr/>
          </a:p>
          <a:p>
            <a:pPr indent="0" lvl="0" marL="0" rtl="0" algn="l">
              <a:lnSpc>
                <a:spcPct val="100000"/>
              </a:lnSpc>
              <a:spcBef>
                <a:spcPts val="0"/>
              </a:spcBef>
              <a:spcAft>
                <a:spcPts val="0"/>
              </a:spcAft>
              <a:buSzPts val="1400"/>
              <a:buNone/>
            </a:pPr>
            <a:r>
              <a:rPr lang="en"/>
              <a:t>GD: start at some random w, and update w (drawing a bowl-shape graph may help)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Q: 1. validation set   2. Cross-validation</a:t>
            </a:r>
            <a:endParaRPr/>
          </a:p>
          <a:p>
            <a:pPr indent="0" lvl="0" marL="0" rtl="0" algn="l">
              <a:lnSpc>
                <a:spcPct val="100000"/>
              </a:lnSpc>
              <a:spcBef>
                <a:spcPts val="0"/>
              </a:spcBef>
              <a:spcAft>
                <a:spcPts val="0"/>
              </a:spcAft>
              <a:buSzPts val="1400"/>
              <a:buNone/>
            </a:pPr>
            <a:r>
              <a:rPr lang="en"/>
              <a:t>Learning rate can affect model training. Emphasize that we cannot use test data to choose learning rate!</a:t>
            </a:r>
            <a:endParaRPr/>
          </a:p>
        </p:txBody>
      </p:sp>
      <p:sp>
        <p:nvSpPr>
          <p:cNvPr id="308" name="Google Shape;308;g233106047a9_0_4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3106047a9_0_4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33106047a9_0_4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33106047a9_0_4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2e0da0e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2e0da0e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3106047a9_0_5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33106047a9_0_5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233106047a9_0_5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3106047a9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3106047a9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5" name="Google Shape;27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6" name="Google Shape;2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277" name="Google Shape;2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278" name="Google Shape;27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2.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CSE 416</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3 - Midterm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a:t>
            </a:r>
            <a:endParaRPr/>
          </a:p>
        </p:txBody>
      </p:sp>
      <p:sp>
        <p:nvSpPr>
          <p:cNvPr id="359" name="Google Shape;359;p23"/>
          <p:cNvSpPr txBox="1"/>
          <p:nvPr>
            <p:ph idx="1" type="body"/>
          </p:nvPr>
        </p:nvSpPr>
        <p:spPr>
          <a:xfrm>
            <a:off x="345200" y="1203075"/>
            <a:ext cx="6701400" cy="3948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SzPts val="1018"/>
              <a:buNone/>
            </a:pPr>
            <a:r>
              <a:rPr lang="en" sz="1365"/>
              <a:t>predicting discrete labels - e.g., spam detection, object detection, loan approval, etc.</a:t>
            </a:r>
            <a:endParaRPr sz="1365"/>
          </a:p>
        </p:txBody>
      </p:sp>
      <p:pic>
        <p:nvPicPr>
          <p:cNvPr id="360" name="Google Shape;360;p23"/>
          <p:cNvPicPr preferRelativeResize="0"/>
          <p:nvPr/>
        </p:nvPicPr>
        <p:blipFill rotWithShape="1">
          <a:blip r:embed="rId3">
            <a:alphaModFix/>
          </a:blip>
          <a:srcRect b="0" l="0" r="35463" t="26713"/>
          <a:stretch/>
        </p:blipFill>
        <p:spPr>
          <a:xfrm>
            <a:off x="197875" y="1737800"/>
            <a:ext cx="2399199" cy="2207725"/>
          </a:xfrm>
          <a:prstGeom prst="rect">
            <a:avLst/>
          </a:prstGeom>
          <a:noFill/>
          <a:ln>
            <a:noFill/>
          </a:ln>
        </p:spPr>
      </p:pic>
      <p:pic>
        <p:nvPicPr>
          <p:cNvPr id="361" name="Google Shape;361;p23"/>
          <p:cNvPicPr preferRelativeResize="0"/>
          <p:nvPr/>
        </p:nvPicPr>
        <p:blipFill>
          <a:blip r:embed="rId4">
            <a:alphaModFix/>
          </a:blip>
          <a:stretch>
            <a:fillRect/>
          </a:stretch>
        </p:blipFill>
        <p:spPr>
          <a:xfrm>
            <a:off x="1242775" y="1737800"/>
            <a:ext cx="2198575" cy="231425"/>
          </a:xfrm>
          <a:prstGeom prst="rect">
            <a:avLst/>
          </a:prstGeom>
          <a:noFill/>
          <a:ln>
            <a:noFill/>
          </a:ln>
        </p:spPr>
      </p:pic>
      <p:sp>
        <p:nvSpPr>
          <p:cNvPr id="362" name="Google Shape;362;p23"/>
          <p:cNvSpPr txBox="1"/>
          <p:nvPr/>
        </p:nvSpPr>
        <p:spPr>
          <a:xfrm>
            <a:off x="2220403" y="1905734"/>
            <a:ext cx="2198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d</a:t>
            </a:r>
            <a:r>
              <a:rPr b="1" lang="en" sz="1100"/>
              <a:t>ecision boundary</a:t>
            </a:r>
            <a:endParaRPr b="1" sz="1100"/>
          </a:p>
          <a:p>
            <a:pPr indent="0" lvl="0" marL="0" rtl="0" algn="l">
              <a:spcBef>
                <a:spcPts val="0"/>
              </a:spcBef>
              <a:spcAft>
                <a:spcPts val="0"/>
              </a:spcAft>
              <a:buNone/>
            </a:pPr>
            <a:r>
              <a:rPr lang="en" sz="1100"/>
              <a:t>What does Score(x) = 0 mean?</a:t>
            </a:r>
            <a:endParaRPr sz="1100"/>
          </a:p>
          <a:p>
            <a:pPr indent="0" lvl="0" marL="457200" rtl="0" algn="l">
              <a:spcBef>
                <a:spcPts val="0"/>
              </a:spcBef>
              <a:spcAft>
                <a:spcPts val="0"/>
              </a:spcAft>
              <a:buNone/>
            </a:pPr>
            <a:r>
              <a:t/>
            </a:r>
            <a:endParaRPr sz="1100"/>
          </a:p>
        </p:txBody>
      </p:sp>
      <p:pic>
        <p:nvPicPr>
          <p:cNvPr id="363" name="Google Shape;363;p23"/>
          <p:cNvPicPr preferRelativeResize="0"/>
          <p:nvPr/>
        </p:nvPicPr>
        <p:blipFill>
          <a:blip r:embed="rId5">
            <a:alphaModFix/>
          </a:blip>
          <a:stretch>
            <a:fillRect/>
          </a:stretch>
        </p:blipFill>
        <p:spPr>
          <a:xfrm>
            <a:off x="4985613" y="1787100"/>
            <a:ext cx="3396750" cy="1280656"/>
          </a:xfrm>
          <a:prstGeom prst="rect">
            <a:avLst/>
          </a:prstGeom>
          <a:noFill/>
          <a:ln>
            <a:noFill/>
          </a:ln>
        </p:spPr>
      </p:pic>
      <p:sp>
        <p:nvSpPr>
          <p:cNvPr id="364" name="Google Shape;364;p23"/>
          <p:cNvSpPr txBox="1"/>
          <p:nvPr/>
        </p:nvSpPr>
        <p:spPr>
          <a:xfrm>
            <a:off x="5038925" y="2950325"/>
            <a:ext cx="3740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class imbalance</a:t>
            </a:r>
            <a:endParaRPr b="1" sz="1100"/>
          </a:p>
          <a:p>
            <a:pPr indent="0" lvl="0" marL="0" rtl="0" algn="l">
              <a:spcBef>
                <a:spcPts val="0"/>
              </a:spcBef>
              <a:spcAft>
                <a:spcPts val="0"/>
              </a:spcAft>
              <a:buNone/>
            </a:pPr>
            <a:r>
              <a:rPr lang="en" sz="1100"/>
              <a:t>high classification accuracy may mean </a:t>
            </a:r>
            <a:r>
              <a:rPr lang="en" sz="1100"/>
              <a:t>imbalanced</a:t>
            </a:r>
            <a:r>
              <a:rPr lang="en" sz="1100"/>
              <a:t> classes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2</a:t>
            </a:r>
            <a:endParaRPr/>
          </a:p>
        </p:txBody>
      </p:sp>
      <p:pic>
        <p:nvPicPr>
          <p:cNvPr id="370" name="Google Shape;370;p24"/>
          <p:cNvPicPr preferRelativeResize="0"/>
          <p:nvPr/>
        </p:nvPicPr>
        <p:blipFill rotWithShape="1">
          <a:blip r:embed="rId3">
            <a:alphaModFix/>
          </a:blip>
          <a:srcRect b="0" l="-1090" r="1090" t="6507"/>
          <a:stretch/>
        </p:blipFill>
        <p:spPr>
          <a:xfrm>
            <a:off x="4383650" y="1017725"/>
            <a:ext cx="4572000" cy="2167515"/>
          </a:xfrm>
          <a:prstGeom prst="rect">
            <a:avLst/>
          </a:prstGeom>
          <a:noFill/>
          <a:ln>
            <a:noFill/>
          </a:ln>
        </p:spPr>
      </p:pic>
      <p:pic>
        <p:nvPicPr>
          <p:cNvPr id="371" name="Google Shape;371;p24"/>
          <p:cNvPicPr preferRelativeResize="0"/>
          <p:nvPr/>
        </p:nvPicPr>
        <p:blipFill>
          <a:blip r:embed="rId4">
            <a:alphaModFix/>
          </a:blip>
          <a:stretch>
            <a:fillRect/>
          </a:stretch>
        </p:blipFill>
        <p:spPr>
          <a:xfrm>
            <a:off x="258750" y="1338652"/>
            <a:ext cx="4124900" cy="3597050"/>
          </a:xfrm>
          <a:prstGeom prst="rect">
            <a:avLst/>
          </a:prstGeom>
          <a:noFill/>
          <a:ln>
            <a:noFill/>
          </a:ln>
        </p:spPr>
      </p:pic>
      <p:pic>
        <p:nvPicPr>
          <p:cNvPr id="372" name="Google Shape;372;p24"/>
          <p:cNvPicPr preferRelativeResize="0"/>
          <p:nvPr/>
        </p:nvPicPr>
        <p:blipFill>
          <a:blip r:embed="rId5">
            <a:alphaModFix/>
          </a:blip>
          <a:stretch>
            <a:fillRect/>
          </a:stretch>
        </p:blipFill>
        <p:spPr>
          <a:xfrm>
            <a:off x="5402862" y="3319125"/>
            <a:ext cx="3132100" cy="1616575"/>
          </a:xfrm>
          <a:prstGeom prst="rect">
            <a:avLst/>
          </a:prstGeom>
          <a:noFill/>
          <a:ln>
            <a:noFill/>
          </a:ln>
        </p:spPr>
      </p:pic>
      <p:sp>
        <p:nvSpPr>
          <p:cNvPr id="373" name="Google Shape;373;p24"/>
          <p:cNvSpPr txBox="1"/>
          <p:nvPr/>
        </p:nvSpPr>
        <p:spPr>
          <a:xfrm>
            <a:off x="6911225" y="4020325"/>
            <a:ext cx="17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learning curve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pic>
        <p:nvPicPr>
          <p:cNvPr id="379" name="Google Shape;379;p25"/>
          <p:cNvPicPr preferRelativeResize="0"/>
          <p:nvPr/>
        </p:nvPicPr>
        <p:blipFill>
          <a:blip r:embed="rId3">
            <a:alphaModFix/>
          </a:blip>
          <a:stretch>
            <a:fillRect/>
          </a:stretch>
        </p:blipFill>
        <p:spPr>
          <a:xfrm>
            <a:off x="311700" y="1768625"/>
            <a:ext cx="4107226" cy="2950700"/>
          </a:xfrm>
          <a:prstGeom prst="rect">
            <a:avLst/>
          </a:prstGeom>
          <a:noFill/>
          <a:ln>
            <a:noFill/>
          </a:ln>
        </p:spPr>
      </p:pic>
      <p:pic>
        <p:nvPicPr>
          <p:cNvPr id="380" name="Google Shape;380;p25"/>
          <p:cNvPicPr preferRelativeResize="0"/>
          <p:nvPr/>
        </p:nvPicPr>
        <p:blipFill>
          <a:blip r:embed="rId4">
            <a:alphaModFix/>
          </a:blip>
          <a:stretch>
            <a:fillRect/>
          </a:stretch>
        </p:blipFill>
        <p:spPr>
          <a:xfrm>
            <a:off x="4512876" y="1359375"/>
            <a:ext cx="4420274" cy="3359938"/>
          </a:xfrm>
          <a:prstGeom prst="rect">
            <a:avLst/>
          </a:prstGeom>
          <a:noFill/>
          <a:ln>
            <a:noFill/>
          </a:ln>
        </p:spPr>
      </p:pic>
      <p:sp>
        <p:nvSpPr>
          <p:cNvPr id="381" name="Google Shape;381;p25"/>
          <p:cNvSpPr txBox="1"/>
          <p:nvPr/>
        </p:nvSpPr>
        <p:spPr>
          <a:xfrm>
            <a:off x="1303800" y="1168325"/>
            <a:ext cx="47472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chemeClr val="dk2"/>
              </a:buClr>
              <a:buSzPts val="1350"/>
              <a:buChar char="-"/>
            </a:pPr>
            <a:r>
              <a:rPr lang="en" sz="1350">
                <a:solidFill>
                  <a:schemeClr val="dk2"/>
                </a:solidFill>
              </a:rPr>
              <a:t>v</a:t>
            </a:r>
            <a:r>
              <a:rPr lang="en" sz="1350">
                <a:solidFill>
                  <a:schemeClr val="dk2"/>
                </a:solidFill>
              </a:rPr>
              <a:t>ariables must be independent from each other</a:t>
            </a:r>
            <a:endParaRPr sz="1350">
              <a:solidFill>
                <a:schemeClr val="dk2"/>
              </a:solidFill>
            </a:endParaRPr>
          </a:p>
          <a:p>
            <a:pPr indent="-314325" lvl="0" marL="457200" rtl="0" algn="l">
              <a:spcBef>
                <a:spcPts val="0"/>
              </a:spcBef>
              <a:spcAft>
                <a:spcPts val="0"/>
              </a:spcAft>
              <a:buClr>
                <a:schemeClr val="dk2"/>
              </a:buClr>
              <a:buSzPts val="1350"/>
              <a:buChar char="-"/>
            </a:pPr>
            <a:r>
              <a:rPr lang="en" sz="1350">
                <a:solidFill>
                  <a:schemeClr val="dk2"/>
                </a:solidFill>
              </a:rPr>
              <a:t>only two possible outcomes</a:t>
            </a:r>
            <a:endParaRPr sz="135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6"/>
          <p:cNvSpPr txBox="1"/>
          <p:nvPr>
            <p:ph type="title"/>
          </p:nvPr>
        </p:nvSpPr>
        <p:spPr>
          <a:xfrm>
            <a:off x="1262750" y="323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2	</a:t>
            </a:r>
            <a:endParaRPr/>
          </a:p>
        </p:txBody>
      </p:sp>
      <p:sp>
        <p:nvSpPr>
          <p:cNvPr id="387" name="Google Shape;387;p26"/>
          <p:cNvSpPr txBox="1"/>
          <p:nvPr/>
        </p:nvSpPr>
        <p:spPr>
          <a:xfrm>
            <a:off x="1200025" y="838675"/>
            <a:ext cx="576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m</a:t>
            </a:r>
            <a:r>
              <a:rPr b="1" lang="en" sz="1100"/>
              <a:t>aximizing likelihood to find probability distribution that best explains the data</a:t>
            </a:r>
            <a:endParaRPr b="1" sz="1100"/>
          </a:p>
        </p:txBody>
      </p:sp>
      <p:pic>
        <p:nvPicPr>
          <p:cNvPr id="388" name="Google Shape;388;p26"/>
          <p:cNvPicPr preferRelativeResize="0"/>
          <p:nvPr/>
        </p:nvPicPr>
        <p:blipFill>
          <a:blip r:embed="rId3">
            <a:alphaModFix/>
          </a:blip>
          <a:stretch>
            <a:fillRect/>
          </a:stretch>
        </p:blipFill>
        <p:spPr>
          <a:xfrm>
            <a:off x="311700" y="1221575"/>
            <a:ext cx="4260300" cy="1474445"/>
          </a:xfrm>
          <a:prstGeom prst="rect">
            <a:avLst/>
          </a:prstGeom>
          <a:noFill/>
          <a:ln>
            <a:noFill/>
          </a:ln>
        </p:spPr>
      </p:pic>
      <p:pic>
        <p:nvPicPr>
          <p:cNvPr id="389" name="Google Shape;389;p26"/>
          <p:cNvPicPr preferRelativeResize="0"/>
          <p:nvPr/>
        </p:nvPicPr>
        <p:blipFill rotWithShape="1">
          <a:blip r:embed="rId4">
            <a:alphaModFix/>
          </a:blip>
          <a:srcRect b="0" l="0" r="0" t="25484"/>
          <a:stretch/>
        </p:blipFill>
        <p:spPr>
          <a:xfrm>
            <a:off x="5204975" y="2185900"/>
            <a:ext cx="3509750" cy="2030650"/>
          </a:xfrm>
          <a:prstGeom prst="rect">
            <a:avLst/>
          </a:prstGeom>
          <a:noFill/>
          <a:ln>
            <a:noFill/>
          </a:ln>
        </p:spPr>
      </p:pic>
      <p:sp>
        <p:nvSpPr>
          <p:cNvPr id="390" name="Google Shape;390;p26"/>
          <p:cNvSpPr txBox="1"/>
          <p:nvPr/>
        </p:nvSpPr>
        <p:spPr>
          <a:xfrm>
            <a:off x="5671292" y="1322425"/>
            <a:ext cx="3740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a:t>
            </a:r>
            <a:r>
              <a:rPr b="1" lang="en" sz="1100"/>
              <a:t>radient ascent - going up the hill (deciding eta)</a:t>
            </a:r>
            <a:endParaRPr b="1" sz="1100"/>
          </a:p>
        </p:txBody>
      </p:sp>
      <p:pic>
        <p:nvPicPr>
          <p:cNvPr id="391" name="Google Shape;391;p26"/>
          <p:cNvPicPr preferRelativeResize="0"/>
          <p:nvPr/>
        </p:nvPicPr>
        <p:blipFill>
          <a:blip r:embed="rId5">
            <a:alphaModFix/>
          </a:blip>
          <a:stretch>
            <a:fillRect/>
          </a:stretch>
        </p:blipFill>
        <p:spPr>
          <a:xfrm>
            <a:off x="5833650" y="1619319"/>
            <a:ext cx="3025788" cy="761850"/>
          </a:xfrm>
          <a:prstGeom prst="rect">
            <a:avLst/>
          </a:prstGeom>
          <a:noFill/>
          <a:ln>
            <a:noFill/>
          </a:ln>
        </p:spPr>
      </p:pic>
      <p:pic>
        <p:nvPicPr>
          <p:cNvPr id="392" name="Google Shape;392;p26"/>
          <p:cNvPicPr preferRelativeResize="0"/>
          <p:nvPr/>
        </p:nvPicPr>
        <p:blipFill>
          <a:blip r:embed="rId6">
            <a:alphaModFix/>
          </a:blip>
          <a:stretch>
            <a:fillRect/>
          </a:stretch>
        </p:blipFill>
        <p:spPr>
          <a:xfrm>
            <a:off x="340750" y="2724925"/>
            <a:ext cx="4169250" cy="2317625"/>
          </a:xfrm>
          <a:prstGeom prst="rect">
            <a:avLst/>
          </a:prstGeom>
          <a:noFill/>
          <a:ln>
            <a:noFill/>
          </a:ln>
        </p:spPr>
      </p:pic>
      <p:sp>
        <p:nvSpPr>
          <p:cNvPr id="393" name="Google Shape;393;p26"/>
          <p:cNvSpPr txBox="1"/>
          <p:nvPr/>
        </p:nvSpPr>
        <p:spPr>
          <a:xfrm>
            <a:off x="454563" y="2696025"/>
            <a:ext cx="374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overfitting</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Bias/Fairness</a:t>
            </a:r>
            <a:endParaRPr/>
          </a:p>
        </p:txBody>
      </p:sp>
      <p:sp>
        <p:nvSpPr>
          <p:cNvPr id="399" name="Google Shape;399;p27"/>
          <p:cNvSpPr txBox="1"/>
          <p:nvPr/>
        </p:nvSpPr>
        <p:spPr>
          <a:xfrm>
            <a:off x="311700" y="990925"/>
            <a:ext cx="7493700" cy="4082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Sources of bias</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Historical bias: world contains bias for/against certain demographics</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Representation bias: training data doesn’t represent true distribution of the world</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Measurement bias: using a proxy</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Aggregate bias: “one size fits all” but it doesn’t</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Evaluation bias: testing </a:t>
            </a:r>
            <a:r>
              <a:rPr lang="en" sz="1600">
                <a:solidFill>
                  <a:srgbClr val="212529"/>
                </a:solidFill>
                <a:highlight>
                  <a:srgbClr val="FEFEFE"/>
                </a:highlight>
                <a:latin typeface="Roboto"/>
                <a:ea typeface="Roboto"/>
                <a:cs typeface="Roboto"/>
                <a:sym typeface="Roboto"/>
              </a:rPr>
              <a:t>data</a:t>
            </a:r>
            <a:r>
              <a:rPr lang="en" sz="1600">
                <a:solidFill>
                  <a:srgbClr val="212529"/>
                </a:solidFill>
                <a:highlight>
                  <a:srgbClr val="FEFEFE"/>
                </a:highlight>
                <a:latin typeface="Roboto"/>
                <a:ea typeface="Roboto"/>
                <a:cs typeface="Roboto"/>
                <a:sym typeface="Roboto"/>
              </a:rPr>
              <a:t> doesn’t represent world well</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Deployment bias: model is not used how it’s intended</a:t>
            </a:r>
            <a:endParaRPr sz="1600">
              <a:solidFill>
                <a:srgbClr val="212529"/>
              </a:solidFill>
              <a:highlight>
                <a:srgbClr val="FEFEFE"/>
              </a:highlight>
              <a:latin typeface="Roboto"/>
              <a:ea typeface="Roboto"/>
              <a:cs typeface="Roboto"/>
              <a:sym typeface="Roboto"/>
            </a:endParaRPr>
          </a:p>
          <a:p>
            <a:pPr indent="-330200" lvl="0" marL="4572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Definitions of fairness</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Fairness through unawareness</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Statistical parity</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Equal opportunity</a:t>
            </a:r>
            <a:endParaRPr sz="1600">
              <a:solidFill>
                <a:srgbClr val="212529"/>
              </a:solidFill>
              <a:highlight>
                <a:srgbClr val="FEFEFE"/>
              </a:highlight>
              <a:latin typeface="Roboto"/>
              <a:ea typeface="Roboto"/>
              <a:cs typeface="Roboto"/>
              <a:sym typeface="Roboto"/>
            </a:endParaRPr>
          </a:p>
          <a:p>
            <a:pPr indent="-330200" lvl="1" marL="914400" rtl="0" algn="l">
              <a:lnSpc>
                <a:spcPct val="115000"/>
              </a:lnSpc>
              <a:spcBef>
                <a:spcPts val="0"/>
              </a:spcBef>
              <a:spcAft>
                <a:spcPts val="0"/>
              </a:spcAft>
              <a:buClr>
                <a:srgbClr val="212529"/>
              </a:buClr>
              <a:buSzPts val="1600"/>
              <a:buFont typeface="Roboto"/>
              <a:buChar char="○"/>
            </a:pPr>
            <a:r>
              <a:rPr lang="en" sz="1600">
                <a:solidFill>
                  <a:srgbClr val="212529"/>
                </a:solidFill>
                <a:highlight>
                  <a:srgbClr val="FEFEFE"/>
                </a:highlight>
                <a:latin typeface="Roboto"/>
                <a:ea typeface="Roboto"/>
                <a:cs typeface="Roboto"/>
                <a:sym typeface="Roboto"/>
              </a:rPr>
              <a:t>Predictive equality</a:t>
            </a:r>
            <a:endParaRPr sz="1600">
              <a:solidFill>
                <a:srgbClr val="212529"/>
              </a:solidFill>
              <a:highlight>
                <a:srgbClr val="FEFEFE"/>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Bias/Fairness 2</a:t>
            </a:r>
            <a:endParaRPr/>
          </a:p>
        </p:txBody>
      </p:sp>
      <p:pic>
        <p:nvPicPr>
          <p:cNvPr id="405" name="Google Shape;405;p28"/>
          <p:cNvPicPr preferRelativeResize="0"/>
          <p:nvPr/>
        </p:nvPicPr>
        <p:blipFill>
          <a:blip r:embed="rId3">
            <a:alphaModFix/>
          </a:blip>
          <a:stretch>
            <a:fillRect/>
          </a:stretch>
        </p:blipFill>
        <p:spPr>
          <a:xfrm>
            <a:off x="311700" y="1118175"/>
            <a:ext cx="4305300" cy="2143125"/>
          </a:xfrm>
          <a:prstGeom prst="rect">
            <a:avLst/>
          </a:prstGeom>
          <a:noFill/>
          <a:ln>
            <a:noFill/>
          </a:ln>
        </p:spPr>
      </p:pic>
      <p:sp>
        <p:nvSpPr>
          <p:cNvPr id="406" name="Google Shape;406;p28"/>
          <p:cNvSpPr txBox="1"/>
          <p:nvPr/>
        </p:nvSpPr>
        <p:spPr>
          <a:xfrm>
            <a:off x="4968400" y="836100"/>
            <a:ext cx="396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What You See is What You Get (WYSIWYG): </a:t>
            </a:r>
            <a:endParaRPr b="1"/>
          </a:p>
          <a:p>
            <a:pPr indent="-317500" lvl="0" marL="457200" rtl="0" algn="l">
              <a:spcBef>
                <a:spcPts val="0"/>
              </a:spcBef>
              <a:spcAft>
                <a:spcPts val="0"/>
              </a:spcAft>
              <a:buSzPts val="1400"/>
              <a:buChar char="-"/>
            </a:pPr>
            <a:r>
              <a:rPr lang="en"/>
              <a:t>Observed Space is a good representation of the Construct Space</a:t>
            </a:r>
            <a:endParaRPr/>
          </a:p>
          <a:p>
            <a:pPr indent="-317500" lvl="0" marL="457200" rtl="0" algn="l">
              <a:spcBef>
                <a:spcPts val="0"/>
              </a:spcBef>
              <a:spcAft>
                <a:spcPts val="0"/>
              </a:spcAft>
              <a:buSzPts val="1400"/>
              <a:buChar char="-"/>
            </a:pPr>
            <a:r>
              <a:rPr lang="en"/>
              <a:t>comparing objects in the Observed Space as a good proxy for the Construct Space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Structural Bias + We’re All Equal (WAE): </a:t>
            </a:r>
            <a:endParaRPr b="1"/>
          </a:p>
          <a:p>
            <a:pPr indent="-317500" lvl="0" marL="457200" rtl="0" algn="l">
              <a:spcBef>
                <a:spcPts val="0"/>
              </a:spcBef>
              <a:spcAft>
                <a:spcPts val="0"/>
              </a:spcAft>
              <a:buSzPts val="1400"/>
              <a:buChar char="-"/>
            </a:pPr>
            <a:r>
              <a:rPr lang="en"/>
              <a:t>Membership in some protected group (e.g., race) should not be the cause of a meaningful difference for the task at hand (e.g., academic preparation). </a:t>
            </a:r>
            <a:endParaRPr/>
          </a:p>
          <a:p>
            <a:pPr indent="-317500" lvl="0" marL="457200" rtl="0" algn="l">
              <a:spcBef>
                <a:spcPts val="0"/>
              </a:spcBef>
              <a:spcAft>
                <a:spcPts val="0"/>
              </a:spcAft>
              <a:buSzPts val="1400"/>
              <a:buChar char="-"/>
            </a:pPr>
            <a:r>
              <a:rPr lang="en"/>
              <a:t>for the task at hand we are equal enough that it shouldn’t be the cause of difference</a:t>
            </a:r>
            <a:endParaRPr/>
          </a:p>
          <a:p>
            <a:pPr indent="-317500" lvl="0" marL="457200" rtl="0" algn="l">
              <a:spcBef>
                <a:spcPts val="0"/>
              </a:spcBef>
              <a:spcAft>
                <a:spcPts val="0"/>
              </a:spcAft>
              <a:buSzPts val="1400"/>
              <a:buChar char="-"/>
            </a:pPr>
            <a:r>
              <a:rPr lang="en"/>
              <a:t>differences seen in groups in Observed Space are the result of structural bias!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Kahoot</a:t>
            </a:r>
            <a:r>
              <a:rPr lang="en"/>
              <a:t> !</a:t>
            </a:r>
            <a:endParaRPr/>
          </a:p>
        </p:txBody>
      </p:sp>
      <p:sp>
        <p:nvSpPr>
          <p:cNvPr id="412" name="Google Shape;412;p29"/>
          <p:cNvSpPr txBox="1"/>
          <p:nvPr/>
        </p:nvSpPr>
        <p:spPr>
          <a:xfrm>
            <a:off x="574475" y="3166275"/>
            <a:ext cx="720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https://create.kahoot.it/details/fb8ca86a-62e2-430f-8d4a-7236cfd8b8a0</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574475" y="166025"/>
            <a:ext cx="8024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“ML Practitioner” Practice 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423" name="Google Shape;423;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Arial"/>
                <a:ea typeface="Arial"/>
                <a:cs typeface="Arial"/>
                <a:sym typeface="Arial"/>
              </a:rPr>
              <a:t>James’ country finance dataset has a feature called “yearly expenditures”. All of the values in the feature have differing currencies due to being from different countries. To account for this, James decides to standardize the feature. James hopes that by standardizing this column with the overall column statistics will resolve the issue of differing units.</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429" name="Google Shape;429;p32"/>
          <p:cNvSpPr txBox="1"/>
          <p:nvPr>
            <p:ph idx="1" type="body"/>
          </p:nvPr>
        </p:nvSpPr>
        <p:spPr>
          <a:xfrm>
            <a:off x="1303800" y="14227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Incorrect. You should only use standardization when you have data points in the same units, and want to scale them to be 0 mean and 1 variance. In this case, the core problem is that the feature “yearly expenditures” has values in several different units. Karman should first convert all the values to the same units, and then he can standardize if he wants.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Note that standardization is a good strategy if different features have different units. For example, if a feature "yearly expenditures" is in "US dollars" and another feature "amount of Asian investment" is in "Singaporean dollars" then the scale of the features will be different, which will make it difficult to interpret coefficients. However, if the same feature is in different units, that is a core problem with the dataset, and you must convert that feature to use the same units across all data points.</a:t>
            </a:r>
            <a:endParaRPr sz="23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Reminders!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AutoNum type="arabicPeriod"/>
            </a:pPr>
            <a:r>
              <a:rPr b="1" lang="en" sz="1700"/>
              <a:t>Learning Reflection 3</a:t>
            </a:r>
            <a:r>
              <a:rPr lang="en" sz="1700"/>
              <a:t> due Monday</a:t>
            </a:r>
            <a:r>
              <a:rPr lang="en" sz="1700"/>
              <a:t> April 22 at 11:59</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AutoNum type="arabicPeriod"/>
            </a:pPr>
            <a:r>
              <a:rPr b="1" lang="en" sz="1700"/>
              <a:t>Midterm </a:t>
            </a:r>
            <a:r>
              <a:rPr lang="en" sz="1700"/>
              <a:t>to be out Monday April 22 at 8:30 AM and due April 24 at 11:59 PM</a:t>
            </a:r>
            <a:endParaRPr sz="1700"/>
          </a:p>
          <a:p>
            <a:pPr indent="-342900" lvl="1" marL="914400" rtl="0" algn="l">
              <a:spcBef>
                <a:spcPts val="0"/>
              </a:spcBef>
              <a:spcAft>
                <a:spcPts val="0"/>
              </a:spcAft>
              <a:buSzPts val="1800"/>
              <a:buAutoNum type="alphaLcPeriod"/>
            </a:pPr>
            <a:r>
              <a:rPr lang="en" sz="1800"/>
              <a:t>Released on Gradescope</a:t>
            </a:r>
            <a:endParaRPr sz="1800"/>
          </a:p>
          <a:p>
            <a:pPr indent="-342900" lvl="1" marL="914400" rtl="0" algn="l">
              <a:spcBef>
                <a:spcPts val="0"/>
              </a:spcBef>
              <a:spcAft>
                <a:spcPts val="0"/>
              </a:spcAft>
              <a:buSzPts val="1800"/>
              <a:buAutoNum type="alphaLcPeriod"/>
            </a:pPr>
            <a:r>
              <a:rPr lang="en" sz="1800"/>
              <a:t>Instructions will be posted on Ed</a:t>
            </a:r>
            <a:endParaRPr sz="18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Fairness (And </a:t>
            </a:r>
            <a:r>
              <a:rPr lang="en"/>
              <a:t>Preprocessing)</a:t>
            </a:r>
            <a:endParaRPr/>
          </a:p>
        </p:txBody>
      </p:sp>
      <p:sp>
        <p:nvSpPr>
          <p:cNvPr id="435" name="Google Shape;43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Melissa is a data scientist at a bank and is in charge of the model that predicts whether someone will get a credit card or not. Suppose the bank wants Melissa to use ethnicity and gender information to make the decision. Notice that ethnicity and gender are categorical (or qualitative) variables. Melissa proceeds to update the model per the bank’s command and encodes (using label encoding) a number for each gender and each ethnicity.</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Fairness (And Preprocessing)</a:t>
            </a:r>
            <a:endParaRPr/>
          </a:p>
        </p:txBody>
      </p:sp>
      <p:sp>
        <p:nvSpPr>
          <p:cNvPr id="441" name="Google Shape;441;p34"/>
          <p:cNvSpPr txBox="1"/>
          <p:nvPr>
            <p:ph idx="1" type="body"/>
          </p:nvPr>
        </p:nvSpPr>
        <p:spPr>
          <a:xfrm>
            <a:off x="1303800" y="15123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Given that the categorical variables are nominal and not ordinal, Melissa should have used one-hot encoding instead of label encoding to convert the variables into a format that the model will understand. By using the wrong encoding approach, Melissa is enforcing a ranking/ordering between the unique values of the categorical variables where there isn’t naturally.</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the perspective of ML fairness, it is unethical for the bank to want to use gender and ethnicity as features to predict whether an individual is granted a credit card. It is wrong and not ethical of Melissa to not bring up an issue about this as using these features can perpetuate (and exacerbate) racial, gender and historical bias. </a:t>
            </a:r>
            <a:endParaRPr sz="21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pic>
        <p:nvPicPr>
          <p:cNvPr id="447" name="Google Shape;447;p35"/>
          <p:cNvPicPr preferRelativeResize="0"/>
          <p:nvPr/>
        </p:nvPicPr>
        <p:blipFill>
          <a:blip r:embed="rId3">
            <a:alphaModFix/>
          </a:blip>
          <a:stretch>
            <a:fillRect/>
          </a:stretch>
        </p:blipFill>
        <p:spPr>
          <a:xfrm>
            <a:off x="0" y="1258325"/>
            <a:ext cx="7675450" cy="3047100"/>
          </a:xfrm>
          <a:prstGeom prst="rect">
            <a:avLst/>
          </a:prstGeom>
          <a:noFill/>
          <a:ln>
            <a:noFill/>
          </a:ln>
        </p:spPr>
      </p:pic>
      <p:sp>
        <p:nvSpPr>
          <p:cNvPr id="448" name="Google Shape;448;p35"/>
          <p:cNvSpPr txBox="1"/>
          <p:nvPr/>
        </p:nvSpPr>
        <p:spPr>
          <a:xfrm>
            <a:off x="391275" y="4305425"/>
            <a:ext cx="68223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Therese chooses M3 as their final model because it results in the lowest train and test error among all 3 models. Why is this correct/incorrect?</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454" name="Google Shape;454;p36"/>
          <p:cNvSpPr txBox="1"/>
          <p:nvPr/>
        </p:nvSpPr>
        <p:spPr>
          <a:xfrm>
            <a:off x="1303800" y="1401325"/>
            <a:ext cx="68493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Answer: Therese’s way of choosing the final model is wrong because we’ve stated before that we want to use cross-validation/a validation set to choose the model that we want to use as the final one. Choosing the final model based on train error runs the risk of the model overfitting, and choosing based on the test error means that it is no longer an unbiased estimate of the true error when the model is deployed. The model Therese should choose here is M2 because it has the lowest mean cross-validation error.</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Bias-Variance Trade-off + Errors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0" name="Google Shape;460;p37"/>
          <p:cNvSpPr txBox="1"/>
          <p:nvPr/>
        </p:nvSpPr>
        <p:spPr>
          <a:xfrm>
            <a:off x="1303800" y="1401325"/>
            <a:ext cx="68493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After training a regression model using 100 features (columns in a dataset) and seeing a training Mean Squared Error of 1000, Lily evaluates it on a different dataset containing unseen data and gets an error of 100,000. To improve their model, they decide to add more features.</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Bias-Variance Trade-off + Errors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6" name="Google Shape;466;p38"/>
          <p:cNvSpPr txBox="1"/>
          <p:nvPr/>
        </p:nvSpPr>
        <p:spPr>
          <a:xfrm>
            <a:off x="1303800" y="1401325"/>
            <a:ext cx="68493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Incorrect. The problem is not that the model does not have enough features, but rather that the model has overfit. To address overfitting, Lily should lower the model complexity (and one of the ways of doing so is reducing the number of features).</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Bias-Variance Trade-off + Errors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2" name="Google Shape;472;p39"/>
          <p:cNvSpPr txBox="1"/>
          <p:nvPr/>
        </p:nvSpPr>
        <p:spPr>
          <a:xfrm>
            <a:off x="1303800" y="1401325"/>
            <a:ext cx="68493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Lily, a data scientist, is training a model to predict whether a person will drop their subscription based on the number of logins they made to the app within the week. Because their model's test error is not 0, they consider it to not be a good enough model.</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Bias-Variance Trade-off + Errors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8" name="Google Shape;478;p40"/>
          <p:cNvSpPr txBox="1"/>
          <p:nvPr/>
        </p:nvSpPr>
        <p:spPr>
          <a:xfrm>
            <a:off x="1303800" y="1401325"/>
            <a:ext cx="68493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Incorrect. True error always contains some non-zero irreducible error. Because test error is an estimate of true error, it is unreasonable to aim for a test error of 0%. With any sufficiently large real-world dataset, it is practically impossible to get 0% test error. Lily should try to find a model that minimizes error, but it is unreasonable to find a model that has no error.</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4" name="Google Shape;484;p41"/>
          <p:cNvSpPr txBox="1"/>
          <p:nvPr/>
        </p:nvSpPr>
        <p:spPr>
          <a:xfrm>
            <a:off x="1303800" y="1401325"/>
            <a:ext cx="6849300" cy="14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Jake’s student’s performance dataset has 200 features, but they want to use fewer features in their regression model. They decide to use Ridge Regression (L2-regularization) in order to identify and select the more prominent features.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0" name="Google Shape;490;p42"/>
          <p:cNvSpPr txBox="1"/>
          <p:nvPr/>
        </p:nvSpPr>
        <p:spPr>
          <a:xfrm>
            <a:off x="1303800" y="1401325"/>
            <a:ext cx="68493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Incorrect. LASSO should be used instead of Ridge for feature selection. By trying LASSO with different λ values, you can understand which features are more prominent (features whose weight stays non-zero even for higher values of λ), and which are less prominent (features whose weight gets set to 0 with lower values of λ). Ridge regression does not have this quality of zeroing out the weights for less important features.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Midterm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3"/>
          <p:cNvSpPr txBox="1"/>
          <p:nvPr/>
        </p:nvSpPr>
        <p:spPr>
          <a:xfrm>
            <a:off x="1303800" y="1401325"/>
            <a:ext cx="6849300" cy="215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Medical researchers at St. James hospital want to know how exercise and weight impact the probability of having a heart attack. To understand the relationship between the predictor variables and the probability of having a heart attack, researchers can perform logistic regression. Explain why this is correct/incorrect.</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4"/>
          <p:cNvSpPr txBox="1"/>
          <p:nvPr/>
        </p:nvSpPr>
        <p:spPr>
          <a:xfrm>
            <a:off x="1303800" y="1172725"/>
            <a:ext cx="68493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The response variable in the model will be heart attack and it has two potential outcomes:</a:t>
            </a:r>
            <a:endParaRPr sz="1900"/>
          </a:p>
          <a:p>
            <a:pPr indent="-349250" lvl="1" marL="914400" rtl="0" algn="l">
              <a:lnSpc>
                <a:spcPct val="115000"/>
              </a:lnSpc>
              <a:spcBef>
                <a:spcPts val="0"/>
              </a:spcBef>
              <a:spcAft>
                <a:spcPts val="0"/>
              </a:spcAft>
              <a:buSzPts val="1900"/>
              <a:buChar char="-"/>
            </a:pPr>
            <a:r>
              <a:rPr lang="en" sz="1900"/>
              <a:t>A heart attack occurs.</a:t>
            </a:r>
            <a:endParaRPr sz="1900"/>
          </a:p>
          <a:p>
            <a:pPr indent="-349250" lvl="1" marL="914400" rtl="0" algn="l">
              <a:lnSpc>
                <a:spcPct val="115000"/>
              </a:lnSpc>
              <a:spcBef>
                <a:spcPts val="0"/>
              </a:spcBef>
              <a:spcAft>
                <a:spcPts val="0"/>
              </a:spcAft>
              <a:buSzPts val="1900"/>
              <a:buChar char="-"/>
            </a:pPr>
            <a:r>
              <a:rPr lang="en" sz="1900"/>
              <a:t>A heart attack does not occur.</a:t>
            </a:r>
            <a:endParaRPr sz="1900"/>
          </a:p>
          <a:p>
            <a:pPr indent="-349250" lvl="1" marL="914400" rtl="0" algn="l">
              <a:lnSpc>
                <a:spcPct val="115000"/>
              </a:lnSpc>
              <a:spcBef>
                <a:spcPts val="0"/>
              </a:spcBef>
              <a:spcAft>
                <a:spcPts val="0"/>
              </a:spcAft>
              <a:buSzPts val="1900"/>
              <a:buChar char="-"/>
            </a:pPr>
            <a:r>
              <a:rPr lang="en" sz="1900"/>
              <a:t>The results of the model will tell researchers exactly how changes in exercise and weight affect the probability that a given individual has a heart attack. The researchers can also use the fitted logistic regression model to predict the probability that a given individual has a heart attack, based on their weight and their time spent exercising.</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6" name="Google Shape;506;p45"/>
          <p:cNvSpPr txBox="1"/>
          <p:nvPr/>
        </p:nvSpPr>
        <p:spPr>
          <a:xfrm>
            <a:off x="1303800" y="1401325"/>
            <a:ext cx="6849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Do we use MSE in Logistic Regression? Why and why not?</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2" name="Google Shape;512;p46"/>
          <p:cNvSpPr txBox="1"/>
          <p:nvPr/>
        </p:nvSpPr>
        <p:spPr>
          <a:xfrm>
            <a:off x="1303800" y="1401325"/>
            <a:ext cx="6849300" cy="8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MSE is not used in Logistic Regression because it is not differentiable in the classification setting.</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471504" y="205375"/>
            <a:ext cx="78675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7030A0"/>
              </a:buClr>
              <a:buSzPts val="3300"/>
              <a:buFont typeface="Calibri"/>
              <a:buNone/>
            </a:pPr>
            <a:r>
              <a:rPr b="1" lang="en">
                <a:solidFill>
                  <a:srgbClr val="7030A0"/>
                </a:solidFill>
              </a:rPr>
              <a:t>Linear Regression Model </a:t>
            </a:r>
            <a:endParaRPr b="1">
              <a:solidFill>
                <a:srgbClr val="7030A0"/>
              </a:solidFill>
            </a:endParaRPr>
          </a:p>
        </p:txBody>
      </p:sp>
      <p:pic>
        <p:nvPicPr>
          <p:cNvPr id="302" name="Google Shape;302;p17"/>
          <p:cNvPicPr preferRelativeResize="0"/>
          <p:nvPr/>
        </p:nvPicPr>
        <p:blipFill>
          <a:blip r:embed="rId3">
            <a:alphaModFix/>
          </a:blip>
          <a:stretch>
            <a:fillRect/>
          </a:stretch>
        </p:blipFill>
        <p:spPr>
          <a:xfrm>
            <a:off x="5838415" y="1729139"/>
            <a:ext cx="2904975" cy="2102750"/>
          </a:xfrm>
          <a:prstGeom prst="rect">
            <a:avLst/>
          </a:prstGeom>
          <a:noFill/>
          <a:ln>
            <a:noFill/>
          </a:ln>
        </p:spPr>
      </p:pic>
      <p:sp>
        <p:nvSpPr>
          <p:cNvPr id="303" name="Google Shape;303;p17"/>
          <p:cNvSpPr txBox="1"/>
          <p:nvPr/>
        </p:nvSpPr>
        <p:spPr>
          <a:xfrm>
            <a:off x="0" y="951175"/>
            <a:ext cx="563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Assumption: We can fit the input h(X) and output y with a hyperplane</a:t>
            </a:r>
            <a:endParaRPr/>
          </a:p>
          <a:p>
            <a:pPr indent="0" lvl="0" marL="0" rtl="0" algn="l">
              <a:spcBef>
                <a:spcPts val="0"/>
              </a:spcBef>
              <a:spcAft>
                <a:spcPts val="0"/>
              </a:spcAft>
              <a:buNone/>
            </a:pPr>
            <a:r>
              <a:rPr lang="en"/>
              <a:t>Ie. The relationship between h(X) and y is linear</a:t>
            </a:r>
            <a:endParaRPr/>
          </a:p>
        </p:txBody>
      </p:sp>
      <p:pic>
        <p:nvPicPr>
          <p:cNvPr id="304" name="Google Shape;304;p17"/>
          <p:cNvPicPr preferRelativeResize="0"/>
          <p:nvPr/>
        </p:nvPicPr>
        <p:blipFill>
          <a:blip r:embed="rId4">
            <a:alphaModFix/>
          </a:blip>
          <a:stretch>
            <a:fillRect/>
          </a:stretch>
        </p:blipFill>
        <p:spPr>
          <a:xfrm>
            <a:off x="360500" y="1709575"/>
            <a:ext cx="4211494" cy="214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471504" y="205375"/>
            <a:ext cx="78675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7030A0"/>
              </a:buClr>
              <a:buSzPts val="3300"/>
              <a:buFont typeface="Calibri"/>
              <a:buNone/>
            </a:pPr>
            <a:r>
              <a:rPr b="1" lang="en">
                <a:solidFill>
                  <a:srgbClr val="7030A0"/>
                </a:solidFill>
              </a:rPr>
              <a:t>Model Training: Learn parameters w</a:t>
            </a:r>
            <a:endParaRPr b="1">
              <a:solidFill>
                <a:srgbClr val="7030A0"/>
              </a:solidFill>
            </a:endParaRPr>
          </a:p>
        </p:txBody>
      </p:sp>
      <p:sp>
        <p:nvSpPr>
          <p:cNvPr id="311" name="Google Shape;311;p18"/>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a:bodyPr>
          <a:lstStyle/>
          <a:p>
            <a:pPr indent="0" lvl="0" marL="685800" rtl="0" algn="l">
              <a:lnSpc>
                <a:spcPct val="90000"/>
              </a:lnSpc>
              <a:spcBef>
                <a:spcPts val="800"/>
              </a:spcBef>
              <a:spcAft>
                <a:spcPts val="0"/>
              </a:spcAft>
              <a:buNone/>
            </a:pPr>
            <a:br>
              <a:rPr lang="en"/>
            </a:br>
            <a:br>
              <a:rPr lang="en"/>
            </a:br>
            <a:endParaRPr/>
          </a:p>
          <a:p>
            <a:pPr indent="0" lvl="0" marL="0" rtl="0" algn="l">
              <a:lnSpc>
                <a:spcPct val="90000"/>
              </a:lnSpc>
              <a:spcBef>
                <a:spcPts val="800"/>
              </a:spcBef>
              <a:spcAft>
                <a:spcPts val="0"/>
              </a:spcAft>
              <a:buNone/>
            </a:pPr>
            <a:r>
              <a:t/>
            </a:r>
            <a:endParaRPr/>
          </a:p>
        </p:txBody>
      </p:sp>
      <p:sp>
        <p:nvSpPr>
          <p:cNvPr id="312" name="Google Shape;312;p18"/>
          <p:cNvSpPr txBox="1"/>
          <p:nvPr/>
        </p:nvSpPr>
        <p:spPr>
          <a:xfrm>
            <a:off x="36225" y="951175"/>
            <a:ext cx="8334900" cy="415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 sz="1500"/>
              <a:t>Define a loss function: MSE           2. Use Gradient Descent to minimize loss</a:t>
            </a:r>
            <a:endParaRPr b="1" sz="1500"/>
          </a:p>
        </p:txBody>
      </p:sp>
      <p:pic>
        <p:nvPicPr>
          <p:cNvPr id="313" name="Google Shape;313;p18"/>
          <p:cNvPicPr preferRelativeResize="0"/>
          <p:nvPr/>
        </p:nvPicPr>
        <p:blipFill>
          <a:blip r:embed="rId3">
            <a:alphaModFix/>
          </a:blip>
          <a:stretch>
            <a:fillRect/>
          </a:stretch>
        </p:blipFill>
        <p:spPr>
          <a:xfrm>
            <a:off x="7512025" y="0"/>
            <a:ext cx="1631975" cy="1181275"/>
          </a:xfrm>
          <a:prstGeom prst="rect">
            <a:avLst/>
          </a:prstGeom>
          <a:noFill/>
          <a:ln>
            <a:noFill/>
          </a:ln>
        </p:spPr>
      </p:pic>
      <p:pic>
        <p:nvPicPr>
          <p:cNvPr id="314" name="Google Shape;314;p18"/>
          <p:cNvPicPr preferRelativeResize="0"/>
          <p:nvPr/>
        </p:nvPicPr>
        <p:blipFill>
          <a:blip r:embed="rId4">
            <a:alphaModFix/>
          </a:blip>
          <a:stretch>
            <a:fillRect/>
          </a:stretch>
        </p:blipFill>
        <p:spPr>
          <a:xfrm>
            <a:off x="238250" y="1349002"/>
            <a:ext cx="2757900" cy="2605585"/>
          </a:xfrm>
          <a:prstGeom prst="rect">
            <a:avLst/>
          </a:prstGeom>
          <a:noFill/>
          <a:ln>
            <a:noFill/>
          </a:ln>
        </p:spPr>
      </p:pic>
      <p:pic>
        <p:nvPicPr>
          <p:cNvPr id="315" name="Google Shape;315;p18"/>
          <p:cNvPicPr preferRelativeResize="0"/>
          <p:nvPr/>
        </p:nvPicPr>
        <p:blipFill>
          <a:blip r:embed="rId5">
            <a:alphaModFix/>
          </a:blip>
          <a:stretch>
            <a:fillRect/>
          </a:stretch>
        </p:blipFill>
        <p:spPr>
          <a:xfrm>
            <a:off x="238248" y="4352436"/>
            <a:ext cx="2086275" cy="753364"/>
          </a:xfrm>
          <a:prstGeom prst="rect">
            <a:avLst/>
          </a:prstGeom>
          <a:noFill/>
          <a:ln>
            <a:noFill/>
          </a:ln>
        </p:spPr>
      </p:pic>
      <p:sp>
        <p:nvSpPr>
          <p:cNvPr id="316" name="Google Shape;316;p18"/>
          <p:cNvSpPr txBox="1"/>
          <p:nvPr/>
        </p:nvSpPr>
        <p:spPr>
          <a:xfrm>
            <a:off x="238250" y="3952225"/>
            <a:ext cx="17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Goal: Find w_hat</a:t>
            </a:r>
            <a:endParaRPr b="1"/>
          </a:p>
        </p:txBody>
      </p:sp>
      <p:pic>
        <p:nvPicPr>
          <p:cNvPr id="317" name="Google Shape;317;p18"/>
          <p:cNvPicPr preferRelativeResize="0"/>
          <p:nvPr/>
        </p:nvPicPr>
        <p:blipFill>
          <a:blip r:embed="rId6">
            <a:alphaModFix/>
          </a:blip>
          <a:stretch>
            <a:fillRect/>
          </a:stretch>
        </p:blipFill>
        <p:spPr>
          <a:xfrm>
            <a:off x="3374400" y="1545200"/>
            <a:ext cx="5769599" cy="170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2" name="Shape 322"/>
        <p:cNvGrpSpPr/>
        <p:nvPr/>
      </p:nvGrpSpPr>
      <p:grpSpPr>
        <a:xfrm>
          <a:off x="0" y="0"/>
          <a:ext cx="0" cy="0"/>
          <a:chOff x="0" y="0"/>
          <a:chExt cx="0" cy="0"/>
        </a:xfrm>
      </p:grpSpPr>
      <p:sp>
        <p:nvSpPr>
          <p:cNvPr id="323" name="Google Shape;323;p1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7030A0"/>
              </a:buClr>
              <a:buSzPts val="3300"/>
              <a:buFont typeface="Calibri"/>
              <a:buNone/>
            </a:pPr>
            <a:r>
              <a:rPr b="1" lang="en">
                <a:solidFill>
                  <a:srgbClr val="7030A0"/>
                </a:solidFill>
              </a:rPr>
              <a:t>Bias-Variance Tradeoff</a:t>
            </a:r>
            <a:endParaRPr/>
          </a:p>
        </p:txBody>
      </p:sp>
      <p:sp>
        <p:nvSpPr>
          <p:cNvPr id="324" name="Google Shape;324;p19"/>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a:bodyPr>
          <a:lstStyle/>
          <a:p>
            <a:pPr indent="0" lvl="0" marL="685800" rtl="0" algn="l">
              <a:lnSpc>
                <a:spcPct val="90000"/>
              </a:lnSpc>
              <a:spcBef>
                <a:spcPts val="800"/>
              </a:spcBef>
              <a:spcAft>
                <a:spcPts val="0"/>
              </a:spcAft>
              <a:buNone/>
            </a:pPr>
            <a:br>
              <a:rPr lang="en"/>
            </a:br>
            <a:br>
              <a:rPr lang="en"/>
            </a:br>
            <a:endParaRPr/>
          </a:p>
          <a:p>
            <a:pPr indent="0" lvl="0" marL="0" rtl="0" algn="l">
              <a:lnSpc>
                <a:spcPct val="90000"/>
              </a:lnSpc>
              <a:spcBef>
                <a:spcPts val="800"/>
              </a:spcBef>
              <a:spcAft>
                <a:spcPts val="0"/>
              </a:spcAft>
              <a:buNone/>
            </a:pPr>
            <a:r>
              <a:t/>
            </a:r>
            <a:endParaRPr/>
          </a:p>
        </p:txBody>
      </p:sp>
      <p:sp>
        <p:nvSpPr>
          <p:cNvPr id="325" name="Google Shape;325;p19"/>
          <p:cNvSpPr txBox="1"/>
          <p:nvPr/>
        </p:nvSpPr>
        <p:spPr>
          <a:xfrm>
            <a:off x="350400" y="951175"/>
            <a:ext cx="8564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Overfitting and underfitting are the result of two types of error: bias and variance</a:t>
            </a:r>
            <a:endParaRPr sz="1500"/>
          </a:p>
        </p:txBody>
      </p:sp>
      <p:pic>
        <p:nvPicPr>
          <p:cNvPr id="326" name="Google Shape;326;p19"/>
          <p:cNvPicPr preferRelativeResize="0"/>
          <p:nvPr/>
        </p:nvPicPr>
        <p:blipFill>
          <a:blip r:embed="rId3">
            <a:alphaModFix/>
          </a:blip>
          <a:stretch>
            <a:fillRect/>
          </a:stretch>
        </p:blipFill>
        <p:spPr>
          <a:xfrm>
            <a:off x="471500" y="1366675"/>
            <a:ext cx="5995435" cy="1205075"/>
          </a:xfrm>
          <a:prstGeom prst="rect">
            <a:avLst/>
          </a:prstGeom>
          <a:noFill/>
          <a:ln>
            <a:noFill/>
          </a:ln>
        </p:spPr>
      </p:pic>
      <p:sp>
        <p:nvSpPr>
          <p:cNvPr id="327" name="Google Shape;327;p19"/>
          <p:cNvSpPr txBox="1"/>
          <p:nvPr/>
        </p:nvSpPr>
        <p:spPr>
          <a:xfrm>
            <a:off x="471500" y="2777025"/>
            <a:ext cx="6194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Bias:</a:t>
            </a:r>
            <a:r>
              <a:rPr lang="en" sz="1600"/>
              <a:t> </a:t>
            </a:r>
            <a:endParaRPr sz="1600"/>
          </a:p>
          <a:p>
            <a:pPr indent="0" lvl="0" marL="0" rtl="0" algn="l">
              <a:spcBef>
                <a:spcPts val="0"/>
              </a:spcBef>
              <a:spcAft>
                <a:spcPts val="0"/>
              </a:spcAft>
              <a:buNone/>
            </a:pPr>
            <a:r>
              <a:rPr lang="en" sz="1600"/>
              <a:t>difference between true function </a:t>
            </a:r>
            <a:r>
              <a:rPr i="1" lang="en" sz="1600"/>
              <a:t>f(x)</a:t>
            </a:r>
            <a:r>
              <a:rPr lang="en" sz="1600"/>
              <a:t> and “average” predictor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Variance: </a:t>
            </a:r>
            <a:endParaRPr b="1" sz="1600"/>
          </a:p>
          <a:p>
            <a:pPr indent="0" lvl="0" marL="0" rtl="0" algn="l">
              <a:spcBef>
                <a:spcPts val="0"/>
              </a:spcBef>
              <a:spcAft>
                <a:spcPts val="0"/>
              </a:spcAft>
              <a:buNone/>
            </a:pPr>
            <a:r>
              <a:rPr lang="en" sz="1600">
                <a:solidFill>
                  <a:schemeClr val="dk1"/>
                </a:solidFill>
                <a:highlight>
                  <a:srgbClr val="FFF2CC"/>
                </a:highlight>
              </a:rPr>
              <a:t>variability of model prediction for a given data point</a:t>
            </a:r>
            <a:endParaRPr sz="1600">
              <a:solidFill>
                <a:schemeClr val="dk1"/>
              </a:solidFill>
              <a:highlight>
                <a:srgbClr val="FFF2CC"/>
              </a:highlight>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t>Simple models: High bias + Low variance </a:t>
            </a:r>
            <a:endParaRPr sz="1600"/>
          </a:p>
          <a:p>
            <a:pPr indent="0" lvl="0" marL="0" rtl="0" algn="l">
              <a:spcBef>
                <a:spcPts val="0"/>
              </a:spcBef>
              <a:spcAft>
                <a:spcPts val="0"/>
              </a:spcAft>
              <a:buNone/>
            </a:pPr>
            <a:r>
              <a:rPr lang="en" sz="1600"/>
              <a:t>Complex models: Low bias + High variance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3" name="Google Shape;33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20"/>
          <p:cNvPicPr preferRelativeResize="0"/>
          <p:nvPr/>
        </p:nvPicPr>
        <p:blipFill>
          <a:blip r:embed="rId3">
            <a:alphaModFix/>
          </a:blip>
          <a:stretch>
            <a:fillRect/>
          </a:stretch>
        </p:blipFill>
        <p:spPr>
          <a:xfrm>
            <a:off x="1066719" y="0"/>
            <a:ext cx="701056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39" name="Shape 339"/>
        <p:cNvGrpSpPr/>
        <p:nvPr/>
      </p:nvGrpSpPr>
      <p:grpSpPr>
        <a:xfrm>
          <a:off x="0" y="0"/>
          <a:ext cx="0" cy="0"/>
          <a:chOff x="0" y="0"/>
          <a:chExt cx="0" cy="0"/>
        </a:xfrm>
      </p:grpSpPr>
      <p:sp>
        <p:nvSpPr>
          <p:cNvPr id="340" name="Google Shape;340;p2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7030A0"/>
              </a:buClr>
              <a:buSzPts val="3300"/>
              <a:buFont typeface="Calibri"/>
              <a:buNone/>
            </a:pPr>
            <a:r>
              <a:rPr lang="en">
                <a:solidFill>
                  <a:srgbClr val="7030A0"/>
                </a:solidFill>
              </a:rPr>
              <a:t>Lasso and Ridge</a:t>
            </a:r>
            <a:r>
              <a:rPr b="1" lang="en">
                <a:solidFill>
                  <a:srgbClr val="7030A0"/>
                </a:solidFill>
              </a:rPr>
              <a:t> </a:t>
            </a:r>
            <a:endParaRPr/>
          </a:p>
        </p:txBody>
      </p:sp>
      <p:pic>
        <p:nvPicPr>
          <p:cNvPr descr="coef_path_ridge_scaled.eps" id="341" name="Google Shape;341;p21"/>
          <p:cNvPicPr preferRelativeResize="0"/>
          <p:nvPr/>
        </p:nvPicPr>
        <p:blipFill rotWithShape="1">
          <a:blip r:embed="rId3">
            <a:alphaModFix/>
          </a:blip>
          <a:srcRect b="9556" l="3873" r="0" t="12562"/>
          <a:stretch/>
        </p:blipFill>
        <p:spPr>
          <a:xfrm>
            <a:off x="443845" y="1763590"/>
            <a:ext cx="3993595" cy="2207989"/>
          </a:xfrm>
          <a:prstGeom prst="rect">
            <a:avLst/>
          </a:prstGeom>
          <a:noFill/>
          <a:ln>
            <a:noFill/>
          </a:ln>
        </p:spPr>
      </p:pic>
      <p:pic>
        <p:nvPicPr>
          <p:cNvPr descr="coeff_path_lass_scaled.eps" id="342" name="Google Shape;342;p21"/>
          <p:cNvPicPr preferRelativeResize="0"/>
          <p:nvPr/>
        </p:nvPicPr>
        <p:blipFill rotWithShape="1">
          <a:blip r:embed="rId4">
            <a:alphaModFix/>
          </a:blip>
          <a:srcRect b="9526" l="3521" r="0" t="12579"/>
          <a:stretch/>
        </p:blipFill>
        <p:spPr>
          <a:xfrm>
            <a:off x="4827293" y="1763590"/>
            <a:ext cx="4007628" cy="2207990"/>
          </a:xfrm>
          <a:prstGeom prst="rect">
            <a:avLst/>
          </a:prstGeom>
          <a:noFill/>
          <a:ln>
            <a:noFill/>
          </a:ln>
        </p:spPr>
      </p:pic>
      <p:sp>
        <p:nvSpPr>
          <p:cNvPr id="343" name="Google Shape;343;p21"/>
          <p:cNvSpPr txBox="1"/>
          <p:nvPr/>
        </p:nvSpPr>
        <p:spPr>
          <a:xfrm>
            <a:off x="1454242" y="4027626"/>
            <a:ext cx="1972800" cy="931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Ridge Coefficient Paths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2) Train with best features</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p:txBody>
      </p:sp>
      <p:sp>
        <p:nvSpPr>
          <p:cNvPr id="344" name="Google Shape;344;p21"/>
          <p:cNvSpPr txBox="1"/>
          <p:nvPr/>
        </p:nvSpPr>
        <p:spPr>
          <a:xfrm>
            <a:off x="5944011" y="4027626"/>
            <a:ext cx="17742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libri"/>
                <a:ea typeface="Calibri"/>
                <a:cs typeface="Calibri"/>
                <a:sym typeface="Calibri"/>
              </a:rPr>
              <a:t>Lasso Coefficient Paths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 Feature selection</a:t>
            </a:r>
            <a:endParaRPr b="0" i="0" sz="1100" u="none" cap="none" strike="noStrike">
              <a:solidFill>
                <a:srgbClr val="000000"/>
              </a:solidFill>
              <a:latin typeface="Arial"/>
              <a:ea typeface="Arial"/>
              <a:cs typeface="Arial"/>
              <a:sym typeface="Arial"/>
            </a:endParaRPr>
          </a:p>
        </p:txBody>
      </p:sp>
      <p:pic>
        <p:nvPicPr>
          <p:cNvPr id="345" name="Google Shape;345;p21"/>
          <p:cNvPicPr preferRelativeResize="0"/>
          <p:nvPr/>
        </p:nvPicPr>
        <p:blipFill>
          <a:blip r:embed="rId5">
            <a:alphaModFix/>
          </a:blip>
          <a:stretch>
            <a:fillRect/>
          </a:stretch>
        </p:blipFill>
        <p:spPr>
          <a:xfrm>
            <a:off x="5335675" y="1263966"/>
            <a:ext cx="2990850" cy="323850"/>
          </a:xfrm>
          <a:prstGeom prst="rect">
            <a:avLst/>
          </a:prstGeom>
          <a:noFill/>
          <a:ln>
            <a:noFill/>
          </a:ln>
        </p:spPr>
      </p:pic>
      <p:pic>
        <p:nvPicPr>
          <p:cNvPr id="346" name="Google Shape;346;p21"/>
          <p:cNvPicPr preferRelativeResize="0"/>
          <p:nvPr/>
        </p:nvPicPr>
        <p:blipFill>
          <a:blip r:embed="rId6">
            <a:alphaModFix/>
          </a:blip>
          <a:stretch>
            <a:fillRect/>
          </a:stretch>
        </p:blipFill>
        <p:spPr>
          <a:xfrm>
            <a:off x="788450" y="1217050"/>
            <a:ext cx="3152125" cy="41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Choosing Hyperparameters</a:t>
            </a:r>
            <a:endParaRPr/>
          </a:p>
        </p:txBody>
      </p:sp>
      <p:sp>
        <p:nvSpPr>
          <p:cNvPr id="352" name="Google Shape;352;p22"/>
          <p:cNvSpPr txBox="1"/>
          <p:nvPr>
            <p:ph idx="1" type="body"/>
          </p:nvPr>
        </p:nvSpPr>
        <p:spPr>
          <a:xfrm>
            <a:off x="345200" y="1203075"/>
            <a:ext cx="6701400" cy="3948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SzPts val="1018"/>
              <a:buNone/>
            </a:pPr>
            <a:r>
              <a:rPr lang="en" sz="1365"/>
              <a:t>How do we choose model complexity and lambda?</a:t>
            </a:r>
            <a:endParaRPr sz="1365"/>
          </a:p>
        </p:txBody>
      </p:sp>
      <p:pic>
        <p:nvPicPr>
          <p:cNvPr id="353" name="Google Shape;353;p22"/>
          <p:cNvPicPr preferRelativeResize="0"/>
          <p:nvPr/>
        </p:nvPicPr>
        <p:blipFill>
          <a:blip r:embed="rId3">
            <a:alphaModFix/>
          </a:blip>
          <a:stretch>
            <a:fillRect/>
          </a:stretch>
        </p:blipFill>
        <p:spPr>
          <a:xfrm>
            <a:off x="1743850" y="1427850"/>
            <a:ext cx="5656301" cy="371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