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Encode Sans Black" panose="02010600030101010101" charset="0"/>
      <p:bold r:id="rId18"/>
    </p:embeddedFont>
    <p:embeddedFont>
      <p:font typeface="Encode Sans Condensed" panose="02010600030101010101" charset="0"/>
      <p:regular r:id="rId19"/>
      <p:bold r:id="rId20"/>
    </p:embeddedFont>
    <p:embeddedFont>
      <p:font typeface="Merriweather Sans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20" y="52"/>
      </p:cViewPr>
      <p:guideLst>
        <p:guide orient="horz" pos="2488"/>
        <p:guide pos="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44d5129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44d5129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1df7f8b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1df7f8b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1df7f8b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1df7f8b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1df7f8b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1df7f8b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71df7f8b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71df7f8b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44d5129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f044d5129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1df7f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1df7f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1df7f8b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71df7f8b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1df7f8b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1df7f8b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71df7f8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71df7f8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71df7f8b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71df7f8b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71df7f8b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71df7f8b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1df7f8b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1df7f8b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1df7f8b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71df7f8b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12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2155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700" cy="4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3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3105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5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rgbClr val="4B2E8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4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rgbClr val="4B2E8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5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10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39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1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5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71757" y="11671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E8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16/24s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anvas.uw.edu/courses/1718561" TargetMode="External"/><Relationship Id="rId5" Type="http://schemas.openxmlformats.org/officeDocument/2006/relationships/hyperlink" Target="https://edstem.org/us/courses/56859/discussion/" TargetMode="External"/><Relationship Id="rId4" Type="http://schemas.openxmlformats.org/officeDocument/2006/relationships/hyperlink" Target="https://www.gradescope.com/courses/7584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047275" y="2662300"/>
            <a:ext cx="7609800" cy="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Welcome to CSE/STAT 416 :)</a:t>
            </a:r>
            <a:endParaRPr sz="3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AA</a:t>
            </a:r>
            <a:endParaRPr sz="3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SECTION 0 </a:t>
            </a:r>
            <a:endParaRPr sz="3400"/>
          </a:p>
        </p:txBody>
      </p:sp>
      <p:grpSp>
        <p:nvGrpSpPr>
          <p:cNvPr id="67" name="Google Shape;67;p15"/>
          <p:cNvGrpSpPr/>
          <p:nvPr/>
        </p:nvGrpSpPr>
        <p:grpSpPr>
          <a:xfrm rot="1315613">
            <a:off x="780507" y="4531264"/>
            <a:ext cx="1240217" cy="1954899"/>
            <a:chOff x="2332850" y="1508965"/>
            <a:chExt cx="495799" cy="870474"/>
          </a:xfrm>
        </p:grpSpPr>
        <p:sp>
          <p:nvSpPr>
            <p:cNvPr id="68" name="Google Shape;68;p1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rgbClr val="F17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rgbClr val="FBD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 flipH="1">
            <a:off x="7100146" y="371497"/>
            <a:ext cx="1468014" cy="1968452"/>
            <a:chOff x="1400935" y="1333409"/>
            <a:chExt cx="760984" cy="1020399"/>
          </a:xfrm>
        </p:grpSpPr>
        <p:sp>
          <p:nvSpPr>
            <p:cNvPr id="81" name="Google Shape;81;p1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rgbClr val="F17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rgbClr val="FBB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rgbClr val="FBD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rgbClr val="F17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rgbClr val="64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Import package: </a:t>
            </a:r>
            <a:r>
              <a:rPr lang="en-US" sz="2000">
                <a:solidFill>
                  <a:srgbClr val="000000"/>
                </a:solidFill>
              </a:rPr>
              <a:t>import pandas as pd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Import CSV (aka dataset): </a:t>
            </a:r>
            <a:r>
              <a:rPr lang="en-US" sz="2000">
                <a:solidFill>
                  <a:srgbClr val="000000"/>
                </a:solidFill>
              </a:rPr>
              <a:t>dataset = pd.read_csv()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Look at the first couple data in the set: </a:t>
            </a:r>
            <a:r>
              <a:rPr lang="en-US" sz="2000">
                <a:solidFill>
                  <a:srgbClr val="000000"/>
                </a:solidFill>
              </a:rPr>
              <a:t>dataset.head()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Specific column: </a:t>
            </a:r>
            <a:r>
              <a:rPr lang="en-US" sz="2000">
                <a:solidFill>
                  <a:srgbClr val="000000"/>
                </a:solidFill>
              </a:rPr>
              <a:t>dataset[‘Column Name’]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(add .min() .max() .mean() to calculate whatever you want to calculate)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Index a specific cell in dataset: </a:t>
            </a:r>
            <a:r>
              <a:rPr lang="en-US" sz="2000">
                <a:solidFill>
                  <a:srgbClr val="000000"/>
                </a:solidFill>
              </a:rPr>
              <a:t>dataset[‘Column Name’].iloc[index]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Filter: </a:t>
            </a:r>
            <a:r>
              <a:rPr lang="en-US" sz="2000">
                <a:solidFill>
                  <a:srgbClr val="000000"/>
                </a:solidFill>
              </a:rPr>
              <a:t>dataset[boolean condition]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How many rows: </a:t>
            </a:r>
            <a:r>
              <a:rPr lang="en-US" sz="2000">
                <a:solidFill>
                  <a:srgbClr val="000000"/>
                </a:solidFill>
              </a:rPr>
              <a:t>len(dataset)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How many columns: </a:t>
            </a:r>
            <a:r>
              <a:rPr lang="en-US" sz="2000">
                <a:solidFill>
                  <a:srgbClr val="000000"/>
                </a:solidFill>
              </a:rPr>
              <a:t>len(dataset.columns)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Names of columns: </a:t>
            </a:r>
            <a:r>
              <a:rPr lang="en-US" sz="2000">
                <a:solidFill>
                  <a:srgbClr val="000000"/>
                </a:solidFill>
              </a:rPr>
              <a:t>dataset.columns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Pandas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loc gets rows (and/or columns) with particular labels.</a:t>
            </a: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iloc gets rows (and/or columns) at integer locations.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Pandas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50" y="2995175"/>
            <a:ext cx="6020787" cy="3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indexing accesses data at a particular location (e.g., a particular row and column) in an array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splicing selects multiple rows and columns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Numpy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75" y="3398424"/>
            <a:ext cx="8060050" cy="23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Import model class: </a:t>
            </a:r>
            <a:r>
              <a:rPr lang="en-US" sz="2000">
                <a:solidFill>
                  <a:srgbClr val="000000"/>
                </a:solidFill>
              </a:rPr>
              <a:t>from sklearn.package_name import model_class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Creating an instance of the model class: </a:t>
            </a:r>
            <a:r>
              <a:rPr lang="en-US" sz="2000">
                <a:solidFill>
                  <a:srgbClr val="000000"/>
                </a:solidFill>
              </a:rPr>
              <a:t>model = model_class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Training the model: </a:t>
            </a:r>
            <a:r>
              <a:rPr lang="en-US" sz="2000">
                <a:solidFill>
                  <a:srgbClr val="000000"/>
                </a:solidFill>
              </a:rPr>
              <a:t>model.fit(data, target)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Viewing the learned weights: </a:t>
            </a:r>
            <a:r>
              <a:rPr lang="en-US" sz="2000">
                <a:solidFill>
                  <a:srgbClr val="000000"/>
                </a:solidFill>
              </a:rPr>
              <a:t>model.coef_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Performing prediction: </a:t>
            </a:r>
            <a:r>
              <a:rPr lang="en-US" sz="2000">
                <a:solidFill>
                  <a:srgbClr val="000000"/>
                </a:solidFill>
              </a:rPr>
              <a:t>model.predict(data)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Scikit Learn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96925" y="998167"/>
            <a:ext cx="9144000" cy="7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33006F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Questions?</a:t>
            </a:r>
            <a:endParaRPr sz="5000" b="1">
              <a:solidFill>
                <a:srgbClr val="33006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rgbClr val="33006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rgbClr val="33006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rgbClr val="33006F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-260125" y="938000"/>
            <a:ext cx="610200" cy="4695300"/>
          </a:xfrm>
          <a:prstGeom prst="rect">
            <a:avLst/>
          </a:prstGeom>
          <a:solidFill>
            <a:srgbClr val="33006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Expectations/Introductions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Course Info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Numpy &amp; Pandas Overview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Numpy &amp; Pandas Demo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Sklearn Demo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 of Today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Engage with content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Small group discussion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Prep for HW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Alternative explanations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Ask questions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Fun!</a:t>
            </a: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Expectations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You - Icebreakers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20000" y="1807175"/>
            <a:ext cx="35301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&gt;"/>
            </a:pPr>
            <a:r>
              <a:rPr lang="en-US" sz="1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&gt;"/>
            </a:pPr>
            <a:r>
              <a:rPr lang="en-US" sz="1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Department and Year</a:t>
            </a: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&gt;"/>
            </a:pPr>
            <a:r>
              <a:rPr lang="en-US" sz="1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CSE/STAT 416?</a:t>
            </a: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&gt;"/>
            </a:pPr>
            <a:r>
              <a:rPr lang="en-US" sz="1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 place/ sightseeing spot in Seattle?</a:t>
            </a: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100" y="1427976"/>
            <a:ext cx="1704737" cy="45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Course Website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 u="sng">
                <a:solidFill>
                  <a:schemeClr val="hlink"/>
                </a:solidFill>
                <a:hlinkClick r:id="rId4"/>
              </a:rPr>
              <a:t>Gradescope</a:t>
            </a:r>
            <a:r>
              <a:rPr lang="en-US"/>
              <a:t> for submitting HW (conceptual)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HW conceptual portions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Learning reflections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Check grades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 u="sng">
                <a:solidFill>
                  <a:schemeClr val="hlink"/>
                </a:solidFill>
                <a:hlinkClick r:id="rId5"/>
              </a:rPr>
              <a:t>EdSTEM</a:t>
            </a:r>
            <a:r>
              <a:rPr lang="en-US"/>
              <a:t>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Complete HW Programming in EdSTEM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(EdSTEM has the complete Python/Jupyter environment – you don’t need to write code on your local machine!)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 u="sng">
                <a:solidFill>
                  <a:schemeClr val="hlink"/>
                </a:solidFill>
                <a:hlinkClick r:id="rId6"/>
              </a:rPr>
              <a:t>Canvas</a:t>
            </a:r>
            <a:r>
              <a:rPr lang="en-US"/>
              <a:t> for Zoom links, Lecture Recordings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Info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Introduction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t="1740" b="-1740"/>
          <a:stretch/>
        </p:blipFill>
        <p:spPr>
          <a:xfrm>
            <a:off x="233225" y="1716450"/>
            <a:ext cx="8677550" cy="39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659300" y="1736725"/>
            <a:ext cx="8196300" cy="472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Pandas:</a:t>
            </a:r>
            <a:endParaRPr/>
          </a:p>
          <a:p>
            <a:pPr marL="9144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Data Analysis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Numeric, alphabetical, heterogeneous types of data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DataFrames and Series</a:t>
            </a: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Numpy:</a:t>
            </a:r>
            <a:endParaRPr sz="2000"/>
          </a:p>
          <a:p>
            <a:pPr marL="9144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Mathematical functions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Numerical data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Arrays</a:t>
            </a:r>
            <a:endParaRPr sz="20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Numpy/Pandas Overview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25" y="3155000"/>
            <a:ext cx="3606524" cy="21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Shape: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1D: Length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2D: rows, columns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3D: rows, columns, depth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00" y="3579425"/>
            <a:ext cx="4983300" cy="27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Axis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Axis 0: rows (down the columns)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Axis 1: columns (across the rows)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00" y="3570425"/>
            <a:ext cx="4935875" cy="2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全屏显示(4:3)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Open Sans</vt:lpstr>
      <vt:lpstr>Merriweather Sans</vt:lpstr>
      <vt:lpstr>Encode Sans Black</vt:lpstr>
      <vt:lpstr>Encode Sans Condensed</vt:lpstr>
      <vt:lpstr>Arial</vt:lpstr>
      <vt:lpstr>Open Sans Light</vt:lpstr>
      <vt:lpstr>Calibri</vt:lpstr>
      <vt:lpstr>Custom Design</vt:lpstr>
      <vt:lpstr>1_Custom Design</vt:lpstr>
      <vt:lpstr>SECTION 0 </vt:lpstr>
      <vt:lpstr>Contents of Today</vt:lpstr>
      <vt:lpstr>  Expectations &amp; Introductions</vt:lpstr>
      <vt:lpstr>  About You - Icebreakers</vt:lpstr>
      <vt:lpstr>Course Info</vt:lpstr>
      <vt:lpstr>Python Introduction</vt:lpstr>
      <vt:lpstr>Numpy/Pandas Overview</vt:lpstr>
      <vt:lpstr>Numpy Arrays</vt:lpstr>
      <vt:lpstr>Numpy Arrays</vt:lpstr>
      <vt:lpstr>Working with Pandas</vt:lpstr>
      <vt:lpstr>Working with Pandas</vt:lpstr>
      <vt:lpstr>Working with Numpy</vt:lpstr>
      <vt:lpstr>Working with Scikit Learn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Oscar Liu</cp:lastModifiedBy>
  <cp:revision>1</cp:revision>
  <dcterms:modified xsi:type="dcterms:W3CDTF">2024-06-19T00:58:59Z</dcterms:modified>
</cp:coreProperties>
</file>