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6858000" cy="9144000"/>
  <p:embeddedFontLst>
    <p:embeddedFont>
      <p:font typeface="Cambria Math"/>
      <p:regular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4" roundtripDataSignature="AMtx7mj0a5wtT4SqSZeI2Zb1IvsogFPKS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CambriaMath-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3" name="Google Shape;213;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So there a few different ways to regularize,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the 1) way we talked about was the sum of the coefficients but we what we learned might be wrong with that is that say you have a really large positive coefficient and a really big negative coefficient, when you add those together we get a small sum so this isn’t a really good regularization technique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this leads us to the two other techniques we talked about in class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pop quiz: what type of norm is this and what regression uses this definition of the regularization aspect?</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the sum of absolute values also known as the L1 norm which we use in LASSO regularization and the sum of squares also known as the L2 norm used in Ridge Regularization</a:t>
            </a:r>
            <a:endParaRPr/>
          </a:p>
          <a:p>
            <a:pPr indent="0" lvl="0" marL="0" rtl="0" algn="l">
              <a:lnSpc>
                <a:spcPct val="100000"/>
              </a:lnSpc>
              <a:spcBef>
                <a:spcPts val="0"/>
              </a:spcBef>
              <a:spcAft>
                <a:spcPts val="0"/>
              </a:spcAft>
              <a:buSzPts val="1400"/>
              <a:buNone/>
            </a:pPr>
            <a:r>
              <a:t/>
            </a:r>
            <a:endParaRPr/>
          </a:p>
        </p:txBody>
      </p:sp>
      <p:sp>
        <p:nvSpPr>
          <p:cNvPr id="214" name="Google Shape;214;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4" name="Google Shape;224;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So in Ridge regression</a:t>
            </a:r>
            <a:endParaRPr/>
          </a:p>
          <a:p>
            <a:pPr indent="-317500" lvl="0" marL="457200" rtl="0" algn="l">
              <a:lnSpc>
                <a:spcPct val="100000"/>
              </a:lnSpc>
              <a:spcBef>
                <a:spcPts val="0"/>
              </a:spcBef>
              <a:spcAft>
                <a:spcPts val="0"/>
              </a:spcAft>
              <a:buSzPts val="1400"/>
              <a:buChar char="-"/>
            </a:pPr>
            <a:r>
              <a:rPr lang="en-US"/>
              <a:t>using the L2-norm as the measure of magnitude of coefficients</a:t>
            </a:r>
            <a:endParaRPr/>
          </a:p>
          <a:p>
            <a:pPr indent="-317500" lvl="0" marL="457200" rtl="0" algn="l">
              <a:lnSpc>
                <a:spcPct val="100000"/>
              </a:lnSpc>
              <a:spcBef>
                <a:spcPts val="0"/>
              </a:spcBef>
              <a:spcAft>
                <a:spcPts val="0"/>
              </a:spcAft>
              <a:buSzPts val="1400"/>
              <a:buChar char="-"/>
            </a:pPr>
            <a:r>
              <a:rPr lang="en-US"/>
              <a:t>when lambda = 0, our model will just be the regular regression model with the quality metric being only MSE</a:t>
            </a:r>
            <a:endParaRPr/>
          </a:p>
          <a:p>
            <a:pPr indent="-317500" lvl="0" marL="457200" rtl="0" algn="l">
              <a:lnSpc>
                <a:spcPct val="100000"/>
              </a:lnSpc>
              <a:spcBef>
                <a:spcPts val="0"/>
              </a:spcBef>
              <a:spcAft>
                <a:spcPts val="0"/>
              </a:spcAft>
              <a:buSzPts val="1400"/>
              <a:buChar char="-"/>
            </a:pPr>
            <a:r>
              <a:rPr lang="en-US"/>
              <a:t>when lambda = infinity, there are 2 cases</a:t>
            </a:r>
            <a:endParaRPr/>
          </a:p>
          <a:p>
            <a:pPr indent="-317500" lvl="1" marL="914400" rtl="0" algn="l">
              <a:lnSpc>
                <a:spcPct val="100000"/>
              </a:lnSpc>
              <a:spcBef>
                <a:spcPts val="0"/>
              </a:spcBef>
              <a:spcAft>
                <a:spcPts val="0"/>
              </a:spcAft>
              <a:buSzPts val="1400"/>
              <a:buChar char="-"/>
            </a:pPr>
            <a:r>
              <a:rPr lang="en-US"/>
              <a:t>if any weight is not 0, then the quality metric calculation will result to infinity</a:t>
            </a:r>
            <a:endParaRPr/>
          </a:p>
          <a:p>
            <a:pPr indent="-317500" lvl="1" marL="914400" rtl="0" algn="l">
              <a:lnSpc>
                <a:spcPct val="100000"/>
              </a:lnSpc>
              <a:spcBef>
                <a:spcPts val="0"/>
              </a:spcBef>
              <a:spcAft>
                <a:spcPts val="0"/>
              </a:spcAft>
              <a:buSzPts val="1400"/>
              <a:buChar char="-"/>
            </a:pPr>
            <a:r>
              <a:rPr lang="en-US"/>
              <a:t>if all weights are 0, then the quality metric will result to just MSE, which is a definite value</a:t>
            </a:r>
            <a:endParaRPr/>
          </a:p>
          <a:p>
            <a:pPr indent="-317500" lvl="1" marL="914400" rtl="0" algn="l">
              <a:lnSpc>
                <a:spcPct val="100000"/>
              </a:lnSpc>
              <a:spcBef>
                <a:spcPts val="0"/>
              </a:spcBef>
              <a:spcAft>
                <a:spcPts val="0"/>
              </a:spcAft>
              <a:buSzPts val="1400"/>
              <a:buChar char="-"/>
            </a:pPr>
            <a:r>
              <a:rPr lang="en-US"/>
              <a:t>it’s impossible to get an indefinite value for a quality metric, so the only possible case is when all weights are 0</a:t>
            </a:r>
            <a:endParaRPr/>
          </a:p>
          <a:p>
            <a:pPr indent="-317500" lvl="0" marL="457200" rtl="0" algn="l">
              <a:lnSpc>
                <a:spcPct val="100000"/>
              </a:lnSpc>
              <a:spcBef>
                <a:spcPts val="0"/>
              </a:spcBef>
              <a:spcAft>
                <a:spcPts val="0"/>
              </a:spcAft>
              <a:buSzPts val="1400"/>
              <a:buChar char="-"/>
            </a:pPr>
            <a:r>
              <a:rPr lang="en-US"/>
              <a:t>so when we increase lambda, we are essentially penalizing the weights more</a:t>
            </a:r>
            <a:endParaRPr/>
          </a:p>
          <a:p>
            <a:pPr indent="-317500" lvl="0" marL="457200" rtl="0" algn="l">
              <a:lnSpc>
                <a:spcPct val="100000"/>
              </a:lnSpc>
              <a:spcBef>
                <a:spcPts val="0"/>
              </a:spcBef>
              <a:spcAft>
                <a:spcPts val="0"/>
              </a:spcAft>
              <a:buSzPts val="1400"/>
              <a:buChar char="-"/>
            </a:pPr>
            <a:r>
              <a:rPr lang="en-US"/>
              <a:t>so our lambda must be in between 0 and the minimized RSS values</a:t>
            </a:r>
            <a:endParaRPr/>
          </a:p>
        </p:txBody>
      </p:sp>
      <p:sp>
        <p:nvSpPr>
          <p:cNvPr id="225" name="Google Shape;225;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8" name="Google Shape;238;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317500" lvl="0" marL="457200" rtl="0" algn="l">
              <a:lnSpc>
                <a:spcPct val="100000"/>
              </a:lnSpc>
              <a:spcBef>
                <a:spcPts val="0"/>
              </a:spcBef>
              <a:spcAft>
                <a:spcPts val="0"/>
              </a:spcAft>
              <a:buSzPts val="1400"/>
              <a:buChar char="-"/>
            </a:pPr>
            <a:r>
              <a:rPr lang="en-US"/>
              <a:t>same thing as Ridge but we are using the L1 norm which is the absolute sum</a:t>
            </a:r>
            <a:endParaRPr/>
          </a:p>
          <a:p>
            <a:pPr indent="-317500" lvl="0" marL="457200" rtl="0" algn="l">
              <a:lnSpc>
                <a:spcPct val="100000"/>
              </a:lnSpc>
              <a:spcBef>
                <a:spcPts val="0"/>
              </a:spcBef>
              <a:spcAft>
                <a:spcPts val="0"/>
              </a:spcAft>
              <a:buSzPts val="1400"/>
              <a:buChar char="-"/>
            </a:pPr>
            <a:r>
              <a:rPr lang="en-US"/>
              <a:t>so again we get the same weights with lambda equalling 0 and infinity as in Ridge</a:t>
            </a:r>
            <a:endParaRPr/>
          </a:p>
        </p:txBody>
      </p:sp>
      <p:sp>
        <p:nvSpPr>
          <p:cNvPr id="239" name="Google Shape;239;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1" name="Google Shape;251;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317500" lvl="0" marL="457200" rtl="0" algn="l">
              <a:lnSpc>
                <a:spcPct val="100000"/>
              </a:lnSpc>
              <a:spcBef>
                <a:spcPts val="0"/>
              </a:spcBef>
              <a:spcAft>
                <a:spcPts val="0"/>
              </a:spcAft>
              <a:buClr>
                <a:schemeClr val="dk1"/>
              </a:buClr>
              <a:buSzPts val="1400"/>
              <a:buChar char="-"/>
            </a:pPr>
            <a:r>
              <a:rPr lang="en-US"/>
              <a:t>Intuitive difference is that Ridge Regression is used to reduce the magnitude of coefficients while LASSO Regression is used to remove useless features that don’t help us establish the relationship between input and output</a:t>
            </a:r>
            <a:endParaRPr/>
          </a:p>
          <a:p>
            <a:pPr indent="-317500" lvl="0" marL="457200" rtl="0" algn="l">
              <a:lnSpc>
                <a:spcPct val="100000"/>
              </a:lnSpc>
              <a:spcBef>
                <a:spcPts val="0"/>
              </a:spcBef>
              <a:spcAft>
                <a:spcPts val="0"/>
              </a:spcAft>
              <a:buClr>
                <a:schemeClr val="dk1"/>
              </a:buClr>
              <a:buSzPts val="1400"/>
              <a:buChar char="-"/>
            </a:pPr>
            <a:r>
              <a:rPr lang="en-US"/>
              <a:t>More mathematical difference:</a:t>
            </a:r>
            <a:endParaRPr/>
          </a:p>
          <a:p>
            <a:pPr indent="-317500" lvl="1" marL="914400" rtl="0" algn="l">
              <a:lnSpc>
                <a:spcPct val="100000"/>
              </a:lnSpc>
              <a:spcBef>
                <a:spcPts val="0"/>
              </a:spcBef>
              <a:spcAft>
                <a:spcPts val="0"/>
              </a:spcAft>
              <a:buClr>
                <a:schemeClr val="dk1"/>
              </a:buClr>
              <a:buSzPts val="1400"/>
              <a:buChar char="-"/>
            </a:pPr>
            <a:r>
              <a:rPr lang="en-US"/>
              <a:t>When using gradient descent to find the optimal set of weights, you’re trying to take the most steep gradient. With a flatter gradient, you’ll take a smaller step, and with a more steep gradient, you’ll take a larger step. </a:t>
            </a:r>
            <a:endParaRPr/>
          </a:p>
          <a:p>
            <a:pPr indent="-317500" lvl="1" marL="914400" rtl="0" algn="l">
              <a:lnSpc>
                <a:spcPct val="100000"/>
              </a:lnSpc>
              <a:spcBef>
                <a:spcPts val="0"/>
              </a:spcBef>
              <a:spcAft>
                <a:spcPts val="0"/>
              </a:spcAft>
              <a:buClr>
                <a:schemeClr val="dk1"/>
              </a:buClr>
              <a:buSzPts val="1400"/>
              <a:buChar char="-"/>
            </a:pPr>
            <a:r>
              <a:rPr lang="en-US"/>
              <a:t>Looking at the shape of the 2 norms</a:t>
            </a:r>
            <a:endParaRPr/>
          </a:p>
          <a:p>
            <a:pPr indent="-317500" lvl="2" marL="1371600" rtl="0" algn="l">
              <a:lnSpc>
                <a:spcPct val="100000"/>
              </a:lnSpc>
              <a:spcBef>
                <a:spcPts val="0"/>
              </a:spcBef>
              <a:spcAft>
                <a:spcPts val="0"/>
              </a:spcAft>
              <a:buClr>
                <a:schemeClr val="dk1"/>
              </a:buClr>
              <a:buSzPts val="1400"/>
              <a:buChar char="-"/>
            </a:pPr>
            <a:r>
              <a:rPr lang="en-US"/>
              <a:t>Ridge: continue to try to move the weight to 0, but we take smaller steps as a weight approaches 0 because the gradient of the loss function is getting more flat. Thus, it’s much less likely for the weights to reach 0 with an L2 norm </a:t>
            </a:r>
            <a:endParaRPr/>
          </a:p>
          <a:p>
            <a:pPr indent="-317500" lvl="2" marL="1371600" rtl="0" algn="l">
              <a:lnSpc>
                <a:spcPct val="100000"/>
              </a:lnSpc>
              <a:spcBef>
                <a:spcPts val="0"/>
              </a:spcBef>
              <a:spcAft>
                <a:spcPts val="0"/>
              </a:spcAft>
              <a:buClr>
                <a:schemeClr val="dk1"/>
              </a:buClr>
              <a:buSzPts val="1400"/>
              <a:buChar char="-"/>
            </a:pPr>
            <a:r>
              <a:rPr lang="en-US"/>
              <a:t>Lasso: The gradient is either -1 or 1, which means Lasso regression will move the weight to 0 with the same step size and can get to 0 more likely. </a:t>
            </a:r>
            <a:endParaRPr/>
          </a:p>
        </p:txBody>
      </p:sp>
      <p:sp>
        <p:nvSpPr>
          <p:cNvPr id="252" name="Google Shape;252;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1" name="Google Shape;261;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317500" lvl="0" marL="457200" rtl="0" algn="l">
              <a:lnSpc>
                <a:spcPct val="100000"/>
              </a:lnSpc>
              <a:spcBef>
                <a:spcPts val="0"/>
              </a:spcBef>
              <a:spcAft>
                <a:spcPts val="0"/>
              </a:spcAft>
              <a:buClr>
                <a:schemeClr val="dk1"/>
              </a:buClr>
              <a:buSzPts val="1400"/>
              <a:buChar char="-"/>
            </a:pPr>
            <a:r>
              <a:rPr lang="en-US"/>
              <a:t>More mathematical difference:</a:t>
            </a:r>
            <a:endParaRPr/>
          </a:p>
          <a:p>
            <a:pPr indent="-317500" lvl="1" marL="914400" rtl="0" algn="l">
              <a:lnSpc>
                <a:spcPct val="100000"/>
              </a:lnSpc>
              <a:spcBef>
                <a:spcPts val="0"/>
              </a:spcBef>
              <a:spcAft>
                <a:spcPts val="0"/>
              </a:spcAft>
              <a:buClr>
                <a:schemeClr val="dk1"/>
              </a:buClr>
              <a:buSzPts val="1400"/>
              <a:buChar char="-"/>
            </a:pPr>
            <a:r>
              <a:rPr lang="en-US"/>
              <a:t>When using gradient descent to find the optimal set of weights, you’re trying to take the most steep gradient. With a flatter gradient, you’ll take a smaller step, and with a more steep gradient, you’ll take a larger step. </a:t>
            </a:r>
            <a:endParaRPr/>
          </a:p>
          <a:p>
            <a:pPr indent="-317500" lvl="1" marL="914400" rtl="0" algn="l">
              <a:lnSpc>
                <a:spcPct val="100000"/>
              </a:lnSpc>
              <a:spcBef>
                <a:spcPts val="0"/>
              </a:spcBef>
              <a:spcAft>
                <a:spcPts val="0"/>
              </a:spcAft>
              <a:buClr>
                <a:schemeClr val="dk1"/>
              </a:buClr>
              <a:buSzPts val="1400"/>
              <a:buChar char="-"/>
            </a:pPr>
            <a:r>
              <a:rPr lang="en-US"/>
              <a:t>Looking at the shape of the 2 norms</a:t>
            </a:r>
            <a:endParaRPr/>
          </a:p>
          <a:p>
            <a:pPr indent="-317500" lvl="2" marL="1371600" rtl="0" algn="l">
              <a:lnSpc>
                <a:spcPct val="100000"/>
              </a:lnSpc>
              <a:spcBef>
                <a:spcPts val="0"/>
              </a:spcBef>
              <a:spcAft>
                <a:spcPts val="0"/>
              </a:spcAft>
              <a:buClr>
                <a:schemeClr val="dk1"/>
              </a:buClr>
              <a:buSzPts val="1400"/>
              <a:buChar char="-"/>
            </a:pPr>
            <a:r>
              <a:rPr lang="en-US"/>
              <a:t>Ridge: continue to try to move the weight to 0, but we take smaller steps as a weight approaches 0 because the gradient of the loss function is getting more flat. Thus, it’s much less likely for the weights to reach 0 with an L2 norm </a:t>
            </a:r>
            <a:endParaRPr/>
          </a:p>
          <a:p>
            <a:pPr indent="-317500" lvl="2" marL="1371600" rtl="0" algn="l">
              <a:lnSpc>
                <a:spcPct val="100000"/>
              </a:lnSpc>
              <a:spcBef>
                <a:spcPts val="0"/>
              </a:spcBef>
              <a:spcAft>
                <a:spcPts val="0"/>
              </a:spcAft>
              <a:buClr>
                <a:schemeClr val="dk1"/>
              </a:buClr>
              <a:buSzPts val="1400"/>
              <a:buChar char="-"/>
            </a:pPr>
            <a:r>
              <a:rPr lang="en-US"/>
              <a:t>Lasso: The gradient is either -1 or 1, which means Lasso regression will move the weight to 0 with the same step size and can get to 0 more likely. </a:t>
            </a:r>
            <a:endParaRPr/>
          </a:p>
        </p:txBody>
      </p:sp>
      <p:sp>
        <p:nvSpPr>
          <p:cNvPr id="262" name="Google Shape;262;p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8" name="Google Shape;268;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Can you describe the algorithm?</a:t>
            </a:r>
            <a:endParaRPr/>
          </a:p>
          <a:p>
            <a:pPr indent="0" lvl="0" marL="0" marR="0" rtl="0" algn="l">
              <a:lnSpc>
                <a:spcPct val="100000"/>
              </a:lnSpc>
              <a:spcBef>
                <a:spcPts val="0"/>
              </a:spcBef>
              <a:spcAft>
                <a:spcPts val="0"/>
              </a:spcAft>
              <a:buClr>
                <a:schemeClr val="dk1"/>
              </a:buClr>
              <a:buSzPts val="1200"/>
              <a:buFont typeface="Calibri"/>
              <a:buNone/>
            </a:pPr>
            <a:r>
              <a:rPr lang="en-US"/>
              <a:t>How do we choose the right value of </a:t>
            </a:r>
            <a:r>
              <a:rPr b="0" i="0" lang="en-US">
                <a:latin typeface="Cambria Math"/>
                <a:ea typeface="Cambria Math"/>
                <a:cs typeface="Cambria Math"/>
                <a:sym typeface="Cambria Math"/>
              </a:rPr>
              <a:t>𝜆</a:t>
            </a:r>
            <a:r>
              <a:rPr lang="en-US"/>
              <a:t>? We want the one that will do best on </a:t>
            </a:r>
            <a:r>
              <a:rPr b="1" lang="en-US"/>
              <a:t>future data. </a:t>
            </a:r>
            <a:r>
              <a:rPr lang="en-US"/>
              <a:t>This means we want to minimize error on the validation set.</a:t>
            </a:r>
            <a:endParaRPr/>
          </a:p>
          <a:p>
            <a:pPr indent="-317500" lvl="0" marL="457200" rtl="0" algn="l">
              <a:lnSpc>
                <a:spcPct val="100000"/>
              </a:lnSpc>
              <a:spcBef>
                <a:spcPts val="0"/>
              </a:spcBef>
              <a:spcAft>
                <a:spcPts val="0"/>
              </a:spcAft>
              <a:buSzPts val="1400"/>
              <a:buChar char="-"/>
            </a:pPr>
            <a:r>
              <a:rPr lang="en-US"/>
              <a:t>you will initialize with your hyperparameter values and train your model with that HP </a:t>
            </a:r>
            <a:endParaRPr/>
          </a:p>
          <a:p>
            <a:pPr indent="-317500" lvl="0" marL="457200" rtl="0" algn="l">
              <a:lnSpc>
                <a:spcPct val="100000"/>
              </a:lnSpc>
              <a:spcBef>
                <a:spcPts val="0"/>
              </a:spcBef>
              <a:spcAft>
                <a:spcPts val="0"/>
              </a:spcAft>
              <a:buSzPts val="1400"/>
              <a:buChar char="-"/>
            </a:pPr>
            <a:r>
              <a:rPr lang="en-US"/>
              <a:t>generate prediction using the validation set and calculate the validation error</a:t>
            </a:r>
            <a:endParaRPr/>
          </a:p>
          <a:p>
            <a:pPr indent="-317500" lvl="0" marL="457200" rtl="0" algn="l">
              <a:lnSpc>
                <a:spcPct val="100000"/>
              </a:lnSpc>
              <a:spcBef>
                <a:spcPts val="0"/>
              </a:spcBef>
              <a:spcAft>
                <a:spcPts val="0"/>
              </a:spcAft>
              <a:buSzPts val="1400"/>
              <a:buChar char="-"/>
            </a:pPr>
            <a:r>
              <a:rPr lang="en-US"/>
              <a:t>save the hyperparameter with the lowest validation error</a:t>
            </a:r>
            <a:endParaRPr/>
          </a:p>
          <a:p>
            <a:pPr indent="-317500" lvl="0" marL="457200" rtl="0" algn="l">
              <a:lnSpc>
                <a:spcPct val="100000"/>
              </a:lnSpc>
              <a:spcBef>
                <a:spcPts val="0"/>
              </a:spcBef>
              <a:spcAft>
                <a:spcPts val="0"/>
              </a:spcAft>
              <a:buSzPts val="1400"/>
              <a:buChar char="-"/>
            </a:pPr>
            <a:r>
              <a:rPr lang="en-US"/>
              <a:t>at the end return the best hyperparameter and apply the model with that hyperparameter on the test set to get test error</a:t>
            </a:r>
            <a:endParaRPr/>
          </a:p>
        </p:txBody>
      </p:sp>
      <p:sp>
        <p:nvSpPr>
          <p:cNvPr id="269" name="Google Shape;269;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5" name="Google Shape;27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2" name="Google Shape;28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Review Ridge, Lasso regularization</a:t>
            </a:r>
            <a:endParaRPr/>
          </a:p>
        </p:txBody>
      </p:sp>
      <p:sp>
        <p:nvSpPr>
          <p:cNvPr id="145" name="Google Shape;145;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Feature extraction - the process of turning data into features</a:t>
            </a:r>
            <a:endParaRPr/>
          </a:p>
          <a:p>
            <a:pPr indent="-317500" lvl="0" marL="457200" rtl="0" algn="l">
              <a:lnSpc>
                <a:spcPct val="100000"/>
              </a:lnSpc>
              <a:spcBef>
                <a:spcPts val="0"/>
              </a:spcBef>
              <a:spcAft>
                <a:spcPts val="0"/>
              </a:spcAft>
              <a:buSzPts val="1400"/>
              <a:buChar char="-"/>
            </a:pPr>
            <a:r>
              <a:rPr lang="en-US"/>
              <a:t>reduction of the number of features</a:t>
            </a:r>
            <a:endParaRPr/>
          </a:p>
          <a:p>
            <a:pPr indent="-317500" lvl="0" marL="457200" rtl="0" algn="l">
              <a:lnSpc>
                <a:spcPct val="100000"/>
              </a:lnSpc>
              <a:spcBef>
                <a:spcPts val="0"/>
              </a:spcBef>
              <a:spcAft>
                <a:spcPts val="0"/>
              </a:spcAft>
              <a:buSzPts val="1400"/>
              <a:buChar char="-"/>
            </a:pPr>
            <a:r>
              <a:rPr lang="en-US"/>
              <a:t>transforming each data attribute</a:t>
            </a:r>
            <a:endParaRPr/>
          </a:p>
          <a:p>
            <a:pPr indent="0" lvl="0" marL="0" rtl="0" algn="l">
              <a:lnSpc>
                <a:spcPct val="100000"/>
              </a:lnSpc>
              <a:spcBef>
                <a:spcPts val="0"/>
              </a:spcBef>
              <a:spcAft>
                <a:spcPts val="0"/>
              </a:spcAft>
              <a:buSzPts val="1400"/>
              <a:buNone/>
            </a:pPr>
            <a:r>
              <a:rPr lang="en-US"/>
              <a:t>Regression model - weighted sum of features</a:t>
            </a:r>
            <a:endParaRPr/>
          </a:p>
        </p:txBody>
      </p:sp>
      <p:sp>
        <p:nvSpPr>
          <p:cNvPr id="152" name="Google Shape;152;p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317500" lvl="0" marL="457200" rtl="0" algn="l">
              <a:lnSpc>
                <a:spcPct val="100000"/>
              </a:lnSpc>
              <a:spcBef>
                <a:spcPts val="0"/>
              </a:spcBef>
              <a:spcAft>
                <a:spcPts val="0"/>
              </a:spcAft>
              <a:buSzPts val="1400"/>
              <a:buChar char="-"/>
            </a:pPr>
            <a:r>
              <a:rPr lang="en-US"/>
              <a:t>Reminder: Overfitting happens when we too closely match the training data and fail to generalize. Underfitting is when the model is too simple and fail to capture the important the relationship between the features and the target variable.</a:t>
            </a:r>
            <a:endParaRPr/>
          </a:p>
          <a:p>
            <a:pPr indent="-317500" lvl="0" marL="457200" rtl="0" algn="l">
              <a:lnSpc>
                <a:spcPct val="100000"/>
              </a:lnSpc>
              <a:spcBef>
                <a:spcPts val="0"/>
              </a:spcBef>
              <a:spcAft>
                <a:spcPts val="0"/>
              </a:spcAft>
              <a:buSzPts val="1400"/>
              <a:buChar char="-"/>
            </a:pPr>
            <a:r>
              <a:rPr lang="en-US"/>
              <a:t>We find that the more complex a model is the easier a model will overfit, and the less complex a model is the easier a model will underfit</a:t>
            </a:r>
            <a:endParaRPr/>
          </a:p>
          <a:p>
            <a:pPr indent="-317500" lvl="0" marL="457200" rtl="0" algn="l">
              <a:lnSpc>
                <a:spcPct val="100000"/>
              </a:lnSpc>
              <a:spcBef>
                <a:spcPts val="0"/>
              </a:spcBef>
              <a:spcAft>
                <a:spcPts val="0"/>
              </a:spcAft>
              <a:buSzPts val="1400"/>
              <a:buChar char="-"/>
            </a:pPr>
            <a:r>
              <a:rPr lang="en-US"/>
              <a:t>Overfitting - High true error (validation or test error?) and low train error</a:t>
            </a:r>
            <a:endParaRPr/>
          </a:p>
          <a:p>
            <a:pPr indent="-317500" lvl="0" marL="457200" rtl="0" algn="l">
              <a:lnSpc>
                <a:spcPct val="100000"/>
              </a:lnSpc>
              <a:spcBef>
                <a:spcPts val="0"/>
              </a:spcBef>
              <a:spcAft>
                <a:spcPts val="0"/>
              </a:spcAft>
              <a:buSzPts val="1400"/>
              <a:buChar char="-"/>
            </a:pPr>
            <a:r>
              <a:rPr lang="en-US"/>
              <a:t>Underfitting - High true error and high test error</a:t>
            </a:r>
            <a:endParaRPr/>
          </a:p>
          <a:p>
            <a:pPr indent="-317500" lvl="0" marL="457200" rtl="0" algn="l">
              <a:lnSpc>
                <a:spcPct val="100000"/>
              </a:lnSpc>
              <a:spcBef>
                <a:spcPts val="0"/>
              </a:spcBef>
              <a:spcAft>
                <a:spcPts val="0"/>
              </a:spcAft>
              <a:buSzPts val="1400"/>
              <a:buChar char="-"/>
            </a:pPr>
            <a:r>
              <a:rPr lang="en-US"/>
              <a:t>Sweet spot - Low true error and low test error</a:t>
            </a:r>
            <a:endParaRPr/>
          </a:p>
          <a:p>
            <a:pPr indent="-317500" lvl="1" marL="914400" rtl="0" algn="l">
              <a:lnSpc>
                <a:spcPct val="100000"/>
              </a:lnSpc>
              <a:spcBef>
                <a:spcPts val="0"/>
              </a:spcBef>
              <a:spcAft>
                <a:spcPts val="0"/>
              </a:spcAft>
              <a:buSzPts val="1400"/>
              <a:buChar char="-"/>
            </a:pPr>
            <a:r>
              <a:rPr lang="en-US"/>
              <a:t>Trains well and generalizes well</a:t>
            </a:r>
            <a:endParaRPr/>
          </a:p>
        </p:txBody>
      </p:sp>
      <p:sp>
        <p:nvSpPr>
          <p:cNvPr id="160" name="Google Shape;160;p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Google Shape;171;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317500" lvl="0" marL="457200" rtl="0" algn="l">
              <a:lnSpc>
                <a:spcPct val="100000"/>
              </a:lnSpc>
              <a:spcBef>
                <a:spcPts val="0"/>
              </a:spcBef>
              <a:spcAft>
                <a:spcPts val="0"/>
              </a:spcAft>
              <a:buSzPts val="1400"/>
              <a:buChar char="-"/>
            </a:pPr>
            <a:r>
              <a:rPr lang="en-US"/>
              <a:t>Result of the bias-variance trade-off</a:t>
            </a:r>
            <a:endParaRPr/>
          </a:p>
          <a:p>
            <a:pPr indent="-317500" lvl="0" marL="457200" rtl="0" algn="l">
              <a:lnSpc>
                <a:spcPct val="100000"/>
              </a:lnSpc>
              <a:spcBef>
                <a:spcPts val="0"/>
              </a:spcBef>
              <a:spcAft>
                <a:spcPts val="0"/>
              </a:spcAft>
              <a:buSzPts val="1400"/>
              <a:buChar char="-"/>
            </a:pPr>
            <a:r>
              <a:rPr lang="en-US"/>
              <a:t>Error of the model is made up of 3 things: bias, variance and irreducible error</a:t>
            </a:r>
            <a:endParaRPr/>
          </a:p>
          <a:p>
            <a:pPr indent="-317500" lvl="0" marL="457200" rtl="0" algn="l">
              <a:lnSpc>
                <a:spcPct val="100000"/>
              </a:lnSpc>
              <a:spcBef>
                <a:spcPts val="0"/>
              </a:spcBef>
              <a:spcAft>
                <a:spcPts val="0"/>
              </a:spcAft>
              <a:buSzPts val="1400"/>
              <a:buChar char="-"/>
            </a:pPr>
            <a:r>
              <a:rPr lang="en-US"/>
              <a:t>Bias - difference between the true model and the average predictor / difference between the average prediction of our</a:t>
            </a:r>
            <a:endParaRPr/>
          </a:p>
          <a:p>
            <a:pPr indent="-317500" lvl="0" marL="457200" rtl="0" algn="l">
              <a:lnSpc>
                <a:spcPct val="100000"/>
              </a:lnSpc>
              <a:spcBef>
                <a:spcPts val="0"/>
              </a:spcBef>
              <a:spcAft>
                <a:spcPts val="0"/>
              </a:spcAft>
              <a:buSzPts val="1400"/>
              <a:buChar char="-"/>
            </a:pPr>
            <a:r>
              <a:rPr lang="en-US"/>
              <a:t>model and the expected value which we are trying to predict</a:t>
            </a:r>
            <a:endParaRPr/>
          </a:p>
          <a:p>
            <a:pPr indent="-317500" lvl="0" marL="457200" rtl="0" algn="l">
              <a:lnSpc>
                <a:spcPct val="100000"/>
              </a:lnSpc>
              <a:spcBef>
                <a:spcPts val="0"/>
              </a:spcBef>
              <a:spcAft>
                <a:spcPts val="0"/>
              </a:spcAft>
              <a:buSzPts val="1400"/>
              <a:buChar char="-"/>
            </a:pPr>
            <a:r>
              <a:rPr lang="en-US"/>
              <a:t>Variance - how much the predictions will change if a different training dataset is used</a:t>
            </a:r>
            <a:endParaRPr/>
          </a:p>
          <a:p>
            <a:pPr indent="-317500" lvl="0" marL="457200" rtl="0" algn="l">
              <a:lnSpc>
                <a:spcPct val="100000"/>
              </a:lnSpc>
              <a:spcBef>
                <a:spcPts val="0"/>
              </a:spcBef>
              <a:spcAft>
                <a:spcPts val="0"/>
              </a:spcAft>
              <a:buSzPts val="1400"/>
              <a:buChar char="-"/>
            </a:pPr>
            <a:r>
              <a:rPr lang="en-US"/>
              <a:t>Simple models: High bias + Low variance </a:t>
            </a:r>
            <a:endParaRPr/>
          </a:p>
          <a:p>
            <a:pPr indent="-317500" lvl="0" marL="457200" rtl="0" algn="l">
              <a:lnSpc>
                <a:spcPct val="100000"/>
              </a:lnSpc>
              <a:spcBef>
                <a:spcPts val="0"/>
              </a:spcBef>
              <a:spcAft>
                <a:spcPts val="0"/>
              </a:spcAft>
              <a:buSzPts val="1400"/>
              <a:buChar char="-"/>
            </a:pPr>
            <a:r>
              <a:rPr lang="en-US"/>
              <a:t>Complex models: Low bias + High variance</a:t>
            </a:r>
            <a:endParaRPr/>
          </a:p>
        </p:txBody>
      </p:sp>
      <p:sp>
        <p:nvSpPr>
          <p:cNvPr id="172" name="Google Shape;172;p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1" name="Google Shape;181;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317500" lvl="0" marL="457200" rtl="0" algn="l">
              <a:lnSpc>
                <a:spcPct val="100000"/>
              </a:lnSpc>
              <a:spcBef>
                <a:spcPts val="0"/>
              </a:spcBef>
              <a:spcAft>
                <a:spcPts val="0"/>
              </a:spcAft>
              <a:buSzPts val="1400"/>
              <a:buChar char="-"/>
            </a:pPr>
            <a:r>
              <a:rPr lang="en-US"/>
              <a:t>Result of the bias-variance trade-off</a:t>
            </a:r>
            <a:endParaRPr/>
          </a:p>
          <a:p>
            <a:pPr indent="-317500" lvl="0" marL="457200" rtl="0" algn="l">
              <a:lnSpc>
                <a:spcPct val="100000"/>
              </a:lnSpc>
              <a:spcBef>
                <a:spcPts val="0"/>
              </a:spcBef>
              <a:spcAft>
                <a:spcPts val="0"/>
              </a:spcAft>
              <a:buSzPts val="1400"/>
              <a:buChar char="-"/>
            </a:pPr>
            <a:r>
              <a:rPr lang="en-US"/>
              <a:t>Error of the model is made up of 3 things: bias, variance and irreducible error</a:t>
            </a:r>
            <a:endParaRPr/>
          </a:p>
          <a:p>
            <a:pPr indent="-317500" lvl="0" marL="457200" rtl="0" algn="l">
              <a:lnSpc>
                <a:spcPct val="100000"/>
              </a:lnSpc>
              <a:spcBef>
                <a:spcPts val="0"/>
              </a:spcBef>
              <a:spcAft>
                <a:spcPts val="0"/>
              </a:spcAft>
              <a:buSzPts val="1400"/>
              <a:buChar char="-"/>
            </a:pPr>
            <a:r>
              <a:rPr lang="en-US"/>
              <a:t>Bias - difference between the true model and the average predictor / difference between the average prediction of our</a:t>
            </a:r>
            <a:endParaRPr/>
          </a:p>
          <a:p>
            <a:pPr indent="-317500" lvl="0" marL="457200" rtl="0" algn="l">
              <a:lnSpc>
                <a:spcPct val="100000"/>
              </a:lnSpc>
              <a:spcBef>
                <a:spcPts val="0"/>
              </a:spcBef>
              <a:spcAft>
                <a:spcPts val="0"/>
              </a:spcAft>
              <a:buSzPts val="1400"/>
              <a:buChar char="-"/>
            </a:pPr>
            <a:r>
              <a:rPr lang="en-US"/>
              <a:t>model and the expected value which we are trying to predict</a:t>
            </a:r>
            <a:endParaRPr/>
          </a:p>
          <a:p>
            <a:pPr indent="-317500" lvl="0" marL="457200" rtl="0" algn="l">
              <a:lnSpc>
                <a:spcPct val="100000"/>
              </a:lnSpc>
              <a:spcBef>
                <a:spcPts val="0"/>
              </a:spcBef>
              <a:spcAft>
                <a:spcPts val="0"/>
              </a:spcAft>
              <a:buSzPts val="1400"/>
              <a:buChar char="-"/>
            </a:pPr>
            <a:r>
              <a:rPr lang="en-US"/>
              <a:t>Variance - how much the predictions will change if a different training dataset is used</a:t>
            </a:r>
            <a:endParaRPr/>
          </a:p>
          <a:p>
            <a:pPr indent="-317500" lvl="0" marL="457200" rtl="0" algn="l">
              <a:lnSpc>
                <a:spcPct val="100000"/>
              </a:lnSpc>
              <a:spcBef>
                <a:spcPts val="0"/>
              </a:spcBef>
              <a:spcAft>
                <a:spcPts val="0"/>
              </a:spcAft>
              <a:buSzPts val="1400"/>
              <a:buChar char="-"/>
            </a:pPr>
            <a:r>
              <a:rPr lang="en-US"/>
              <a:t>Simple models: High bias + Low variance </a:t>
            </a:r>
            <a:endParaRPr/>
          </a:p>
          <a:p>
            <a:pPr indent="-317500" lvl="0" marL="457200" rtl="0" algn="l">
              <a:lnSpc>
                <a:spcPct val="100000"/>
              </a:lnSpc>
              <a:spcBef>
                <a:spcPts val="0"/>
              </a:spcBef>
              <a:spcAft>
                <a:spcPts val="0"/>
              </a:spcAft>
              <a:buSzPts val="1400"/>
              <a:buChar char="-"/>
            </a:pPr>
            <a:r>
              <a:rPr lang="en-US"/>
              <a:t>Complex models: Low bias + High variance</a:t>
            </a:r>
            <a:endParaRPr/>
          </a:p>
        </p:txBody>
      </p:sp>
      <p:sp>
        <p:nvSpPr>
          <p:cNvPr id="182" name="Google Shape;182;p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Point underfitting/overfitting positions on the left plot</a:t>
            </a:r>
            <a:endParaRPr/>
          </a:p>
          <a:p>
            <a:pPr indent="0" lvl="0" marL="0" rtl="0" algn="l">
              <a:lnSpc>
                <a:spcPct val="100000"/>
              </a:lnSpc>
              <a:spcBef>
                <a:spcPts val="0"/>
              </a:spcBef>
              <a:spcAft>
                <a:spcPts val="0"/>
              </a:spcAft>
              <a:buSzPts val="1400"/>
              <a:buNone/>
            </a:pPr>
            <a:r>
              <a:rPr lang="en-US"/>
              <a:t>Underfitting: when using low-complexity model =&gt; high bias+low variance</a:t>
            </a:r>
            <a:endParaRPr/>
          </a:p>
          <a:p>
            <a:pPr indent="0" lvl="0" marL="0" rtl="0" algn="l">
              <a:lnSpc>
                <a:spcPct val="100000"/>
              </a:lnSpc>
              <a:spcBef>
                <a:spcPts val="0"/>
              </a:spcBef>
              <a:spcAft>
                <a:spcPts val="0"/>
              </a:spcAft>
              <a:buSzPts val="1400"/>
              <a:buNone/>
            </a:pPr>
            <a:r>
              <a:rPr lang="en-US"/>
              <a:t>Overfitting: when using high-complexity model =&gt; low bias+high variance</a:t>
            </a:r>
            <a:endParaRPr/>
          </a:p>
          <a:p>
            <a:pPr indent="0" lvl="0" marL="0" rtl="0" algn="l">
              <a:lnSpc>
                <a:spcPct val="100000"/>
              </a:lnSpc>
              <a:spcBef>
                <a:spcPts val="0"/>
              </a:spcBef>
              <a:spcAft>
                <a:spcPts val="0"/>
              </a:spcAft>
              <a:buSzPts val="1400"/>
              <a:buNone/>
            </a:pPr>
            <a:r>
              <a:rPr lang="en-US"/>
              <a:t>Sweet spot - low variance and low bias</a:t>
            </a:r>
            <a:endParaRPr/>
          </a:p>
          <a:p>
            <a:pPr indent="0" lvl="0" marL="0" rtl="0" algn="l">
              <a:lnSpc>
                <a:spcPct val="100000"/>
              </a:lnSpc>
              <a:spcBef>
                <a:spcPts val="0"/>
              </a:spcBef>
              <a:spcAft>
                <a:spcPts val="0"/>
              </a:spcAft>
              <a:buSzPts val="1400"/>
              <a:buNone/>
            </a:pPr>
            <a:r>
              <a:t/>
            </a:r>
            <a:endParaRPr/>
          </a:p>
        </p:txBody>
      </p:sp>
      <p:sp>
        <p:nvSpPr>
          <p:cNvPr id="192" name="Google Shape;192;p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9" name="Google Shape;199;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Remember: we’ve observed that models that have large coefficient magnitudes also have high complexity</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Regularization: a model that prevents overfitting by restricting how large our coefficients of our model can get</a:t>
            </a:r>
            <a:endParaRPr/>
          </a:p>
        </p:txBody>
      </p:sp>
      <p:sp>
        <p:nvSpPr>
          <p:cNvPr id="200" name="Google Shape;200;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 name="Google Shape;207;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US"/>
              <a:t>λ - regularization coefficient (control the amount of regularization)</a:t>
            </a:r>
            <a:endParaRPr/>
          </a:p>
          <a:p>
            <a:pPr indent="0" lvl="0" marL="0" rtl="0" algn="l">
              <a:lnSpc>
                <a:spcPct val="100000"/>
              </a:lnSpc>
              <a:spcBef>
                <a:spcPts val="0"/>
              </a:spcBef>
              <a:spcAft>
                <a:spcPts val="0"/>
              </a:spcAft>
              <a:buClr>
                <a:schemeClr val="dk1"/>
              </a:buClr>
              <a:buSzPts val="1100"/>
              <a:buFont typeface="Arial"/>
              <a:buNone/>
            </a:pPr>
            <a:r>
              <a:rPr lang="en-US"/>
              <a:t>R(w) - magnitude of coefficients</a:t>
            </a:r>
            <a:endParaRPr/>
          </a:p>
          <a:p>
            <a:pPr indent="0" lvl="0" marL="0" rtl="0" algn="l">
              <a:lnSpc>
                <a:spcPct val="100000"/>
              </a:lnSpc>
              <a:spcBef>
                <a:spcPts val="0"/>
              </a:spcBef>
              <a:spcAft>
                <a:spcPts val="0"/>
              </a:spcAft>
              <a:buClr>
                <a:schemeClr val="dk1"/>
              </a:buClr>
              <a:buSzPts val="1100"/>
              <a:buFont typeface="Arial"/>
              <a:buNone/>
            </a:pPr>
            <a:r>
              <a:rPr lang="en-US"/>
              <a:t>L(w) = measure of model fit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Clr>
                <a:schemeClr val="dk1"/>
              </a:buClr>
              <a:buSzPts val="1100"/>
              <a:buFont typeface="Arial"/>
              <a:buNone/>
            </a:pPr>
            <a:r>
              <a:rPr lang="en-US"/>
              <a:t>[POP-QUIZ]</a:t>
            </a:r>
            <a:endParaRPr/>
          </a:p>
          <a:p>
            <a:pPr indent="0" lvl="0" marL="0" rtl="0" algn="l">
              <a:lnSpc>
                <a:spcPct val="100000"/>
              </a:lnSpc>
              <a:spcBef>
                <a:spcPts val="0"/>
              </a:spcBef>
              <a:spcAft>
                <a:spcPts val="0"/>
              </a:spcAft>
              <a:buSzPts val="1400"/>
              <a:buNone/>
            </a:pPr>
            <a:r>
              <a:rPr lang="en-US"/>
              <a:t>How do we actually measure the magnitude of coefficients?</a:t>
            </a:r>
            <a:endParaRPr/>
          </a:p>
          <a:p>
            <a:pPr indent="0" lvl="0" marL="0" rtl="0" algn="l">
              <a:lnSpc>
                <a:spcPct val="100000"/>
              </a:lnSpc>
              <a:spcBef>
                <a:spcPts val="0"/>
              </a:spcBef>
              <a:spcAft>
                <a:spcPts val="0"/>
              </a:spcAft>
              <a:buSzPts val="1400"/>
              <a:buNone/>
            </a:pPr>
            <a:r>
              <a:t/>
            </a:r>
            <a:endParaRPr/>
          </a:p>
        </p:txBody>
      </p:sp>
      <p:sp>
        <p:nvSpPr>
          <p:cNvPr id="208" name="Google Shape;208;p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0"/>
          <p:cNvSpPr txBox="1"/>
          <p:nvPr>
            <p:ph type="ctrTitle"/>
          </p:nvPr>
        </p:nvSpPr>
        <p:spPr>
          <a:xfrm>
            <a:off x="415611" y="992767"/>
            <a:ext cx="11360700" cy="27369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6900"/>
              <a:buNone/>
              <a:defRPr sz="6900"/>
            </a:lvl1pPr>
            <a:lvl2pPr lvl="1" algn="ctr">
              <a:lnSpc>
                <a:spcPct val="100000"/>
              </a:lnSpc>
              <a:spcBef>
                <a:spcPts val="0"/>
              </a:spcBef>
              <a:spcAft>
                <a:spcPts val="0"/>
              </a:spcAft>
              <a:buSzPts val="6900"/>
              <a:buNone/>
              <a:defRPr sz="6900"/>
            </a:lvl2pPr>
            <a:lvl3pPr lvl="2" algn="ctr">
              <a:lnSpc>
                <a:spcPct val="100000"/>
              </a:lnSpc>
              <a:spcBef>
                <a:spcPts val="0"/>
              </a:spcBef>
              <a:spcAft>
                <a:spcPts val="0"/>
              </a:spcAft>
              <a:buSzPts val="6900"/>
              <a:buNone/>
              <a:defRPr sz="6900"/>
            </a:lvl3pPr>
            <a:lvl4pPr lvl="3" algn="ctr">
              <a:lnSpc>
                <a:spcPct val="100000"/>
              </a:lnSpc>
              <a:spcBef>
                <a:spcPts val="0"/>
              </a:spcBef>
              <a:spcAft>
                <a:spcPts val="0"/>
              </a:spcAft>
              <a:buSzPts val="6900"/>
              <a:buNone/>
              <a:defRPr sz="6900"/>
            </a:lvl4pPr>
            <a:lvl5pPr lvl="4" algn="ctr">
              <a:lnSpc>
                <a:spcPct val="100000"/>
              </a:lnSpc>
              <a:spcBef>
                <a:spcPts val="0"/>
              </a:spcBef>
              <a:spcAft>
                <a:spcPts val="0"/>
              </a:spcAft>
              <a:buSzPts val="6900"/>
              <a:buNone/>
              <a:defRPr sz="6900"/>
            </a:lvl5pPr>
            <a:lvl6pPr lvl="5" algn="ctr">
              <a:lnSpc>
                <a:spcPct val="100000"/>
              </a:lnSpc>
              <a:spcBef>
                <a:spcPts val="0"/>
              </a:spcBef>
              <a:spcAft>
                <a:spcPts val="0"/>
              </a:spcAft>
              <a:buSzPts val="6900"/>
              <a:buNone/>
              <a:defRPr sz="6900"/>
            </a:lvl6pPr>
            <a:lvl7pPr lvl="6" algn="ctr">
              <a:lnSpc>
                <a:spcPct val="100000"/>
              </a:lnSpc>
              <a:spcBef>
                <a:spcPts val="0"/>
              </a:spcBef>
              <a:spcAft>
                <a:spcPts val="0"/>
              </a:spcAft>
              <a:buSzPts val="6900"/>
              <a:buNone/>
              <a:defRPr sz="6900"/>
            </a:lvl7pPr>
            <a:lvl8pPr lvl="7" algn="ctr">
              <a:lnSpc>
                <a:spcPct val="100000"/>
              </a:lnSpc>
              <a:spcBef>
                <a:spcPts val="0"/>
              </a:spcBef>
              <a:spcAft>
                <a:spcPts val="0"/>
              </a:spcAft>
              <a:buSzPts val="6900"/>
              <a:buNone/>
              <a:defRPr sz="6900"/>
            </a:lvl8pPr>
            <a:lvl9pPr lvl="8" algn="ctr">
              <a:lnSpc>
                <a:spcPct val="100000"/>
              </a:lnSpc>
              <a:spcBef>
                <a:spcPts val="0"/>
              </a:spcBef>
              <a:spcAft>
                <a:spcPts val="0"/>
              </a:spcAft>
              <a:buSzPts val="6900"/>
              <a:buNone/>
              <a:defRPr sz="6900"/>
            </a:lvl9pPr>
          </a:lstStyle>
          <a:p/>
        </p:txBody>
      </p:sp>
      <p:sp>
        <p:nvSpPr>
          <p:cNvPr id="15" name="Google Shape;15;p20"/>
          <p:cNvSpPr txBox="1"/>
          <p:nvPr>
            <p:ph idx="1" type="subTitle"/>
          </p:nvPr>
        </p:nvSpPr>
        <p:spPr>
          <a:xfrm>
            <a:off x="415600" y="3778833"/>
            <a:ext cx="11360700" cy="1056900"/>
          </a:xfrm>
          <a:prstGeom prst="rect">
            <a:avLst/>
          </a:prstGeom>
          <a:noFill/>
          <a:ln>
            <a:noFill/>
          </a:ln>
        </p:spPr>
        <p:txBody>
          <a:bodyPr anchorCtr="0" anchor="t" bIns="121900" lIns="121900" spcFirstLastPara="1" rIns="121900" wrap="square" tIns="12190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6" name="Google Shape;16;p2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1" name="Shape 51"/>
        <p:cNvGrpSpPr/>
        <p:nvPr/>
      </p:nvGrpSpPr>
      <p:grpSpPr>
        <a:xfrm>
          <a:off x="0" y="0"/>
          <a:ext cx="0" cy="0"/>
          <a:chOff x="0" y="0"/>
          <a:chExt cx="0" cy="0"/>
        </a:xfrm>
      </p:grpSpPr>
      <p:sp>
        <p:nvSpPr>
          <p:cNvPr id="52" name="Google Shape;52;p41"/>
          <p:cNvSpPr txBox="1"/>
          <p:nvPr>
            <p:ph idx="1" type="body"/>
          </p:nvPr>
        </p:nvSpPr>
        <p:spPr>
          <a:xfrm>
            <a:off x="415600" y="5640767"/>
            <a:ext cx="7998300" cy="806700"/>
          </a:xfrm>
          <a:prstGeom prst="rect">
            <a:avLst/>
          </a:prstGeom>
          <a:noFill/>
          <a:ln>
            <a:noFill/>
          </a:ln>
        </p:spPr>
        <p:txBody>
          <a:bodyPr anchorCtr="0" anchor="ctr" bIns="121900" lIns="121900" spcFirstLastPara="1" rIns="121900" wrap="square" tIns="121900">
            <a:normAutofit/>
          </a:bodyPr>
          <a:lstStyle>
            <a:lvl1pPr indent="-228600" lvl="0" marL="457200" algn="l">
              <a:lnSpc>
                <a:spcPct val="100000"/>
              </a:lnSpc>
              <a:spcBef>
                <a:spcPts val="0"/>
              </a:spcBef>
              <a:spcAft>
                <a:spcPts val="0"/>
              </a:spcAft>
              <a:buSzPts val="2400"/>
              <a:buNone/>
              <a:defRPr/>
            </a:lvl1pPr>
          </a:lstStyle>
          <a:p/>
        </p:txBody>
      </p:sp>
      <p:sp>
        <p:nvSpPr>
          <p:cNvPr id="53" name="Google Shape;53;p4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 name="Shape 54"/>
        <p:cNvGrpSpPr/>
        <p:nvPr/>
      </p:nvGrpSpPr>
      <p:grpSpPr>
        <a:xfrm>
          <a:off x="0" y="0"/>
          <a:ext cx="0" cy="0"/>
          <a:chOff x="0" y="0"/>
          <a:chExt cx="0" cy="0"/>
        </a:xfrm>
      </p:grpSpPr>
      <p:sp>
        <p:nvSpPr>
          <p:cNvPr id="55" name="Google Shape;55;p42"/>
          <p:cNvSpPr txBox="1"/>
          <p:nvPr>
            <p:ph hasCustomPrompt="1" type="title"/>
          </p:nvPr>
        </p:nvSpPr>
        <p:spPr>
          <a:xfrm>
            <a:off x="415600" y="1474833"/>
            <a:ext cx="11360700" cy="26181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16000"/>
              <a:buNone/>
              <a:defRPr sz="16000"/>
            </a:lvl1pPr>
            <a:lvl2pPr lvl="1" algn="ctr">
              <a:lnSpc>
                <a:spcPct val="100000"/>
              </a:lnSpc>
              <a:spcBef>
                <a:spcPts val="0"/>
              </a:spcBef>
              <a:spcAft>
                <a:spcPts val="0"/>
              </a:spcAft>
              <a:buSzPts val="16000"/>
              <a:buNone/>
              <a:defRPr sz="16000"/>
            </a:lvl2pPr>
            <a:lvl3pPr lvl="2" algn="ctr">
              <a:lnSpc>
                <a:spcPct val="100000"/>
              </a:lnSpc>
              <a:spcBef>
                <a:spcPts val="0"/>
              </a:spcBef>
              <a:spcAft>
                <a:spcPts val="0"/>
              </a:spcAft>
              <a:buSzPts val="16000"/>
              <a:buNone/>
              <a:defRPr sz="16000"/>
            </a:lvl3pPr>
            <a:lvl4pPr lvl="3" algn="ctr">
              <a:lnSpc>
                <a:spcPct val="100000"/>
              </a:lnSpc>
              <a:spcBef>
                <a:spcPts val="0"/>
              </a:spcBef>
              <a:spcAft>
                <a:spcPts val="0"/>
              </a:spcAft>
              <a:buSzPts val="16000"/>
              <a:buNone/>
              <a:defRPr sz="16000"/>
            </a:lvl4pPr>
            <a:lvl5pPr lvl="4" algn="ctr">
              <a:lnSpc>
                <a:spcPct val="100000"/>
              </a:lnSpc>
              <a:spcBef>
                <a:spcPts val="0"/>
              </a:spcBef>
              <a:spcAft>
                <a:spcPts val="0"/>
              </a:spcAft>
              <a:buSzPts val="16000"/>
              <a:buNone/>
              <a:defRPr sz="16000"/>
            </a:lvl5pPr>
            <a:lvl6pPr lvl="5" algn="ctr">
              <a:lnSpc>
                <a:spcPct val="100000"/>
              </a:lnSpc>
              <a:spcBef>
                <a:spcPts val="0"/>
              </a:spcBef>
              <a:spcAft>
                <a:spcPts val="0"/>
              </a:spcAft>
              <a:buSzPts val="16000"/>
              <a:buNone/>
              <a:defRPr sz="16000"/>
            </a:lvl6pPr>
            <a:lvl7pPr lvl="6" algn="ctr">
              <a:lnSpc>
                <a:spcPct val="100000"/>
              </a:lnSpc>
              <a:spcBef>
                <a:spcPts val="0"/>
              </a:spcBef>
              <a:spcAft>
                <a:spcPts val="0"/>
              </a:spcAft>
              <a:buSzPts val="16000"/>
              <a:buNone/>
              <a:defRPr sz="16000"/>
            </a:lvl7pPr>
            <a:lvl8pPr lvl="7" algn="ctr">
              <a:lnSpc>
                <a:spcPct val="100000"/>
              </a:lnSpc>
              <a:spcBef>
                <a:spcPts val="0"/>
              </a:spcBef>
              <a:spcAft>
                <a:spcPts val="0"/>
              </a:spcAft>
              <a:buSzPts val="16000"/>
              <a:buNone/>
              <a:defRPr sz="16000"/>
            </a:lvl8pPr>
            <a:lvl9pPr lvl="8" algn="ctr">
              <a:lnSpc>
                <a:spcPct val="100000"/>
              </a:lnSpc>
              <a:spcBef>
                <a:spcPts val="0"/>
              </a:spcBef>
              <a:spcAft>
                <a:spcPts val="0"/>
              </a:spcAft>
              <a:buSzPts val="16000"/>
              <a:buNone/>
              <a:defRPr sz="16000"/>
            </a:lvl9pPr>
          </a:lstStyle>
          <a:p>
            <a:r>
              <a:t>xx%</a:t>
            </a:r>
          </a:p>
        </p:txBody>
      </p:sp>
      <p:sp>
        <p:nvSpPr>
          <p:cNvPr id="56" name="Google Shape;56;p42"/>
          <p:cNvSpPr txBox="1"/>
          <p:nvPr>
            <p:ph idx="1" type="body"/>
          </p:nvPr>
        </p:nvSpPr>
        <p:spPr>
          <a:xfrm>
            <a:off x="415600" y="4202967"/>
            <a:ext cx="11360700" cy="1734300"/>
          </a:xfrm>
          <a:prstGeom prst="rect">
            <a:avLst/>
          </a:prstGeom>
          <a:noFill/>
          <a:ln>
            <a:noFill/>
          </a:ln>
        </p:spPr>
        <p:txBody>
          <a:bodyPr anchorCtr="0" anchor="t" bIns="121900" lIns="121900" spcFirstLastPara="1" rIns="121900" wrap="square" tIns="121900">
            <a:normAutofit/>
          </a:bodyPr>
          <a:lstStyle>
            <a:lvl1pPr indent="-381000" lvl="0" marL="457200" algn="ctr">
              <a:lnSpc>
                <a:spcPct val="115000"/>
              </a:lnSpc>
              <a:spcBef>
                <a:spcPts val="0"/>
              </a:spcBef>
              <a:spcAft>
                <a:spcPts val="0"/>
              </a:spcAft>
              <a:buSzPts val="2400"/>
              <a:buChar char="●"/>
              <a:defRPr/>
            </a:lvl1pPr>
            <a:lvl2pPr indent="-349250" lvl="1" marL="914400" algn="ctr">
              <a:lnSpc>
                <a:spcPct val="115000"/>
              </a:lnSpc>
              <a:spcBef>
                <a:spcPts val="0"/>
              </a:spcBef>
              <a:spcAft>
                <a:spcPts val="0"/>
              </a:spcAft>
              <a:buSzPts val="1900"/>
              <a:buChar char="○"/>
              <a:defRPr/>
            </a:lvl2pPr>
            <a:lvl3pPr indent="-349250" lvl="2" marL="1371600" algn="ctr">
              <a:lnSpc>
                <a:spcPct val="115000"/>
              </a:lnSpc>
              <a:spcBef>
                <a:spcPts val="0"/>
              </a:spcBef>
              <a:spcAft>
                <a:spcPts val="0"/>
              </a:spcAft>
              <a:buSzPts val="1900"/>
              <a:buChar char="■"/>
              <a:defRPr/>
            </a:lvl3pPr>
            <a:lvl4pPr indent="-349250" lvl="3" marL="1828800" algn="ctr">
              <a:lnSpc>
                <a:spcPct val="115000"/>
              </a:lnSpc>
              <a:spcBef>
                <a:spcPts val="0"/>
              </a:spcBef>
              <a:spcAft>
                <a:spcPts val="0"/>
              </a:spcAft>
              <a:buSzPts val="1900"/>
              <a:buChar char="●"/>
              <a:defRPr/>
            </a:lvl4pPr>
            <a:lvl5pPr indent="-349250" lvl="4" marL="2286000" algn="ctr">
              <a:lnSpc>
                <a:spcPct val="115000"/>
              </a:lnSpc>
              <a:spcBef>
                <a:spcPts val="0"/>
              </a:spcBef>
              <a:spcAft>
                <a:spcPts val="0"/>
              </a:spcAft>
              <a:buSzPts val="1900"/>
              <a:buChar char="○"/>
              <a:defRPr/>
            </a:lvl5pPr>
            <a:lvl6pPr indent="-349250" lvl="5" marL="2743200" algn="ctr">
              <a:lnSpc>
                <a:spcPct val="115000"/>
              </a:lnSpc>
              <a:spcBef>
                <a:spcPts val="0"/>
              </a:spcBef>
              <a:spcAft>
                <a:spcPts val="0"/>
              </a:spcAft>
              <a:buSzPts val="1900"/>
              <a:buChar char="■"/>
              <a:defRPr/>
            </a:lvl6pPr>
            <a:lvl7pPr indent="-349250" lvl="6" marL="3200400" algn="ctr">
              <a:lnSpc>
                <a:spcPct val="115000"/>
              </a:lnSpc>
              <a:spcBef>
                <a:spcPts val="0"/>
              </a:spcBef>
              <a:spcAft>
                <a:spcPts val="0"/>
              </a:spcAft>
              <a:buSzPts val="1900"/>
              <a:buChar char="●"/>
              <a:defRPr/>
            </a:lvl7pPr>
            <a:lvl8pPr indent="-349250" lvl="7" marL="3657600" algn="ctr">
              <a:lnSpc>
                <a:spcPct val="115000"/>
              </a:lnSpc>
              <a:spcBef>
                <a:spcPts val="0"/>
              </a:spcBef>
              <a:spcAft>
                <a:spcPts val="0"/>
              </a:spcAft>
              <a:buSzPts val="1900"/>
              <a:buChar char="○"/>
              <a:defRPr/>
            </a:lvl8pPr>
            <a:lvl9pPr indent="-349250" lvl="8" marL="4114800" algn="ctr">
              <a:lnSpc>
                <a:spcPct val="115000"/>
              </a:lnSpc>
              <a:spcBef>
                <a:spcPts val="0"/>
              </a:spcBef>
              <a:spcAft>
                <a:spcPts val="0"/>
              </a:spcAft>
              <a:buSzPts val="1900"/>
              <a:buChar char="■"/>
              <a:defRPr/>
            </a:lvl9pPr>
          </a:lstStyle>
          <a:p/>
        </p:txBody>
      </p:sp>
      <p:sp>
        <p:nvSpPr>
          <p:cNvPr id="57" name="Google Shape;57;p42"/>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43"/>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6" name="Shape 66"/>
        <p:cNvGrpSpPr/>
        <p:nvPr/>
      </p:nvGrpSpPr>
      <p:grpSpPr>
        <a:xfrm>
          <a:off x="0" y="0"/>
          <a:ext cx="0" cy="0"/>
          <a:chOff x="0" y="0"/>
          <a:chExt cx="0" cy="0"/>
        </a:xfrm>
      </p:grpSpPr>
      <p:sp>
        <p:nvSpPr>
          <p:cNvPr id="67" name="Google Shape;67;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2" name="Shape 72"/>
        <p:cNvGrpSpPr/>
        <p:nvPr/>
      </p:nvGrpSpPr>
      <p:grpSpPr>
        <a:xfrm>
          <a:off x="0" y="0"/>
          <a:ext cx="0" cy="0"/>
          <a:chOff x="0" y="0"/>
          <a:chExt cx="0" cy="0"/>
        </a:xfrm>
      </p:grpSpPr>
      <p:sp>
        <p:nvSpPr>
          <p:cNvPr id="73" name="Google Shape;73;p2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75" name="Google Shape;75;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8" name="Shape 78"/>
        <p:cNvGrpSpPr/>
        <p:nvPr/>
      </p:nvGrpSpPr>
      <p:grpSpPr>
        <a:xfrm>
          <a:off x="0" y="0"/>
          <a:ext cx="0" cy="0"/>
          <a:chOff x="0" y="0"/>
          <a:chExt cx="0" cy="0"/>
        </a:xfrm>
      </p:grpSpPr>
      <p:sp>
        <p:nvSpPr>
          <p:cNvPr id="79" name="Google Shape;79;p2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81" name="Google Shape;8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4" name="Shape 84"/>
        <p:cNvGrpSpPr/>
        <p:nvPr/>
      </p:nvGrpSpPr>
      <p:grpSpPr>
        <a:xfrm>
          <a:off x="0" y="0"/>
          <a:ext cx="0" cy="0"/>
          <a:chOff x="0" y="0"/>
          <a:chExt cx="0" cy="0"/>
        </a:xfrm>
      </p:grpSpPr>
      <p:sp>
        <p:nvSpPr>
          <p:cNvPr id="85" name="Google Shape;85;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2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1" name="Shape 91"/>
        <p:cNvGrpSpPr/>
        <p:nvPr/>
      </p:nvGrpSpPr>
      <p:grpSpPr>
        <a:xfrm>
          <a:off x="0" y="0"/>
          <a:ext cx="0" cy="0"/>
          <a:chOff x="0" y="0"/>
          <a:chExt cx="0" cy="0"/>
        </a:xfrm>
      </p:grpSpPr>
      <p:sp>
        <p:nvSpPr>
          <p:cNvPr id="92" name="Google Shape;92;p2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2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94" name="Google Shape;94;p2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5" name="Google Shape;95;p2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96" name="Google Shape;96;p2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7" name="Google Shape;97;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0" name="Shape 100"/>
        <p:cNvGrpSpPr/>
        <p:nvPr/>
      </p:nvGrpSpPr>
      <p:grpSpPr>
        <a:xfrm>
          <a:off x="0" y="0"/>
          <a:ext cx="0" cy="0"/>
          <a:chOff x="0" y="0"/>
          <a:chExt cx="0" cy="0"/>
        </a:xfrm>
      </p:grpSpPr>
      <p:sp>
        <p:nvSpPr>
          <p:cNvPr id="101" name="Google Shape;101;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5" name="Shape 105"/>
        <p:cNvGrpSpPr/>
        <p:nvPr/>
      </p:nvGrpSpPr>
      <p:grpSpPr>
        <a:xfrm>
          <a:off x="0" y="0"/>
          <a:ext cx="0" cy="0"/>
          <a:chOff x="0" y="0"/>
          <a:chExt cx="0" cy="0"/>
        </a:xfrm>
      </p:grpSpPr>
      <p:sp>
        <p:nvSpPr>
          <p:cNvPr id="106" name="Google Shape;106;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900"/>
              <a:buNone/>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p:txBody>
      </p:sp>
      <p:sp>
        <p:nvSpPr>
          <p:cNvPr id="19" name="Google Shape;19;p2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9250" lvl="0" marL="457200" algn="l">
              <a:lnSpc>
                <a:spcPct val="90000"/>
              </a:lnSpc>
              <a:spcBef>
                <a:spcPts val="1100"/>
              </a:spcBef>
              <a:spcAft>
                <a:spcPts val="0"/>
              </a:spcAft>
              <a:buClr>
                <a:schemeClr val="dk1"/>
              </a:buClr>
              <a:buSzPts val="1900"/>
              <a:buChar char="•"/>
              <a:defRPr/>
            </a:lvl1pPr>
            <a:lvl2pPr indent="-349250" lvl="1" marL="914400" algn="l">
              <a:lnSpc>
                <a:spcPct val="90000"/>
              </a:lnSpc>
              <a:spcBef>
                <a:spcPts val="500"/>
              </a:spcBef>
              <a:spcAft>
                <a:spcPts val="0"/>
              </a:spcAft>
              <a:buClr>
                <a:schemeClr val="dk1"/>
              </a:buClr>
              <a:buSzPts val="1900"/>
              <a:buChar char="•"/>
              <a:defRPr/>
            </a:lvl2pPr>
            <a:lvl3pPr indent="-349250" lvl="2" marL="1371600" algn="l">
              <a:lnSpc>
                <a:spcPct val="90000"/>
              </a:lnSpc>
              <a:spcBef>
                <a:spcPts val="500"/>
              </a:spcBef>
              <a:spcAft>
                <a:spcPts val="0"/>
              </a:spcAft>
              <a:buClr>
                <a:schemeClr val="dk1"/>
              </a:buClr>
              <a:buSzPts val="1900"/>
              <a:buChar char="•"/>
              <a:defRPr/>
            </a:lvl3pPr>
            <a:lvl4pPr indent="-349250" lvl="3" marL="1828800" algn="l">
              <a:lnSpc>
                <a:spcPct val="90000"/>
              </a:lnSpc>
              <a:spcBef>
                <a:spcPts val="500"/>
              </a:spcBef>
              <a:spcAft>
                <a:spcPts val="0"/>
              </a:spcAft>
              <a:buClr>
                <a:schemeClr val="dk1"/>
              </a:buClr>
              <a:buSzPts val="1900"/>
              <a:buChar char="•"/>
              <a:defRPr/>
            </a:lvl4pPr>
            <a:lvl5pPr indent="-349250" lvl="4" marL="2286000" algn="l">
              <a:lnSpc>
                <a:spcPct val="90000"/>
              </a:lnSpc>
              <a:spcBef>
                <a:spcPts val="500"/>
              </a:spcBef>
              <a:spcAft>
                <a:spcPts val="0"/>
              </a:spcAft>
              <a:buClr>
                <a:schemeClr val="dk1"/>
              </a:buClr>
              <a:buSzPts val="1900"/>
              <a:buChar char="•"/>
              <a:defRPr/>
            </a:lvl5pPr>
            <a:lvl6pPr indent="-349250" lvl="5" marL="2743200" algn="l">
              <a:lnSpc>
                <a:spcPct val="90000"/>
              </a:lnSpc>
              <a:spcBef>
                <a:spcPts val="500"/>
              </a:spcBef>
              <a:spcAft>
                <a:spcPts val="0"/>
              </a:spcAft>
              <a:buClr>
                <a:schemeClr val="dk1"/>
              </a:buClr>
              <a:buSzPts val="1900"/>
              <a:buChar char="•"/>
              <a:defRPr/>
            </a:lvl6pPr>
            <a:lvl7pPr indent="-349250" lvl="6" marL="3200400" algn="l">
              <a:lnSpc>
                <a:spcPct val="90000"/>
              </a:lnSpc>
              <a:spcBef>
                <a:spcPts val="500"/>
              </a:spcBef>
              <a:spcAft>
                <a:spcPts val="0"/>
              </a:spcAft>
              <a:buClr>
                <a:schemeClr val="dk1"/>
              </a:buClr>
              <a:buSzPts val="1900"/>
              <a:buChar char="•"/>
              <a:defRPr/>
            </a:lvl7pPr>
            <a:lvl8pPr indent="-349250" lvl="7" marL="3657600" algn="l">
              <a:lnSpc>
                <a:spcPct val="90000"/>
              </a:lnSpc>
              <a:spcBef>
                <a:spcPts val="500"/>
              </a:spcBef>
              <a:spcAft>
                <a:spcPts val="0"/>
              </a:spcAft>
              <a:buClr>
                <a:schemeClr val="dk1"/>
              </a:buClr>
              <a:buSzPts val="1900"/>
              <a:buChar char="•"/>
              <a:defRPr/>
            </a:lvl8pPr>
            <a:lvl9pPr indent="-349250" lvl="8" marL="4114800" algn="l">
              <a:lnSpc>
                <a:spcPct val="90000"/>
              </a:lnSpc>
              <a:spcBef>
                <a:spcPts val="500"/>
              </a:spcBef>
              <a:spcAft>
                <a:spcPts val="0"/>
              </a:spcAft>
              <a:buClr>
                <a:schemeClr val="dk1"/>
              </a:buClr>
              <a:buSzPts val="1900"/>
              <a:buChar char="•"/>
              <a:defRPr/>
            </a:lvl9pPr>
          </a:lstStyle>
          <a:p/>
        </p:txBody>
      </p:sp>
      <p:sp>
        <p:nvSpPr>
          <p:cNvPr id="20" name="Google Shape;20;p2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9pPr>
          </a:lstStyle>
          <a:p/>
        </p:txBody>
      </p:sp>
      <p:sp>
        <p:nvSpPr>
          <p:cNvPr id="21" name="Google Shape;21;p2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9pPr>
          </a:lstStyle>
          <a:p/>
        </p:txBody>
      </p:sp>
      <p:sp>
        <p:nvSpPr>
          <p:cNvPr id="22" name="Google Shape;22;p2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9" name="Shape 109"/>
        <p:cNvGrpSpPr/>
        <p:nvPr/>
      </p:nvGrpSpPr>
      <p:grpSpPr>
        <a:xfrm>
          <a:off x="0" y="0"/>
          <a:ext cx="0" cy="0"/>
          <a:chOff x="0" y="0"/>
          <a:chExt cx="0" cy="0"/>
        </a:xfrm>
      </p:grpSpPr>
      <p:sp>
        <p:nvSpPr>
          <p:cNvPr id="110" name="Google Shape;110;p3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3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12" name="Google Shape;112;p3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13" name="Google Shape;113;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6" name="Shape 116"/>
        <p:cNvGrpSpPr/>
        <p:nvPr/>
      </p:nvGrpSpPr>
      <p:grpSpPr>
        <a:xfrm>
          <a:off x="0" y="0"/>
          <a:ext cx="0" cy="0"/>
          <a:chOff x="0" y="0"/>
          <a:chExt cx="0" cy="0"/>
        </a:xfrm>
      </p:grpSpPr>
      <p:sp>
        <p:nvSpPr>
          <p:cNvPr id="117" name="Google Shape;117;p3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31"/>
          <p:cNvSpPr/>
          <p:nvPr>
            <p:ph idx="2" type="pic"/>
          </p:nvPr>
        </p:nvSpPr>
        <p:spPr>
          <a:xfrm>
            <a:off x="5183188" y="987425"/>
            <a:ext cx="6172200" cy="4873625"/>
          </a:xfrm>
          <a:prstGeom prst="rect">
            <a:avLst/>
          </a:prstGeom>
          <a:noFill/>
          <a:ln>
            <a:noFill/>
          </a:ln>
        </p:spPr>
      </p:sp>
      <p:sp>
        <p:nvSpPr>
          <p:cNvPr id="119" name="Google Shape;119;p3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20" name="Google Shape;120;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3" name="Shape 123"/>
        <p:cNvGrpSpPr/>
        <p:nvPr/>
      </p:nvGrpSpPr>
      <p:grpSpPr>
        <a:xfrm>
          <a:off x="0" y="0"/>
          <a:ext cx="0" cy="0"/>
          <a:chOff x="0" y="0"/>
          <a:chExt cx="0" cy="0"/>
        </a:xfrm>
      </p:grpSpPr>
      <p:sp>
        <p:nvSpPr>
          <p:cNvPr id="124" name="Google Shape;124;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3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6" name="Google Shape;126;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9" name="Shape 129"/>
        <p:cNvGrpSpPr/>
        <p:nvPr/>
      </p:nvGrpSpPr>
      <p:grpSpPr>
        <a:xfrm>
          <a:off x="0" y="0"/>
          <a:ext cx="0" cy="0"/>
          <a:chOff x="0" y="0"/>
          <a:chExt cx="0" cy="0"/>
        </a:xfrm>
      </p:grpSpPr>
      <p:sp>
        <p:nvSpPr>
          <p:cNvPr id="130" name="Google Shape;130;p3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3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2" name="Google Shape;132;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34"/>
          <p:cNvSpPr txBox="1"/>
          <p:nvPr>
            <p:ph type="title"/>
          </p:nvPr>
        </p:nvSpPr>
        <p:spPr>
          <a:xfrm>
            <a:off x="415600" y="2867800"/>
            <a:ext cx="11360700" cy="1122300"/>
          </a:xfrm>
          <a:prstGeom prst="rect">
            <a:avLst/>
          </a:prstGeom>
          <a:noFill/>
          <a:ln>
            <a:noFill/>
          </a:ln>
        </p:spPr>
        <p:txBody>
          <a:bodyPr anchorCtr="0" anchor="ctr" bIns="121900" lIns="121900" spcFirstLastPara="1" rIns="121900" wrap="square" tIns="121900">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25" name="Google Shape;25;p34"/>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6" name="Shape 26"/>
        <p:cNvGrpSpPr/>
        <p:nvPr/>
      </p:nvGrpSpPr>
      <p:grpSpPr>
        <a:xfrm>
          <a:off x="0" y="0"/>
          <a:ext cx="0" cy="0"/>
          <a:chOff x="0" y="0"/>
          <a:chExt cx="0" cy="0"/>
        </a:xfrm>
      </p:grpSpPr>
      <p:sp>
        <p:nvSpPr>
          <p:cNvPr id="27" name="Google Shape;27;p35"/>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28" name="Google Shape;28;p35"/>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gn="l">
              <a:lnSpc>
                <a:spcPct val="115000"/>
              </a:lnSpc>
              <a:spcBef>
                <a:spcPts val="0"/>
              </a:spcBef>
              <a:spcAft>
                <a:spcPts val="0"/>
              </a:spcAft>
              <a:buSzPts val="2400"/>
              <a:buChar char="●"/>
              <a:defRPr/>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29" name="Google Shape;29;p35"/>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36"/>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32" name="Google Shape;32;p36"/>
          <p:cNvSpPr txBox="1"/>
          <p:nvPr>
            <p:ph idx="1" type="body"/>
          </p:nvPr>
        </p:nvSpPr>
        <p:spPr>
          <a:xfrm>
            <a:off x="415600" y="1536633"/>
            <a:ext cx="5333100" cy="4555200"/>
          </a:xfrm>
          <a:prstGeom prst="rect">
            <a:avLst/>
          </a:prstGeom>
          <a:noFill/>
          <a:ln>
            <a:noFill/>
          </a:ln>
        </p:spPr>
        <p:txBody>
          <a:bodyPr anchorCtr="0" anchor="t" bIns="121900" lIns="121900" spcFirstLastPara="1" rIns="121900" wrap="square" tIns="121900">
            <a:norm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33" name="Google Shape;33;p36"/>
          <p:cNvSpPr txBox="1"/>
          <p:nvPr>
            <p:ph idx="2" type="body"/>
          </p:nvPr>
        </p:nvSpPr>
        <p:spPr>
          <a:xfrm>
            <a:off x="6443200" y="1536633"/>
            <a:ext cx="5333100" cy="4555200"/>
          </a:xfrm>
          <a:prstGeom prst="rect">
            <a:avLst/>
          </a:prstGeom>
          <a:noFill/>
          <a:ln>
            <a:noFill/>
          </a:ln>
        </p:spPr>
        <p:txBody>
          <a:bodyPr anchorCtr="0" anchor="t" bIns="121900" lIns="121900" spcFirstLastPara="1" rIns="121900" wrap="square" tIns="121900">
            <a:norm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34" name="Google Shape;34;p36"/>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37"/>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37" name="Google Shape;37;p37"/>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38"/>
          <p:cNvSpPr txBox="1"/>
          <p:nvPr>
            <p:ph type="title"/>
          </p:nvPr>
        </p:nvSpPr>
        <p:spPr>
          <a:xfrm>
            <a:off x="415600" y="740800"/>
            <a:ext cx="3744000" cy="1007700"/>
          </a:xfrm>
          <a:prstGeom prst="rect">
            <a:avLst/>
          </a:prstGeom>
          <a:noFill/>
          <a:ln>
            <a:noFill/>
          </a:ln>
        </p:spPr>
        <p:txBody>
          <a:bodyPr anchorCtr="0" anchor="b" bIns="121900" lIns="121900" spcFirstLastPara="1" rIns="121900" wrap="square" tIns="121900">
            <a:norm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40" name="Google Shape;40;p38"/>
          <p:cNvSpPr txBox="1"/>
          <p:nvPr>
            <p:ph idx="1" type="body"/>
          </p:nvPr>
        </p:nvSpPr>
        <p:spPr>
          <a:xfrm>
            <a:off x="415600" y="1852800"/>
            <a:ext cx="3744000" cy="4239300"/>
          </a:xfrm>
          <a:prstGeom prst="rect">
            <a:avLst/>
          </a:prstGeom>
          <a:noFill/>
          <a:ln>
            <a:noFill/>
          </a:ln>
        </p:spPr>
        <p:txBody>
          <a:bodyPr anchorCtr="0" anchor="t" bIns="121900" lIns="121900" spcFirstLastPara="1" rIns="121900" wrap="square" tIns="121900">
            <a:norm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41" name="Google Shape;41;p38"/>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39"/>
          <p:cNvSpPr txBox="1"/>
          <p:nvPr>
            <p:ph type="title"/>
          </p:nvPr>
        </p:nvSpPr>
        <p:spPr>
          <a:xfrm>
            <a:off x="653667" y="600200"/>
            <a:ext cx="8490300" cy="5454300"/>
          </a:xfrm>
          <a:prstGeom prst="rect">
            <a:avLst/>
          </a:prstGeom>
          <a:noFill/>
          <a:ln>
            <a:noFill/>
          </a:ln>
        </p:spPr>
        <p:txBody>
          <a:bodyPr anchorCtr="0" anchor="ctr" bIns="121900" lIns="121900" spcFirstLastPara="1" rIns="121900" wrap="square" tIns="121900">
            <a:normAutofit/>
          </a:bodyPr>
          <a:lstStyle>
            <a:lvl1pPr lvl="0" algn="l">
              <a:lnSpc>
                <a:spcPct val="100000"/>
              </a:lnSpc>
              <a:spcBef>
                <a:spcPts val="0"/>
              </a:spcBef>
              <a:spcAft>
                <a:spcPts val="0"/>
              </a:spcAft>
              <a:buSzPts val="6400"/>
              <a:buNone/>
              <a:defRPr sz="6400"/>
            </a:lvl1pPr>
            <a:lvl2pPr lvl="1" algn="l">
              <a:lnSpc>
                <a:spcPct val="100000"/>
              </a:lnSpc>
              <a:spcBef>
                <a:spcPts val="0"/>
              </a:spcBef>
              <a:spcAft>
                <a:spcPts val="0"/>
              </a:spcAft>
              <a:buSzPts val="6400"/>
              <a:buNone/>
              <a:defRPr sz="6400"/>
            </a:lvl2pPr>
            <a:lvl3pPr lvl="2" algn="l">
              <a:lnSpc>
                <a:spcPct val="100000"/>
              </a:lnSpc>
              <a:spcBef>
                <a:spcPts val="0"/>
              </a:spcBef>
              <a:spcAft>
                <a:spcPts val="0"/>
              </a:spcAft>
              <a:buSzPts val="6400"/>
              <a:buNone/>
              <a:defRPr sz="6400"/>
            </a:lvl3pPr>
            <a:lvl4pPr lvl="3" algn="l">
              <a:lnSpc>
                <a:spcPct val="100000"/>
              </a:lnSpc>
              <a:spcBef>
                <a:spcPts val="0"/>
              </a:spcBef>
              <a:spcAft>
                <a:spcPts val="0"/>
              </a:spcAft>
              <a:buSzPts val="6400"/>
              <a:buNone/>
              <a:defRPr sz="6400"/>
            </a:lvl4pPr>
            <a:lvl5pPr lvl="4" algn="l">
              <a:lnSpc>
                <a:spcPct val="100000"/>
              </a:lnSpc>
              <a:spcBef>
                <a:spcPts val="0"/>
              </a:spcBef>
              <a:spcAft>
                <a:spcPts val="0"/>
              </a:spcAft>
              <a:buSzPts val="6400"/>
              <a:buNone/>
              <a:defRPr sz="6400"/>
            </a:lvl5pPr>
            <a:lvl6pPr lvl="5" algn="l">
              <a:lnSpc>
                <a:spcPct val="100000"/>
              </a:lnSpc>
              <a:spcBef>
                <a:spcPts val="0"/>
              </a:spcBef>
              <a:spcAft>
                <a:spcPts val="0"/>
              </a:spcAft>
              <a:buSzPts val="6400"/>
              <a:buNone/>
              <a:defRPr sz="6400"/>
            </a:lvl6pPr>
            <a:lvl7pPr lvl="6" algn="l">
              <a:lnSpc>
                <a:spcPct val="100000"/>
              </a:lnSpc>
              <a:spcBef>
                <a:spcPts val="0"/>
              </a:spcBef>
              <a:spcAft>
                <a:spcPts val="0"/>
              </a:spcAft>
              <a:buSzPts val="6400"/>
              <a:buNone/>
              <a:defRPr sz="6400"/>
            </a:lvl7pPr>
            <a:lvl8pPr lvl="7" algn="l">
              <a:lnSpc>
                <a:spcPct val="100000"/>
              </a:lnSpc>
              <a:spcBef>
                <a:spcPts val="0"/>
              </a:spcBef>
              <a:spcAft>
                <a:spcPts val="0"/>
              </a:spcAft>
              <a:buSzPts val="6400"/>
              <a:buNone/>
              <a:defRPr sz="6400"/>
            </a:lvl8pPr>
            <a:lvl9pPr lvl="8" algn="l">
              <a:lnSpc>
                <a:spcPct val="100000"/>
              </a:lnSpc>
              <a:spcBef>
                <a:spcPts val="0"/>
              </a:spcBef>
              <a:spcAft>
                <a:spcPts val="0"/>
              </a:spcAft>
              <a:buSzPts val="6400"/>
              <a:buNone/>
              <a:defRPr sz="6400"/>
            </a:lvl9pPr>
          </a:lstStyle>
          <a:p/>
        </p:txBody>
      </p:sp>
      <p:sp>
        <p:nvSpPr>
          <p:cNvPr id="44" name="Google Shape;44;p39"/>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40"/>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40"/>
          <p:cNvSpPr txBox="1"/>
          <p:nvPr>
            <p:ph type="title"/>
          </p:nvPr>
        </p:nvSpPr>
        <p:spPr>
          <a:xfrm>
            <a:off x="354000" y="1644233"/>
            <a:ext cx="5393700" cy="19764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p:txBody>
      </p:sp>
      <p:sp>
        <p:nvSpPr>
          <p:cNvPr id="48" name="Google Shape;48;p40"/>
          <p:cNvSpPr txBox="1"/>
          <p:nvPr>
            <p:ph idx="1" type="subTitle"/>
          </p:nvPr>
        </p:nvSpPr>
        <p:spPr>
          <a:xfrm>
            <a:off x="354000" y="3737433"/>
            <a:ext cx="5393700" cy="1646700"/>
          </a:xfrm>
          <a:prstGeom prst="rect">
            <a:avLst/>
          </a:prstGeom>
          <a:noFill/>
          <a:ln>
            <a:noFill/>
          </a:ln>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9" name="Google Shape;49;p40"/>
          <p:cNvSpPr txBox="1"/>
          <p:nvPr>
            <p:ph idx="2" type="body"/>
          </p:nvPr>
        </p:nvSpPr>
        <p:spPr>
          <a:xfrm>
            <a:off x="6586000" y="965433"/>
            <a:ext cx="5115900" cy="4926900"/>
          </a:xfrm>
          <a:prstGeom prst="rect">
            <a:avLst/>
          </a:prstGeom>
          <a:noFill/>
          <a:ln>
            <a:noFill/>
          </a:ln>
        </p:spPr>
        <p:txBody>
          <a:bodyPr anchorCtr="0" anchor="ctr" bIns="121900" lIns="121900" spcFirstLastPara="1" rIns="121900" wrap="square" tIns="121900">
            <a:normAutofit/>
          </a:bodyPr>
          <a:lstStyle>
            <a:lvl1pPr indent="-381000" lvl="0" marL="457200" algn="l">
              <a:lnSpc>
                <a:spcPct val="115000"/>
              </a:lnSpc>
              <a:spcBef>
                <a:spcPts val="0"/>
              </a:spcBef>
              <a:spcAft>
                <a:spcPts val="0"/>
              </a:spcAft>
              <a:buSzPts val="2400"/>
              <a:buChar char="●"/>
              <a:defRPr/>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50" name="Google Shape;50;p4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3.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p19"/>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9pPr>
          </a:lstStyle>
          <a:p/>
        </p:txBody>
      </p:sp>
      <p:sp>
        <p:nvSpPr>
          <p:cNvPr id="11" name="Google Shape;11;p19"/>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marR="0" rtl="0" algn="l">
              <a:lnSpc>
                <a:spcPct val="115000"/>
              </a:lnSpc>
              <a:spcBef>
                <a:spcPts val="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1pPr>
            <a:lvl2pPr indent="-349250" lvl="1" marL="9144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2pPr>
            <a:lvl3pPr indent="-349250" lvl="2" marL="13716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3pPr>
            <a:lvl4pPr indent="-349250" lvl="3" marL="18288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4pPr>
            <a:lvl5pPr indent="-349250" lvl="4" marL="22860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5pPr>
            <a:lvl6pPr indent="-349250" lvl="5" marL="27432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6pPr>
            <a:lvl7pPr indent="-349250" lvl="6" marL="32004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7pPr>
            <a:lvl8pPr indent="-349250" lvl="7" marL="36576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8pPr>
            <a:lvl9pPr indent="-349250" lvl="8" marL="41148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9pPr>
          </a:lstStyle>
          <a:p/>
        </p:txBody>
      </p:sp>
      <p:sp>
        <p:nvSpPr>
          <p:cNvPr id="12" name="Google Shape;12;p19"/>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0" name="Shape 60"/>
        <p:cNvGrpSpPr/>
        <p:nvPr/>
      </p:nvGrpSpPr>
      <p:grpSpPr>
        <a:xfrm>
          <a:off x="0" y="0"/>
          <a:ext cx="0" cy="0"/>
          <a:chOff x="0" y="0"/>
          <a:chExt cx="0" cy="0"/>
        </a:xfrm>
      </p:grpSpPr>
      <p:sp>
        <p:nvSpPr>
          <p:cNvPr id="61" name="Google Shape;61;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2" name="Google Shape;62;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3" name="Google Shape;63;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4" name="Google Shape;64;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5" name="Google Shape;65;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20.png"/><Relationship Id="rId5" Type="http://schemas.openxmlformats.org/officeDocument/2006/relationships/image" Target="../media/image1.png"/><Relationship Id="rId6" Type="http://schemas.openxmlformats.org/officeDocument/2006/relationships/image" Target="../media/image17.png"/><Relationship Id="rId7" Type="http://schemas.openxmlformats.org/officeDocument/2006/relationships/image" Target="../media/image10.png"/><Relationship Id="rId8"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22.png"/><Relationship Id="rId4" Type="http://schemas.openxmlformats.org/officeDocument/2006/relationships/image" Target="../media/image25.png"/><Relationship Id="rId5" Type="http://schemas.openxmlformats.org/officeDocument/2006/relationships/image" Target="../media/image16.png"/><Relationship Id="rId6" Type="http://schemas.openxmlformats.org/officeDocument/2006/relationships/image" Target="../media/image1.png"/><Relationship Id="rId7" Type="http://schemas.openxmlformats.org/officeDocument/2006/relationships/image" Target="../media/image10.png"/><Relationship Id="rId8"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hyperlink" Target="https://edstem.org/us/courses/56859/lessons/98856/slides/546844"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2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
          <p:cNvSpPr txBox="1"/>
          <p:nvPr>
            <p:ph type="ctrTitle"/>
          </p:nvPr>
        </p:nvSpPr>
        <p:spPr>
          <a:xfrm>
            <a:off x="6096007" y="1281167"/>
            <a:ext cx="6081900" cy="2736900"/>
          </a:xfrm>
          <a:prstGeom prst="rect">
            <a:avLst/>
          </a:prstGeom>
          <a:noFill/>
          <a:ln>
            <a:noFill/>
          </a:ln>
        </p:spPr>
        <p:txBody>
          <a:bodyPr anchorCtr="0" anchor="b" bIns="121900" lIns="121900" spcFirstLastPara="1" rIns="121900" wrap="square" tIns="121900">
            <a:normAutofit/>
          </a:bodyPr>
          <a:lstStyle/>
          <a:p>
            <a:pPr indent="0" lvl="0" marL="0" rtl="0" algn="ctr">
              <a:lnSpc>
                <a:spcPct val="100000"/>
              </a:lnSpc>
              <a:spcBef>
                <a:spcPts val="0"/>
              </a:spcBef>
              <a:spcAft>
                <a:spcPts val="0"/>
              </a:spcAft>
              <a:buSzPts val="6900"/>
              <a:buNone/>
            </a:pPr>
            <a:r>
              <a:rPr lang="en-US">
                <a:solidFill>
                  <a:srgbClr val="A64D79"/>
                </a:solidFill>
              </a:rPr>
              <a:t>Section 1</a:t>
            </a:r>
            <a:endParaRPr>
              <a:solidFill>
                <a:srgbClr val="A64D79"/>
              </a:solidFill>
            </a:endParaRPr>
          </a:p>
        </p:txBody>
      </p:sp>
      <p:sp>
        <p:nvSpPr>
          <p:cNvPr id="140" name="Google Shape;140;p1"/>
          <p:cNvSpPr txBox="1"/>
          <p:nvPr>
            <p:ph idx="1" type="subTitle"/>
          </p:nvPr>
        </p:nvSpPr>
        <p:spPr>
          <a:xfrm>
            <a:off x="6096002" y="4086100"/>
            <a:ext cx="6081900" cy="1056900"/>
          </a:xfrm>
          <a:prstGeom prst="rect">
            <a:avLst/>
          </a:prstGeom>
          <a:noFill/>
          <a:ln>
            <a:noFill/>
          </a:ln>
        </p:spPr>
        <p:txBody>
          <a:bodyPr anchorCtr="0" anchor="t" bIns="121900" lIns="121900" spcFirstLastPara="1" rIns="121900" wrap="square" tIns="121900">
            <a:normAutofit/>
          </a:bodyPr>
          <a:lstStyle/>
          <a:p>
            <a:pPr indent="0" lvl="0" marL="0" rtl="0" algn="ctr">
              <a:lnSpc>
                <a:spcPct val="100000"/>
              </a:lnSpc>
              <a:spcBef>
                <a:spcPts val="0"/>
              </a:spcBef>
              <a:spcAft>
                <a:spcPts val="0"/>
              </a:spcAft>
              <a:buSzPts val="3700"/>
              <a:buNone/>
            </a:pPr>
            <a:r>
              <a:rPr lang="en-US"/>
              <a:t>CSE/STAT 416</a:t>
            </a:r>
            <a:endParaRPr/>
          </a:p>
        </p:txBody>
      </p:sp>
      <p:pic>
        <p:nvPicPr>
          <p:cNvPr id="141" name="Google Shape;141;p1"/>
          <p:cNvPicPr preferRelativeResize="0"/>
          <p:nvPr/>
        </p:nvPicPr>
        <p:blipFill rotWithShape="1">
          <a:blip r:embed="rId3">
            <a:alphaModFix/>
          </a:blip>
          <a:srcRect b="0" l="0" r="0" t="0"/>
          <a:stretch/>
        </p:blipFill>
        <p:spPr>
          <a:xfrm>
            <a:off x="281200" y="1227350"/>
            <a:ext cx="6878217" cy="42193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215" name="Shape 215"/>
        <p:cNvGrpSpPr/>
        <p:nvPr/>
      </p:nvGrpSpPr>
      <p:grpSpPr>
        <a:xfrm>
          <a:off x="0" y="0"/>
          <a:ext cx="0" cy="0"/>
          <a:chOff x="0" y="0"/>
          <a:chExt cx="0" cy="0"/>
        </a:xfrm>
      </p:grpSpPr>
      <p:sp>
        <p:nvSpPr>
          <p:cNvPr id="216" name="Google Shape;216;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7030A0"/>
              </a:buClr>
              <a:buSzPts val="4400"/>
              <a:buFont typeface="Calibri"/>
              <a:buNone/>
            </a:pPr>
            <a:r>
              <a:rPr b="1" lang="en-US">
                <a:solidFill>
                  <a:srgbClr val="7030A0"/>
                </a:solidFill>
              </a:rPr>
              <a:t>Regularization</a:t>
            </a:r>
            <a:endParaRPr/>
          </a:p>
        </p:txBody>
      </p:sp>
      <p:sp>
        <p:nvSpPr>
          <p:cNvPr id="217" name="Google Shape;217;p11"/>
          <p:cNvSpPr txBox="1"/>
          <p:nvPr/>
        </p:nvSpPr>
        <p:spPr>
          <a:xfrm>
            <a:off x="5266281" y="2877000"/>
            <a:ext cx="5596200" cy="3981000"/>
          </a:xfrm>
          <a:prstGeom prst="rect">
            <a:avLst/>
          </a:prstGeom>
          <a:noFill/>
          <a:ln>
            <a:noFill/>
          </a:ln>
        </p:spPr>
        <p:txBody>
          <a:bodyPr anchorCtr="0" anchor="t" bIns="45700" lIns="91425" spcFirstLastPara="1" rIns="91425" wrap="square" tIns="45700">
            <a:normAutofit/>
          </a:bodyPr>
          <a:lstStyle/>
          <a:p>
            <a:pPr indent="0" lvl="0" marL="139700" marR="0" rtl="0" algn="l">
              <a:lnSpc>
                <a:spcPct val="90000"/>
              </a:lnSpc>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Sum? </a:t>
            </a:r>
            <a:endParaRPr b="0" i="0" sz="1400" u="none" cap="none" strike="noStrike">
              <a:solidFill>
                <a:srgbClr val="000000"/>
              </a:solidFill>
              <a:latin typeface="Arial"/>
              <a:ea typeface="Arial"/>
              <a:cs typeface="Arial"/>
              <a:sym typeface="Arial"/>
            </a:endParaRPr>
          </a:p>
          <a:p>
            <a:pPr indent="0" lvl="0" marL="1397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0" lvl="0" marL="139700" marR="0" rtl="0" algn="l">
              <a:lnSpc>
                <a:spcPct val="90000"/>
              </a:lnSpc>
              <a:spcBef>
                <a:spcPts val="100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Sum of absolute values?</a:t>
            </a:r>
            <a:endParaRPr b="0" i="0" sz="1400" u="none" cap="none" strike="noStrike">
              <a:solidFill>
                <a:srgbClr val="000000"/>
              </a:solidFill>
              <a:latin typeface="Arial"/>
              <a:ea typeface="Arial"/>
              <a:cs typeface="Arial"/>
              <a:sym typeface="Arial"/>
            </a:endParaRPr>
          </a:p>
          <a:p>
            <a:pPr indent="0" lvl="0" marL="1397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0" lvl="0" marL="139700" marR="0" rtl="0" algn="l">
              <a:lnSpc>
                <a:spcPct val="90000"/>
              </a:lnSpc>
              <a:spcBef>
                <a:spcPts val="100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Sum of squares?</a:t>
            </a:r>
            <a:endParaRPr b="0" i="0" sz="1400" u="none" cap="none" strike="noStrike">
              <a:solidFill>
                <a:srgbClr val="000000"/>
              </a:solidFill>
              <a:latin typeface="Arial"/>
              <a:ea typeface="Arial"/>
              <a:cs typeface="Arial"/>
              <a:sym typeface="Arial"/>
            </a:endParaRPr>
          </a:p>
        </p:txBody>
      </p:sp>
      <p:sp>
        <p:nvSpPr>
          <p:cNvPr id="218" name="Google Shape;218;p11"/>
          <p:cNvSpPr txBox="1"/>
          <p:nvPr/>
        </p:nvSpPr>
        <p:spPr>
          <a:xfrm>
            <a:off x="450250" y="1690688"/>
            <a:ext cx="4493100" cy="1815900"/>
          </a:xfrm>
          <a:prstGeom prst="rect">
            <a:avLst/>
          </a:prstGeom>
          <a:blipFill rotWithShape="1">
            <a:blip r:embed="rId3">
              <a:alphaModFix/>
            </a:blip>
            <a:stretch>
              <a:fillRect b="0" l="-2847" r="-4198" t="-3018"/>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pic>
        <p:nvPicPr>
          <p:cNvPr id="219" name="Google Shape;219;p11"/>
          <p:cNvPicPr preferRelativeResize="0"/>
          <p:nvPr/>
        </p:nvPicPr>
        <p:blipFill rotWithShape="1">
          <a:blip r:embed="rId4">
            <a:alphaModFix/>
          </a:blip>
          <a:srcRect b="0" l="0" r="0" t="0"/>
          <a:stretch/>
        </p:blipFill>
        <p:spPr>
          <a:xfrm>
            <a:off x="6455250" y="2690600"/>
            <a:ext cx="2291458" cy="931275"/>
          </a:xfrm>
          <a:prstGeom prst="rect">
            <a:avLst/>
          </a:prstGeom>
          <a:noFill/>
          <a:ln>
            <a:noFill/>
          </a:ln>
        </p:spPr>
      </p:pic>
      <p:pic>
        <p:nvPicPr>
          <p:cNvPr id="220" name="Google Shape;220;p11"/>
          <p:cNvPicPr preferRelativeResize="0"/>
          <p:nvPr/>
        </p:nvPicPr>
        <p:blipFill rotWithShape="1">
          <a:blip r:embed="rId5">
            <a:alphaModFix/>
          </a:blip>
          <a:srcRect b="0" l="0" r="0" t="0"/>
          <a:stretch/>
        </p:blipFill>
        <p:spPr>
          <a:xfrm>
            <a:off x="9080500" y="3848100"/>
            <a:ext cx="2708275" cy="661825"/>
          </a:xfrm>
          <a:prstGeom prst="rect">
            <a:avLst/>
          </a:prstGeom>
          <a:noFill/>
          <a:ln>
            <a:noFill/>
          </a:ln>
        </p:spPr>
      </p:pic>
      <p:pic>
        <p:nvPicPr>
          <p:cNvPr id="221" name="Google Shape;221;p11"/>
          <p:cNvPicPr preferRelativeResize="0"/>
          <p:nvPr/>
        </p:nvPicPr>
        <p:blipFill rotWithShape="1">
          <a:blip r:embed="rId6">
            <a:alphaModFix/>
          </a:blip>
          <a:srcRect b="0" l="0" r="0" t="0"/>
          <a:stretch/>
        </p:blipFill>
        <p:spPr>
          <a:xfrm>
            <a:off x="8048625" y="4795125"/>
            <a:ext cx="3921125" cy="93126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226" name="Shape 226"/>
        <p:cNvGrpSpPr/>
        <p:nvPr/>
      </p:nvGrpSpPr>
      <p:grpSpPr>
        <a:xfrm>
          <a:off x="0" y="0"/>
          <a:ext cx="0" cy="0"/>
          <a:chOff x="0" y="0"/>
          <a:chExt cx="0" cy="0"/>
        </a:xfrm>
      </p:grpSpPr>
      <p:sp>
        <p:nvSpPr>
          <p:cNvPr id="227" name="Google Shape;227;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7030A0"/>
              </a:buClr>
              <a:buSzPts val="4400"/>
              <a:buFont typeface="Calibri"/>
              <a:buNone/>
            </a:pPr>
            <a:r>
              <a:rPr b="1" lang="en-US">
                <a:solidFill>
                  <a:srgbClr val="7030A0"/>
                </a:solidFill>
              </a:rPr>
              <a:t>Ridge Regression</a:t>
            </a:r>
            <a:endParaRPr/>
          </a:p>
        </p:txBody>
      </p:sp>
      <p:sp>
        <p:nvSpPr>
          <p:cNvPr id="228" name="Google Shape;228;p12"/>
          <p:cNvSpPr txBox="1"/>
          <p:nvPr/>
        </p:nvSpPr>
        <p:spPr>
          <a:xfrm>
            <a:off x="3892200" y="2385994"/>
            <a:ext cx="7461600" cy="5308000"/>
          </a:xfrm>
          <a:prstGeom prst="rect">
            <a:avLst/>
          </a:prstGeom>
          <a:blipFill rotWithShape="1">
            <a:blip r:embed="rId3">
              <a:alphaModFix/>
            </a:blip>
            <a:stretch>
              <a:fillRect b="0" l="0" r="0" t="-1603"/>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229" name="Google Shape;229;p12"/>
          <p:cNvSpPr txBox="1"/>
          <p:nvPr/>
        </p:nvSpPr>
        <p:spPr>
          <a:xfrm>
            <a:off x="102197" y="1690688"/>
            <a:ext cx="3504300" cy="2658300"/>
          </a:xfrm>
          <a:prstGeom prst="rect">
            <a:avLst/>
          </a:prstGeom>
          <a:blipFill rotWithShape="1">
            <a:blip r:embed="rId4">
              <a:alphaModFix/>
            </a:blip>
            <a:stretch>
              <a:fillRect b="0" l="0" r="-2430" t="-1142"/>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pic>
        <p:nvPicPr>
          <p:cNvPr id="230" name="Google Shape;230;p12"/>
          <p:cNvPicPr preferRelativeResize="0"/>
          <p:nvPr/>
        </p:nvPicPr>
        <p:blipFill rotWithShape="1">
          <a:blip r:embed="rId5">
            <a:alphaModFix/>
          </a:blip>
          <a:srcRect b="0" l="0" r="0" t="0"/>
          <a:stretch/>
        </p:blipFill>
        <p:spPr>
          <a:xfrm>
            <a:off x="6370850" y="3910791"/>
            <a:ext cx="895350" cy="438150"/>
          </a:xfrm>
          <a:prstGeom prst="rect">
            <a:avLst/>
          </a:prstGeom>
          <a:noFill/>
          <a:ln>
            <a:noFill/>
          </a:ln>
        </p:spPr>
      </p:pic>
      <p:pic>
        <p:nvPicPr>
          <p:cNvPr id="231" name="Google Shape;231;p12"/>
          <p:cNvPicPr preferRelativeResize="0"/>
          <p:nvPr/>
        </p:nvPicPr>
        <p:blipFill rotWithShape="1">
          <a:blip r:embed="rId6">
            <a:alphaModFix/>
          </a:blip>
          <a:srcRect b="0" l="0" r="0" t="0"/>
          <a:stretch/>
        </p:blipFill>
        <p:spPr>
          <a:xfrm>
            <a:off x="4486263" y="4431888"/>
            <a:ext cx="6867525" cy="1495425"/>
          </a:xfrm>
          <a:prstGeom prst="rect">
            <a:avLst/>
          </a:prstGeom>
          <a:noFill/>
          <a:ln>
            <a:noFill/>
          </a:ln>
        </p:spPr>
      </p:pic>
      <p:pic>
        <p:nvPicPr>
          <p:cNvPr id="232" name="Google Shape;232;p12"/>
          <p:cNvPicPr preferRelativeResize="0"/>
          <p:nvPr/>
        </p:nvPicPr>
        <p:blipFill rotWithShape="1">
          <a:blip r:embed="rId7">
            <a:alphaModFix/>
          </a:blip>
          <a:srcRect b="0" l="0" r="0" t="0"/>
          <a:stretch/>
        </p:blipFill>
        <p:spPr>
          <a:xfrm>
            <a:off x="5744925" y="2990916"/>
            <a:ext cx="2905125" cy="600075"/>
          </a:xfrm>
          <a:prstGeom prst="rect">
            <a:avLst/>
          </a:prstGeom>
          <a:noFill/>
          <a:ln>
            <a:noFill/>
          </a:ln>
        </p:spPr>
      </p:pic>
      <p:pic>
        <p:nvPicPr>
          <p:cNvPr id="233" name="Google Shape;233;p12"/>
          <p:cNvPicPr preferRelativeResize="0"/>
          <p:nvPr/>
        </p:nvPicPr>
        <p:blipFill rotWithShape="1">
          <a:blip r:embed="rId8">
            <a:alphaModFix/>
          </a:blip>
          <a:srcRect b="0" l="0" r="0" t="0"/>
          <a:stretch/>
        </p:blipFill>
        <p:spPr>
          <a:xfrm>
            <a:off x="6289500" y="6134238"/>
            <a:ext cx="2667000" cy="552450"/>
          </a:xfrm>
          <a:prstGeom prst="rect">
            <a:avLst/>
          </a:prstGeom>
          <a:noFill/>
          <a:ln>
            <a:noFill/>
          </a:ln>
        </p:spPr>
      </p:pic>
      <p:sp>
        <p:nvSpPr>
          <p:cNvPr id="234" name="Google Shape;234;p12"/>
          <p:cNvSpPr/>
          <p:nvPr/>
        </p:nvSpPr>
        <p:spPr>
          <a:xfrm>
            <a:off x="327250" y="2365475"/>
            <a:ext cx="3036900" cy="438300"/>
          </a:xfrm>
          <a:prstGeom prst="rect">
            <a:avLst/>
          </a:prstGeom>
          <a:solidFill>
            <a:srgbClr val="FFF2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5" name="Google Shape;235;p12"/>
          <p:cNvPicPr preferRelativeResize="0"/>
          <p:nvPr/>
        </p:nvPicPr>
        <p:blipFill rotWithShape="1">
          <a:blip r:embed="rId9">
            <a:alphaModFix/>
          </a:blip>
          <a:srcRect b="0" l="0" r="0" t="0"/>
          <a:stretch/>
        </p:blipFill>
        <p:spPr>
          <a:xfrm>
            <a:off x="372700" y="2386000"/>
            <a:ext cx="3152125" cy="417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240" name="Shape 240"/>
        <p:cNvGrpSpPr/>
        <p:nvPr/>
      </p:nvGrpSpPr>
      <p:grpSpPr>
        <a:xfrm>
          <a:off x="0" y="0"/>
          <a:ext cx="0" cy="0"/>
          <a:chOff x="0" y="0"/>
          <a:chExt cx="0" cy="0"/>
        </a:xfrm>
      </p:grpSpPr>
      <p:sp>
        <p:nvSpPr>
          <p:cNvPr id="241" name="Google Shape;241;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7030A0"/>
              </a:buClr>
              <a:buSzPts val="4400"/>
              <a:buFont typeface="Calibri"/>
              <a:buNone/>
            </a:pPr>
            <a:r>
              <a:rPr b="1" lang="en-US">
                <a:solidFill>
                  <a:srgbClr val="7030A0"/>
                </a:solidFill>
              </a:rPr>
              <a:t>Lasso </a:t>
            </a:r>
            <a:endParaRPr/>
          </a:p>
        </p:txBody>
      </p:sp>
      <p:sp>
        <p:nvSpPr>
          <p:cNvPr id="242" name="Google Shape;242;p13"/>
          <p:cNvSpPr txBox="1"/>
          <p:nvPr/>
        </p:nvSpPr>
        <p:spPr>
          <a:xfrm>
            <a:off x="4283520" y="2255171"/>
            <a:ext cx="7461600" cy="5308000"/>
          </a:xfrm>
          <a:prstGeom prst="rect">
            <a:avLst/>
          </a:prstGeom>
          <a:blipFill rotWithShape="1">
            <a:blip r:embed="rId3">
              <a:alphaModFix/>
            </a:blip>
            <a:stretch>
              <a:fillRect b="0" l="0" r="0" t="-1603"/>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243" name="Google Shape;243;p13"/>
          <p:cNvSpPr txBox="1"/>
          <p:nvPr/>
        </p:nvSpPr>
        <p:spPr>
          <a:xfrm>
            <a:off x="387947" y="1690688"/>
            <a:ext cx="3504253" cy="2658228"/>
          </a:xfrm>
          <a:prstGeom prst="rect">
            <a:avLst/>
          </a:prstGeom>
          <a:blipFill rotWithShape="1">
            <a:blip r:embed="rId4">
              <a:alphaModFix/>
            </a:blip>
            <a:stretch>
              <a:fillRect b="0" l="0" r="-2430" t="-1142"/>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244" name="Google Shape;244;p13"/>
          <p:cNvSpPr/>
          <p:nvPr/>
        </p:nvSpPr>
        <p:spPr>
          <a:xfrm>
            <a:off x="608000" y="2378400"/>
            <a:ext cx="3048900" cy="447000"/>
          </a:xfrm>
          <a:prstGeom prst="rect">
            <a:avLst/>
          </a:prstGeom>
          <a:solidFill>
            <a:srgbClr val="FFF2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45" name="Google Shape;245;p13"/>
          <p:cNvPicPr preferRelativeResize="0"/>
          <p:nvPr/>
        </p:nvPicPr>
        <p:blipFill rotWithShape="1">
          <a:blip r:embed="rId5">
            <a:alphaModFix/>
          </a:blip>
          <a:srcRect b="0" l="0" r="0" t="0"/>
          <a:stretch/>
        </p:blipFill>
        <p:spPr>
          <a:xfrm>
            <a:off x="637025" y="2439966"/>
            <a:ext cx="2990850" cy="323850"/>
          </a:xfrm>
          <a:prstGeom prst="rect">
            <a:avLst/>
          </a:prstGeom>
          <a:noFill/>
          <a:ln>
            <a:noFill/>
          </a:ln>
        </p:spPr>
      </p:pic>
      <p:pic>
        <p:nvPicPr>
          <p:cNvPr id="246" name="Google Shape;246;p13"/>
          <p:cNvPicPr preferRelativeResize="0"/>
          <p:nvPr/>
        </p:nvPicPr>
        <p:blipFill rotWithShape="1">
          <a:blip r:embed="rId6">
            <a:alphaModFix/>
          </a:blip>
          <a:srcRect b="0" l="0" r="0" t="0"/>
          <a:stretch/>
        </p:blipFill>
        <p:spPr>
          <a:xfrm>
            <a:off x="6433475" y="4437016"/>
            <a:ext cx="895350" cy="438150"/>
          </a:xfrm>
          <a:prstGeom prst="rect">
            <a:avLst/>
          </a:prstGeom>
          <a:noFill/>
          <a:ln>
            <a:noFill/>
          </a:ln>
        </p:spPr>
      </p:pic>
      <p:pic>
        <p:nvPicPr>
          <p:cNvPr id="247" name="Google Shape;247;p13"/>
          <p:cNvPicPr preferRelativeResize="0"/>
          <p:nvPr/>
        </p:nvPicPr>
        <p:blipFill rotWithShape="1">
          <a:blip r:embed="rId7">
            <a:alphaModFix/>
          </a:blip>
          <a:srcRect b="0" l="0" r="0" t="0"/>
          <a:stretch/>
        </p:blipFill>
        <p:spPr>
          <a:xfrm>
            <a:off x="5736000" y="2763816"/>
            <a:ext cx="2905125" cy="600075"/>
          </a:xfrm>
          <a:prstGeom prst="rect">
            <a:avLst/>
          </a:prstGeom>
          <a:noFill/>
          <a:ln>
            <a:noFill/>
          </a:ln>
        </p:spPr>
      </p:pic>
      <p:pic>
        <p:nvPicPr>
          <p:cNvPr id="248" name="Google Shape;248;p13"/>
          <p:cNvPicPr preferRelativeResize="0"/>
          <p:nvPr/>
        </p:nvPicPr>
        <p:blipFill rotWithShape="1">
          <a:blip r:embed="rId8">
            <a:alphaModFix/>
          </a:blip>
          <a:srcRect b="0" l="0" r="0" t="0"/>
          <a:stretch/>
        </p:blipFill>
        <p:spPr>
          <a:xfrm>
            <a:off x="6791125" y="5810841"/>
            <a:ext cx="3409950" cy="542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253" name="Shape 253"/>
        <p:cNvGrpSpPr/>
        <p:nvPr/>
      </p:nvGrpSpPr>
      <p:grpSpPr>
        <a:xfrm>
          <a:off x="0" y="0"/>
          <a:ext cx="0" cy="0"/>
          <a:chOff x="0" y="0"/>
          <a:chExt cx="0" cy="0"/>
        </a:xfrm>
      </p:grpSpPr>
      <p:sp>
        <p:nvSpPr>
          <p:cNvPr id="254" name="Google Shape;254;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7030A0"/>
              </a:buClr>
              <a:buSzPts val="4400"/>
              <a:buFont typeface="Calibri"/>
              <a:buNone/>
            </a:pPr>
            <a:r>
              <a:rPr b="1" lang="en-US">
                <a:solidFill>
                  <a:srgbClr val="7030A0"/>
                </a:solidFill>
              </a:rPr>
              <a:t>Comparison </a:t>
            </a:r>
            <a:endParaRPr/>
          </a:p>
        </p:txBody>
      </p:sp>
      <p:pic>
        <p:nvPicPr>
          <p:cNvPr descr="coef_path_ridge_scaled.eps" id="255" name="Google Shape;255;p14"/>
          <p:cNvPicPr preferRelativeResize="0"/>
          <p:nvPr/>
        </p:nvPicPr>
        <p:blipFill rotWithShape="1">
          <a:blip r:embed="rId3">
            <a:alphaModFix/>
          </a:blip>
          <a:srcRect b="9555" l="3873" r="0" t="12562"/>
          <a:stretch/>
        </p:blipFill>
        <p:spPr>
          <a:xfrm>
            <a:off x="591793" y="2351454"/>
            <a:ext cx="5324794" cy="2943986"/>
          </a:xfrm>
          <a:prstGeom prst="rect">
            <a:avLst/>
          </a:prstGeom>
          <a:noFill/>
          <a:ln>
            <a:noFill/>
          </a:ln>
        </p:spPr>
      </p:pic>
      <p:pic>
        <p:nvPicPr>
          <p:cNvPr descr="coeff_path_lass_scaled.eps" id="256" name="Google Shape;256;p14"/>
          <p:cNvPicPr preferRelativeResize="0"/>
          <p:nvPr/>
        </p:nvPicPr>
        <p:blipFill rotWithShape="1">
          <a:blip r:embed="rId4">
            <a:alphaModFix/>
          </a:blip>
          <a:srcRect b="9523" l="3523" r="0" t="12582"/>
          <a:stretch/>
        </p:blipFill>
        <p:spPr>
          <a:xfrm>
            <a:off x="6436390" y="2351453"/>
            <a:ext cx="5343501" cy="2943987"/>
          </a:xfrm>
          <a:prstGeom prst="rect">
            <a:avLst/>
          </a:prstGeom>
          <a:noFill/>
          <a:ln>
            <a:noFill/>
          </a:ln>
        </p:spPr>
      </p:pic>
      <p:sp>
        <p:nvSpPr>
          <p:cNvPr id="257" name="Google Shape;257;p14"/>
          <p:cNvSpPr txBox="1"/>
          <p:nvPr/>
        </p:nvSpPr>
        <p:spPr>
          <a:xfrm>
            <a:off x="1938989" y="5370168"/>
            <a:ext cx="2630400" cy="923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Ridge Coefficient Paths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100"/>
              <a:buFont typeface="Arial"/>
              <a:buNone/>
            </a:pPr>
            <a:r>
              <a:rPr b="0" i="0" lang="en-US" sz="1800" u="none" cap="none" strike="noStrike">
                <a:solidFill>
                  <a:schemeClr val="dk1"/>
                </a:solidFill>
                <a:latin typeface="Calibri"/>
                <a:ea typeface="Calibri"/>
                <a:cs typeface="Calibri"/>
                <a:sym typeface="Calibri"/>
              </a:rPr>
              <a:t>Reduces magnitude of coefficients</a:t>
            </a:r>
            <a:endParaRPr b="0" i="0" sz="1800" u="none" cap="none" strike="noStrike">
              <a:solidFill>
                <a:schemeClr val="dk1"/>
              </a:solidFill>
              <a:latin typeface="Calibri"/>
              <a:ea typeface="Calibri"/>
              <a:cs typeface="Calibri"/>
              <a:sym typeface="Calibri"/>
            </a:endParaRPr>
          </a:p>
        </p:txBody>
      </p:sp>
      <p:sp>
        <p:nvSpPr>
          <p:cNvPr id="258" name="Google Shape;258;p14"/>
          <p:cNvSpPr txBox="1"/>
          <p:nvPr/>
        </p:nvSpPr>
        <p:spPr>
          <a:xfrm>
            <a:off x="7925348" y="5370168"/>
            <a:ext cx="2365500" cy="923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Lasso Coefficient Paths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100"/>
              <a:buFont typeface="Arial"/>
              <a:buNone/>
            </a:pPr>
            <a:r>
              <a:rPr b="0" i="0" lang="en-US" sz="1800" u="none" cap="none" strike="noStrike">
                <a:solidFill>
                  <a:schemeClr val="dk1"/>
                </a:solidFill>
                <a:latin typeface="Calibri"/>
                <a:ea typeface="Calibri"/>
                <a:cs typeface="Calibri"/>
                <a:sym typeface="Calibri"/>
              </a:rPr>
              <a:t>Removal of unhelpful features</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263" name="Shape 263"/>
        <p:cNvGrpSpPr/>
        <p:nvPr/>
      </p:nvGrpSpPr>
      <p:grpSpPr>
        <a:xfrm>
          <a:off x="0" y="0"/>
          <a:ext cx="0" cy="0"/>
          <a:chOff x="0" y="0"/>
          <a:chExt cx="0" cy="0"/>
        </a:xfrm>
      </p:grpSpPr>
      <p:pic>
        <p:nvPicPr>
          <p:cNvPr id="264" name="Google Shape;264;p15"/>
          <p:cNvPicPr preferRelativeResize="0"/>
          <p:nvPr/>
        </p:nvPicPr>
        <p:blipFill rotWithShape="1">
          <a:blip r:embed="rId3">
            <a:alphaModFix/>
          </a:blip>
          <a:srcRect b="0" l="0" r="0" t="0"/>
          <a:stretch/>
        </p:blipFill>
        <p:spPr>
          <a:xfrm>
            <a:off x="1939000" y="1867966"/>
            <a:ext cx="7845623" cy="3910975"/>
          </a:xfrm>
          <a:prstGeom prst="rect">
            <a:avLst/>
          </a:prstGeom>
          <a:noFill/>
          <a:ln>
            <a:noFill/>
          </a:ln>
        </p:spPr>
      </p:pic>
      <p:sp>
        <p:nvSpPr>
          <p:cNvPr id="265" name="Google Shape;265;p1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7030A0"/>
              </a:buClr>
              <a:buSzPts val="4400"/>
              <a:buFont typeface="Calibri"/>
              <a:buNone/>
            </a:pPr>
            <a:r>
              <a:rPr b="1" lang="en-US">
                <a:solidFill>
                  <a:srgbClr val="7030A0"/>
                </a:solidFill>
              </a:rPr>
              <a:t>L1 Norm vs. L2 Norm (visual)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270" name="Shape 270"/>
        <p:cNvGrpSpPr/>
        <p:nvPr/>
      </p:nvGrpSpPr>
      <p:grpSpPr>
        <a:xfrm>
          <a:off x="0" y="0"/>
          <a:ext cx="0" cy="0"/>
          <a:chOff x="0" y="0"/>
          <a:chExt cx="0" cy="0"/>
        </a:xfrm>
      </p:grpSpPr>
      <p:sp>
        <p:nvSpPr>
          <p:cNvPr id="271" name="Google Shape;271;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7030A0"/>
              </a:buClr>
              <a:buSzPts val="4400"/>
              <a:buFont typeface="Calibri"/>
              <a:buNone/>
            </a:pPr>
            <a:r>
              <a:rPr b="1" lang="en-US">
                <a:solidFill>
                  <a:srgbClr val="7030A0"/>
                </a:solidFill>
              </a:rPr>
              <a:t>Hyperparameters </a:t>
            </a:r>
            <a:endParaRPr/>
          </a:p>
        </p:txBody>
      </p:sp>
      <p:sp>
        <p:nvSpPr>
          <p:cNvPr id="272" name="Google Shape;272;p16"/>
          <p:cNvSpPr txBox="1"/>
          <p:nvPr>
            <p:ph idx="1" type="body"/>
          </p:nvPr>
        </p:nvSpPr>
        <p:spPr>
          <a:xfrm>
            <a:off x="157450" y="1825625"/>
            <a:ext cx="118965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a:t>How to tune hyperparameters?</a:t>
            </a:r>
            <a:endParaRPr>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None/>
            </a:pPr>
            <a:r>
              <a:rPr lang="en-US">
                <a:latin typeface="Courier New"/>
                <a:ea typeface="Courier New"/>
                <a:cs typeface="Courier New"/>
                <a:sym typeface="Courier New"/>
              </a:rPr>
              <a:t>for each setting of HPs:</a:t>
            </a:r>
            <a:endParaRPr/>
          </a:p>
          <a:p>
            <a:pPr indent="0" lvl="0" marL="0" rtl="0" algn="l">
              <a:lnSpc>
                <a:spcPct val="90000"/>
              </a:lnSpc>
              <a:spcBef>
                <a:spcPts val="1000"/>
              </a:spcBef>
              <a:spcAft>
                <a:spcPts val="0"/>
              </a:spcAft>
              <a:buClr>
                <a:schemeClr val="dk1"/>
              </a:buClr>
              <a:buSzPts val="2800"/>
              <a:buNone/>
            </a:pPr>
            <a:r>
              <a:rPr lang="en-US">
                <a:latin typeface="Courier New"/>
                <a:ea typeface="Courier New"/>
                <a:cs typeface="Courier New"/>
                <a:sym typeface="Courier New"/>
              </a:rPr>
              <a:t>	train model with current HP</a:t>
            </a:r>
            <a:endParaRPr/>
          </a:p>
          <a:p>
            <a:pPr indent="0" lvl="0" marL="0" rtl="0" algn="l">
              <a:lnSpc>
                <a:spcPct val="90000"/>
              </a:lnSpc>
              <a:spcBef>
                <a:spcPts val="1000"/>
              </a:spcBef>
              <a:spcAft>
                <a:spcPts val="0"/>
              </a:spcAft>
              <a:buClr>
                <a:schemeClr val="dk1"/>
              </a:buClr>
              <a:buSzPts val="2800"/>
              <a:buNone/>
            </a:pPr>
            <a:r>
              <a:rPr lang="en-US">
                <a:latin typeface="Courier New"/>
                <a:ea typeface="Courier New"/>
                <a:cs typeface="Courier New"/>
                <a:sym typeface="Courier New"/>
              </a:rPr>
              <a:t>	validate predictor (cross validation/validation set)</a:t>
            </a:r>
            <a:endParaRPr/>
          </a:p>
          <a:p>
            <a:pPr indent="0" lvl="0" marL="0" rtl="0" algn="l">
              <a:lnSpc>
                <a:spcPct val="90000"/>
              </a:lnSpc>
              <a:spcBef>
                <a:spcPts val="1000"/>
              </a:spcBef>
              <a:spcAft>
                <a:spcPts val="0"/>
              </a:spcAft>
              <a:buClr>
                <a:schemeClr val="dk1"/>
              </a:buClr>
              <a:buSzPts val="2800"/>
              <a:buNone/>
            </a:pPr>
            <a:r>
              <a:rPr lang="en-US">
                <a:latin typeface="Courier New"/>
                <a:ea typeface="Courier New"/>
                <a:cs typeface="Courier New"/>
                <a:sym typeface="Courier New"/>
              </a:rPr>
              <a:t>	track HPs with lowest validation error</a:t>
            </a:r>
            <a:endParaRPr/>
          </a:p>
          <a:p>
            <a:pPr indent="0" lvl="0" marL="0" rtl="0" algn="l">
              <a:lnSpc>
                <a:spcPct val="90000"/>
              </a:lnSpc>
              <a:spcBef>
                <a:spcPts val="1000"/>
              </a:spcBef>
              <a:spcAft>
                <a:spcPts val="0"/>
              </a:spcAft>
              <a:buClr>
                <a:schemeClr val="dk1"/>
              </a:buClr>
              <a:buSzPts val="2800"/>
              <a:buNone/>
            </a:pPr>
            <a:r>
              <a:rPr lang="en-US">
                <a:latin typeface="Courier New"/>
                <a:ea typeface="Courier New"/>
                <a:cs typeface="Courier New"/>
                <a:sym typeface="Courier New"/>
              </a:rPr>
              <a:t>return best HP and estimate of test error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276" name="Shape 276"/>
        <p:cNvGrpSpPr/>
        <p:nvPr/>
      </p:nvGrpSpPr>
      <p:grpSpPr>
        <a:xfrm>
          <a:off x="0" y="0"/>
          <a:ext cx="0" cy="0"/>
          <a:chOff x="0" y="0"/>
          <a:chExt cx="0" cy="0"/>
        </a:xfrm>
      </p:grpSpPr>
      <p:sp>
        <p:nvSpPr>
          <p:cNvPr id="277" name="Google Shape;277;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7030A0"/>
              </a:buClr>
              <a:buSzPts val="4400"/>
              <a:buFont typeface="Calibri"/>
              <a:buNone/>
            </a:pPr>
            <a:r>
              <a:rPr b="1" lang="en-US">
                <a:solidFill>
                  <a:srgbClr val="7030A0"/>
                </a:solidFill>
              </a:rPr>
              <a:t>Ed</a:t>
            </a:r>
            <a:endParaRPr/>
          </a:p>
        </p:txBody>
      </p:sp>
      <p:sp>
        <p:nvSpPr>
          <p:cNvPr id="278" name="Google Shape;278;p17"/>
          <p:cNvSpPr txBox="1"/>
          <p:nvPr>
            <p:ph idx="1" type="body"/>
          </p:nvPr>
        </p:nvSpPr>
        <p:spPr>
          <a:xfrm>
            <a:off x="838200" y="1397000"/>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Programming Portion (follow along!)</a:t>
            </a:r>
            <a:endParaRPr/>
          </a:p>
        </p:txBody>
      </p:sp>
      <p:sp>
        <p:nvSpPr>
          <p:cNvPr id="279" name="Google Shape;279;p17"/>
          <p:cNvSpPr/>
          <p:nvPr/>
        </p:nvSpPr>
        <p:spPr>
          <a:xfrm>
            <a:off x="134471" y="6088834"/>
            <a:ext cx="1093694" cy="574022"/>
          </a:xfrm>
          <a:prstGeom prst="rect">
            <a:avLst/>
          </a:prstGeom>
          <a:solidFill>
            <a:srgbClr val="FEE599"/>
          </a:solidFill>
          <a:ln cap="flat" cmpd="sng" w="12700">
            <a:solidFill>
              <a:srgbClr val="FEE59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sng" cap="none" strike="noStrike">
                <a:solidFill>
                  <a:schemeClr val="hlink"/>
                </a:solidFill>
                <a:latin typeface="Calibri"/>
                <a:ea typeface="Calibri"/>
                <a:cs typeface="Calibri"/>
                <a:sym typeface="Calibri"/>
                <a:hlinkClick r:id="rId3"/>
              </a:rPr>
              <a:t>Webpage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283" name="Shape 283"/>
        <p:cNvGrpSpPr/>
        <p:nvPr/>
      </p:nvGrpSpPr>
      <p:grpSpPr>
        <a:xfrm>
          <a:off x="0" y="0"/>
          <a:ext cx="0" cy="0"/>
          <a:chOff x="0" y="0"/>
          <a:chExt cx="0" cy="0"/>
        </a:xfrm>
      </p:grpSpPr>
      <p:sp>
        <p:nvSpPr>
          <p:cNvPr id="284" name="Google Shape;284;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7030A0"/>
              </a:buClr>
              <a:buSzPts val="4400"/>
              <a:buFont typeface="Calibri"/>
              <a:buNone/>
            </a:pPr>
            <a:r>
              <a:rPr b="1" lang="en-US">
                <a:solidFill>
                  <a:srgbClr val="7030A0"/>
                </a:solidFill>
              </a:rPr>
              <a:t>Closing Thoughts</a:t>
            </a:r>
            <a:endParaRPr/>
          </a:p>
        </p:txBody>
      </p:sp>
      <p:sp>
        <p:nvSpPr>
          <p:cNvPr id="285" name="Google Shape;285;p18"/>
          <p:cNvSpPr txBox="1"/>
          <p:nvPr>
            <p:ph idx="1" type="body"/>
          </p:nvPr>
        </p:nvSpPr>
        <p:spPr>
          <a:xfrm>
            <a:off x="838200" y="1397000"/>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Let me know if you have…</a:t>
            </a:r>
            <a:endParaRPr/>
          </a:p>
          <a:p>
            <a:pPr indent="-228600" lvl="0" marL="228600" rtl="0" algn="l">
              <a:lnSpc>
                <a:spcPct val="90000"/>
              </a:lnSpc>
              <a:spcBef>
                <a:spcPts val="1000"/>
              </a:spcBef>
              <a:spcAft>
                <a:spcPts val="0"/>
              </a:spcAft>
              <a:buClr>
                <a:schemeClr val="dk1"/>
              </a:buClr>
              <a:buSzPts val="2800"/>
              <a:buChar char="•"/>
            </a:pPr>
            <a:r>
              <a:rPr lang="en-US"/>
              <a:t>Questions (content or otherwise)</a:t>
            </a:r>
            <a:endParaRPr/>
          </a:p>
          <a:p>
            <a:pPr indent="-228600" lvl="0" marL="228600" rtl="0" algn="l">
              <a:lnSpc>
                <a:spcPct val="90000"/>
              </a:lnSpc>
              <a:spcBef>
                <a:spcPts val="1000"/>
              </a:spcBef>
              <a:spcAft>
                <a:spcPts val="0"/>
              </a:spcAft>
              <a:buClr>
                <a:schemeClr val="dk1"/>
              </a:buClr>
              <a:buSzPts val="2800"/>
              <a:buChar char="•"/>
            </a:pPr>
            <a:r>
              <a:rPr lang="en-US"/>
              <a:t>Feedback on how section is run (give feedback to your section TAs)</a:t>
            </a:r>
            <a:endParaRPr/>
          </a:p>
          <a:p>
            <a:pPr indent="-228600" lvl="0" marL="228600" rtl="0" algn="l">
              <a:lnSpc>
                <a:spcPct val="90000"/>
              </a:lnSpc>
              <a:spcBef>
                <a:spcPts val="1000"/>
              </a:spcBef>
              <a:spcAft>
                <a:spcPts val="0"/>
              </a:spcAft>
              <a:buClr>
                <a:schemeClr val="dk1"/>
              </a:buClr>
              <a:buSzPts val="2800"/>
              <a:buChar char="•"/>
            </a:pPr>
            <a:r>
              <a:rPr lang="en-US"/>
              <a:t>Cool ML research/applications you want to share (maybe we could incorporate it into the lesson plan!)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46" name="Shape 146"/>
        <p:cNvGrpSpPr/>
        <p:nvPr/>
      </p:nvGrpSpPr>
      <p:grpSpPr>
        <a:xfrm>
          <a:off x="0" y="0"/>
          <a:ext cx="0" cy="0"/>
          <a:chOff x="0" y="0"/>
          <a:chExt cx="0" cy="0"/>
        </a:xfrm>
      </p:grpSpPr>
      <p:sp>
        <p:nvSpPr>
          <p:cNvPr id="147" name="Google Shape;147;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7030A0"/>
              </a:buClr>
              <a:buSzPts val="4400"/>
              <a:buFont typeface="Calibri"/>
              <a:buNone/>
            </a:pPr>
            <a:r>
              <a:rPr b="1" lang="en-US">
                <a:solidFill>
                  <a:srgbClr val="7030A0"/>
                </a:solidFill>
              </a:rPr>
              <a:t>Agenda</a:t>
            </a:r>
            <a:endParaRPr/>
          </a:p>
        </p:txBody>
      </p:sp>
      <p:sp>
        <p:nvSpPr>
          <p:cNvPr id="148" name="Google Shape;148;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1000"/>
              </a:spcBef>
              <a:spcAft>
                <a:spcPts val="0"/>
              </a:spcAft>
              <a:buSzPts val="2800"/>
              <a:buChar char="•"/>
            </a:pPr>
            <a:r>
              <a:rPr lang="en-US"/>
              <a:t>Review Overfitting &amp; Bias-Variance Tradeoff</a:t>
            </a:r>
            <a:endParaRPr/>
          </a:p>
          <a:p>
            <a:pPr indent="-228600" lvl="0" marL="228600" rtl="0" algn="l">
              <a:lnSpc>
                <a:spcPct val="90000"/>
              </a:lnSpc>
              <a:spcBef>
                <a:spcPts val="1000"/>
              </a:spcBef>
              <a:spcAft>
                <a:spcPts val="0"/>
              </a:spcAft>
              <a:buClr>
                <a:schemeClr val="dk1"/>
              </a:buClr>
              <a:buSzPts val="2800"/>
              <a:buChar char="•"/>
            </a:pPr>
            <a:r>
              <a:rPr lang="en-US"/>
              <a:t>Review Regularization with Ridge and Lasso</a:t>
            </a:r>
            <a:endParaRPr/>
          </a:p>
          <a:p>
            <a:pPr indent="-228600" lvl="0" marL="228600" rtl="0" algn="l">
              <a:lnSpc>
                <a:spcPct val="90000"/>
              </a:lnSpc>
              <a:spcBef>
                <a:spcPts val="1000"/>
              </a:spcBef>
              <a:spcAft>
                <a:spcPts val="0"/>
              </a:spcAft>
              <a:buClr>
                <a:schemeClr val="dk1"/>
              </a:buClr>
              <a:buSzPts val="2800"/>
              <a:buChar char="•"/>
            </a:pPr>
            <a:r>
              <a:rPr lang="en-US"/>
              <a:t>Ed Notebook</a:t>
            </a:r>
            <a:endParaRPr/>
          </a:p>
          <a:p>
            <a:pPr indent="-228600" lvl="1" marL="685800" rtl="0" algn="l">
              <a:lnSpc>
                <a:spcPct val="90000"/>
              </a:lnSpc>
              <a:spcBef>
                <a:spcPts val="500"/>
              </a:spcBef>
              <a:spcAft>
                <a:spcPts val="0"/>
              </a:spcAft>
              <a:buClr>
                <a:schemeClr val="dk1"/>
              </a:buClr>
              <a:buSzPts val="2400"/>
              <a:buChar char="•"/>
            </a:pPr>
            <a:r>
              <a:rPr lang="en-US"/>
              <a:t>Standard Scalar (</a:t>
            </a:r>
            <a:r>
              <a:rPr i="1" lang="en-US"/>
              <a:t>documentation</a:t>
            </a:r>
            <a:r>
              <a:rPr lang="en-US"/>
              <a:t>)</a:t>
            </a:r>
            <a:endParaRPr/>
          </a:p>
          <a:p>
            <a:pPr indent="-228600" lvl="1" marL="685800" rtl="0" algn="l">
              <a:lnSpc>
                <a:spcPct val="90000"/>
              </a:lnSpc>
              <a:spcBef>
                <a:spcPts val="500"/>
              </a:spcBef>
              <a:spcAft>
                <a:spcPts val="0"/>
              </a:spcAft>
              <a:buClr>
                <a:schemeClr val="dk1"/>
              </a:buClr>
              <a:buSzPts val="2400"/>
              <a:buChar char="•"/>
            </a:pPr>
            <a:r>
              <a:rPr lang="en-US"/>
              <a:t>Ridge, Lasso code (</a:t>
            </a:r>
            <a:r>
              <a:rPr i="1" lang="en-US"/>
              <a:t>documentation</a:t>
            </a:r>
            <a:r>
              <a:rPr lang="en-US"/>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53" name="Shape 153"/>
        <p:cNvGrpSpPr/>
        <p:nvPr/>
      </p:nvGrpSpPr>
      <p:grpSpPr>
        <a:xfrm>
          <a:off x="0" y="0"/>
          <a:ext cx="0" cy="0"/>
          <a:chOff x="0" y="0"/>
          <a:chExt cx="0" cy="0"/>
        </a:xfrm>
      </p:grpSpPr>
      <p:sp>
        <p:nvSpPr>
          <p:cNvPr id="154" name="Google Shape;154;p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7030A0"/>
              </a:buClr>
              <a:buSzPts val="4400"/>
              <a:buFont typeface="Calibri"/>
              <a:buNone/>
            </a:pPr>
            <a:r>
              <a:rPr b="1" lang="en-US">
                <a:solidFill>
                  <a:srgbClr val="7030A0"/>
                </a:solidFill>
              </a:rPr>
              <a:t>Linear Regression Model</a:t>
            </a:r>
            <a:endParaRPr/>
          </a:p>
        </p:txBody>
      </p:sp>
      <p:sp>
        <p:nvSpPr>
          <p:cNvPr id="155" name="Google Shape;155;p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914400" rtl="0" algn="l">
              <a:lnSpc>
                <a:spcPct val="90000"/>
              </a:lnSpc>
              <a:spcBef>
                <a:spcPts val="1000"/>
              </a:spcBef>
              <a:spcAft>
                <a:spcPts val="0"/>
              </a:spcAft>
              <a:buSzPts val="1800"/>
              <a:buNone/>
            </a:pPr>
            <a:br>
              <a:rPr lang="en-US"/>
            </a:br>
            <a:br>
              <a:rPr lang="en-US"/>
            </a:br>
            <a:endParaRPr/>
          </a:p>
          <a:p>
            <a:pPr indent="0" lvl="0" marL="0" rtl="0" algn="l">
              <a:lnSpc>
                <a:spcPct val="90000"/>
              </a:lnSpc>
              <a:spcBef>
                <a:spcPts val="1000"/>
              </a:spcBef>
              <a:spcAft>
                <a:spcPts val="0"/>
              </a:spcAft>
              <a:buSzPts val="1800"/>
              <a:buNone/>
            </a:pPr>
            <a:r>
              <a:t/>
            </a:r>
            <a:endParaRPr/>
          </a:p>
        </p:txBody>
      </p:sp>
      <p:pic>
        <p:nvPicPr>
          <p:cNvPr id="156" name="Google Shape;156;p4"/>
          <p:cNvPicPr preferRelativeResize="0"/>
          <p:nvPr/>
        </p:nvPicPr>
        <p:blipFill rotWithShape="1">
          <a:blip r:embed="rId3">
            <a:alphaModFix/>
          </a:blip>
          <a:srcRect b="0" l="0" r="0" t="0"/>
          <a:stretch/>
        </p:blipFill>
        <p:spPr>
          <a:xfrm>
            <a:off x="3840175" y="1507213"/>
            <a:ext cx="4819650" cy="5153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61" name="Shape 161"/>
        <p:cNvGrpSpPr/>
        <p:nvPr/>
      </p:nvGrpSpPr>
      <p:grpSpPr>
        <a:xfrm>
          <a:off x="0" y="0"/>
          <a:ext cx="0" cy="0"/>
          <a:chOff x="0" y="0"/>
          <a:chExt cx="0" cy="0"/>
        </a:xfrm>
      </p:grpSpPr>
      <p:sp>
        <p:nvSpPr>
          <p:cNvPr id="162" name="Google Shape;162;p5"/>
          <p:cNvSpPr txBox="1"/>
          <p:nvPr>
            <p:ph type="title"/>
          </p:nvPr>
        </p:nvSpPr>
        <p:spPr>
          <a:xfrm>
            <a:off x="513105" y="254567"/>
            <a:ext cx="10486800" cy="994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7030A0"/>
              </a:buClr>
              <a:buSzPts val="4400"/>
              <a:buFont typeface="Calibri"/>
              <a:buNone/>
            </a:pPr>
            <a:r>
              <a:rPr b="1" lang="en-US">
                <a:solidFill>
                  <a:srgbClr val="7030A0"/>
                </a:solidFill>
              </a:rPr>
              <a:t>Overfitting, Underfitting: Train/Test Error</a:t>
            </a:r>
            <a:endParaRPr/>
          </a:p>
        </p:txBody>
      </p:sp>
      <p:sp>
        <p:nvSpPr>
          <p:cNvPr id="163" name="Google Shape;163;p5"/>
          <p:cNvSpPr txBox="1"/>
          <p:nvPr>
            <p:ph idx="1" type="body"/>
          </p:nvPr>
        </p:nvSpPr>
        <p:spPr>
          <a:xfrm>
            <a:off x="628650" y="1369219"/>
            <a:ext cx="7886700" cy="3263700"/>
          </a:xfrm>
          <a:prstGeom prst="rect">
            <a:avLst/>
          </a:prstGeom>
          <a:noFill/>
          <a:ln>
            <a:noFill/>
          </a:ln>
        </p:spPr>
        <p:txBody>
          <a:bodyPr anchorCtr="0" anchor="t" bIns="45700" lIns="91425" spcFirstLastPara="1" rIns="91425" wrap="square" tIns="45700">
            <a:normAutofit/>
          </a:bodyPr>
          <a:lstStyle/>
          <a:p>
            <a:pPr indent="0" lvl="0" marL="914400" rtl="0" algn="l">
              <a:lnSpc>
                <a:spcPct val="90000"/>
              </a:lnSpc>
              <a:spcBef>
                <a:spcPts val="1100"/>
              </a:spcBef>
              <a:spcAft>
                <a:spcPts val="0"/>
              </a:spcAft>
              <a:buSzPts val="1900"/>
              <a:buNone/>
            </a:pPr>
            <a:br>
              <a:rPr lang="en-US"/>
            </a:br>
            <a:br>
              <a:rPr lang="en-US"/>
            </a:br>
            <a:endParaRPr/>
          </a:p>
          <a:p>
            <a:pPr indent="0" lvl="0" marL="0" rtl="0" algn="l">
              <a:lnSpc>
                <a:spcPct val="90000"/>
              </a:lnSpc>
              <a:spcBef>
                <a:spcPts val="1100"/>
              </a:spcBef>
              <a:spcAft>
                <a:spcPts val="0"/>
              </a:spcAft>
              <a:buSzPts val="1900"/>
              <a:buNone/>
            </a:pPr>
            <a:r>
              <a:t/>
            </a:r>
            <a:endParaRPr/>
          </a:p>
        </p:txBody>
      </p:sp>
      <p:pic>
        <p:nvPicPr>
          <p:cNvPr id="164" name="Google Shape;164;p5"/>
          <p:cNvPicPr preferRelativeResize="0"/>
          <p:nvPr/>
        </p:nvPicPr>
        <p:blipFill rotWithShape="1">
          <a:blip r:embed="rId3">
            <a:alphaModFix/>
          </a:blip>
          <a:srcRect b="0" l="0" r="0" t="0"/>
          <a:stretch/>
        </p:blipFill>
        <p:spPr>
          <a:xfrm>
            <a:off x="2809051" y="1115967"/>
            <a:ext cx="6387034" cy="3868932"/>
          </a:xfrm>
          <a:prstGeom prst="rect">
            <a:avLst/>
          </a:prstGeom>
          <a:noFill/>
          <a:ln>
            <a:noFill/>
          </a:ln>
        </p:spPr>
      </p:pic>
      <p:sp>
        <p:nvSpPr>
          <p:cNvPr id="165" name="Google Shape;165;p5"/>
          <p:cNvSpPr txBox="1"/>
          <p:nvPr/>
        </p:nvSpPr>
        <p:spPr>
          <a:xfrm>
            <a:off x="6830767" y="1645200"/>
            <a:ext cx="1494900" cy="5388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Arial"/>
                <a:ea typeface="Arial"/>
                <a:cs typeface="Arial"/>
                <a:sym typeface="Arial"/>
              </a:rPr>
              <a:t>True Error</a:t>
            </a:r>
            <a:endParaRPr b="0" i="0" sz="1900" u="none" cap="none" strike="noStrike">
              <a:solidFill>
                <a:srgbClr val="000000"/>
              </a:solidFill>
              <a:latin typeface="Arial"/>
              <a:ea typeface="Arial"/>
              <a:cs typeface="Arial"/>
              <a:sym typeface="Arial"/>
            </a:endParaRPr>
          </a:p>
        </p:txBody>
      </p:sp>
      <p:sp>
        <p:nvSpPr>
          <p:cNvPr id="166" name="Google Shape;166;p5"/>
          <p:cNvSpPr txBox="1"/>
          <p:nvPr/>
        </p:nvSpPr>
        <p:spPr>
          <a:xfrm>
            <a:off x="7453567" y="3570267"/>
            <a:ext cx="1494900" cy="5388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Arial"/>
                <a:ea typeface="Arial"/>
                <a:cs typeface="Arial"/>
                <a:sym typeface="Arial"/>
              </a:rPr>
              <a:t>Train Error</a:t>
            </a:r>
            <a:endParaRPr b="0" i="0" sz="1900" u="none" cap="none" strike="noStrike">
              <a:solidFill>
                <a:srgbClr val="000000"/>
              </a:solidFill>
              <a:latin typeface="Arial"/>
              <a:ea typeface="Arial"/>
              <a:cs typeface="Arial"/>
              <a:sym typeface="Arial"/>
            </a:endParaRPr>
          </a:p>
        </p:txBody>
      </p:sp>
      <p:sp>
        <p:nvSpPr>
          <p:cNvPr id="167" name="Google Shape;167;p5"/>
          <p:cNvSpPr txBox="1"/>
          <p:nvPr/>
        </p:nvSpPr>
        <p:spPr>
          <a:xfrm>
            <a:off x="628667" y="5138833"/>
            <a:ext cx="11081100" cy="8928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Overfitting happens when we too closely match the training data and fail to generalize.</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We use test error to estimate true error. </a:t>
            </a:r>
            <a:endParaRPr b="0" i="0" sz="2100" u="none" cap="none" strike="noStrike">
              <a:solidFill>
                <a:srgbClr val="000000"/>
              </a:solidFill>
              <a:latin typeface="Arial"/>
              <a:ea typeface="Arial"/>
              <a:cs typeface="Arial"/>
              <a:sym typeface="Arial"/>
            </a:endParaRPr>
          </a:p>
        </p:txBody>
      </p:sp>
      <p:sp>
        <p:nvSpPr>
          <p:cNvPr id="168" name="Google Shape;168;p5"/>
          <p:cNvSpPr txBox="1"/>
          <p:nvPr/>
        </p:nvSpPr>
        <p:spPr>
          <a:xfrm>
            <a:off x="640800" y="5867567"/>
            <a:ext cx="10910400" cy="8619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[Question]</a:t>
            </a:r>
            <a:r>
              <a:rPr b="0" i="0" lang="en-US" sz="2000" u="none" cap="none" strike="noStrike">
                <a:solidFill>
                  <a:srgbClr val="000000"/>
                </a:solidFill>
                <a:latin typeface="Arial"/>
                <a:ea typeface="Arial"/>
                <a:cs typeface="Arial"/>
                <a:sym typeface="Arial"/>
              </a:rPr>
              <a:t>: On the plot above, can you find the places where underfitting and overfitting occur, respectively?</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73" name="Shape 173"/>
        <p:cNvGrpSpPr/>
        <p:nvPr/>
      </p:nvGrpSpPr>
      <p:grpSpPr>
        <a:xfrm>
          <a:off x="0" y="0"/>
          <a:ext cx="0" cy="0"/>
          <a:chOff x="0" y="0"/>
          <a:chExt cx="0" cy="0"/>
        </a:xfrm>
      </p:grpSpPr>
      <p:sp>
        <p:nvSpPr>
          <p:cNvPr id="174" name="Google Shape;174;p6"/>
          <p:cNvSpPr txBox="1"/>
          <p:nvPr>
            <p:ph type="title"/>
          </p:nvPr>
        </p:nvSpPr>
        <p:spPr>
          <a:xfrm>
            <a:off x="628650" y="273844"/>
            <a:ext cx="7886700" cy="994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7030A0"/>
              </a:buClr>
              <a:buSzPts val="4400"/>
              <a:buFont typeface="Calibri"/>
              <a:buNone/>
            </a:pPr>
            <a:r>
              <a:rPr b="1" lang="en-US">
                <a:solidFill>
                  <a:srgbClr val="7030A0"/>
                </a:solidFill>
              </a:rPr>
              <a:t>Bias-Variance Tradeoff</a:t>
            </a:r>
            <a:endParaRPr/>
          </a:p>
        </p:txBody>
      </p:sp>
      <p:sp>
        <p:nvSpPr>
          <p:cNvPr id="175" name="Google Shape;175;p6"/>
          <p:cNvSpPr txBox="1"/>
          <p:nvPr>
            <p:ph idx="1" type="body"/>
          </p:nvPr>
        </p:nvSpPr>
        <p:spPr>
          <a:xfrm>
            <a:off x="628650" y="1369219"/>
            <a:ext cx="7886700" cy="3263700"/>
          </a:xfrm>
          <a:prstGeom prst="rect">
            <a:avLst/>
          </a:prstGeom>
          <a:noFill/>
          <a:ln>
            <a:noFill/>
          </a:ln>
        </p:spPr>
        <p:txBody>
          <a:bodyPr anchorCtr="0" anchor="t" bIns="45700" lIns="91425" spcFirstLastPara="1" rIns="91425" wrap="square" tIns="45700">
            <a:normAutofit/>
          </a:bodyPr>
          <a:lstStyle/>
          <a:p>
            <a:pPr indent="0" lvl="0" marL="914400" rtl="0" algn="l">
              <a:lnSpc>
                <a:spcPct val="90000"/>
              </a:lnSpc>
              <a:spcBef>
                <a:spcPts val="1100"/>
              </a:spcBef>
              <a:spcAft>
                <a:spcPts val="0"/>
              </a:spcAft>
              <a:buSzPts val="1900"/>
              <a:buNone/>
            </a:pPr>
            <a:br>
              <a:rPr lang="en-US"/>
            </a:br>
            <a:br>
              <a:rPr lang="en-US"/>
            </a:br>
            <a:endParaRPr/>
          </a:p>
          <a:p>
            <a:pPr indent="0" lvl="0" marL="0" rtl="0" algn="l">
              <a:lnSpc>
                <a:spcPct val="90000"/>
              </a:lnSpc>
              <a:spcBef>
                <a:spcPts val="1100"/>
              </a:spcBef>
              <a:spcAft>
                <a:spcPts val="0"/>
              </a:spcAft>
              <a:buSzPts val="1900"/>
              <a:buNone/>
            </a:pPr>
            <a:r>
              <a:t/>
            </a:r>
            <a:endParaRPr/>
          </a:p>
        </p:txBody>
      </p:sp>
      <p:sp>
        <p:nvSpPr>
          <p:cNvPr id="176" name="Google Shape;176;p6"/>
          <p:cNvSpPr txBox="1"/>
          <p:nvPr/>
        </p:nvSpPr>
        <p:spPr>
          <a:xfrm>
            <a:off x="467200" y="1268233"/>
            <a:ext cx="11418900" cy="5541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Overfitting and underfitting are the result of two types of error: bias and variance</a:t>
            </a:r>
            <a:endParaRPr b="0" i="0" sz="2000" u="none" cap="none" strike="noStrike">
              <a:solidFill>
                <a:srgbClr val="000000"/>
              </a:solidFill>
              <a:latin typeface="Arial"/>
              <a:ea typeface="Arial"/>
              <a:cs typeface="Arial"/>
              <a:sym typeface="Arial"/>
            </a:endParaRPr>
          </a:p>
        </p:txBody>
      </p:sp>
      <p:pic>
        <p:nvPicPr>
          <p:cNvPr id="177" name="Google Shape;177;p6"/>
          <p:cNvPicPr preferRelativeResize="0"/>
          <p:nvPr/>
        </p:nvPicPr>
        <p:blipFill rotWithShape="1">
          <a:blip r:embed="rId3">
            <a:alphaModFix/>
          </a:blip>
          <a:srcRect b="0" l="0" r="0" t="0"/>
          <a:stretch/>
        </p:blipFill>
        <p:spPr>
          <a:xfrm>
            <a:off x="628667" y="1822233"/>
            <a:ext cx="7993914" cy="1606767"/>
          </a:xfrm>
          <a:prstGeom prst="rect">
            <a:avLst/>
          </a:prstGeom>
          <a:noFill/>
          <a:ln>
            <a:noFill/>
          </a:ln>
        </p:spPr>
      </p:pic>
      <p:sp>
        <p:nvSpPr>
          <p:cNvPr id="178" name="Google Shape;178;p6"/>
          <p:cNvSpPr txBox="1"/>
          <p:nvPr/>
        </p:nvSpPr>
        <p:spPr>
          <a:xfrm>
            <a:off x="628667" y="3702700"/>
            <a:ext cx="8259600" cy="15393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2100"/>
              <a:buFont typeface="Arial"/>
              <a:buNone/>
            </a:pPr>
            <a:r>
              <a:rPr b="1" i="0" lang="en-US" sz="2100" u="none" cap="none" strike="noStrike">
                <a:solidFill>
                  <a:srgbClr val="000000"/>
                </a:solidFill>
                <a:latin typeface="Arial"/>
                <a:ea typeface="Arial"/>
                <a:cs typeface="Arial"/>
                <a:sym typeface="Arial"/>
              </a:rPr>
              <a:t>Bias:</a:t>
            </a:r>
            <a:r>
              <a:rPr b="0" i="0" lang="en-US" sz="2100" u="none" cap="none" strike="noStrike">
                <a:solidFill>
                  <a:srgbClr val="000000"/>
                </a:solidFill>
                <a:latin typeface="Arial"/>
                <a:ea typeface="Arial"/>
                <a:cs typeface="Arial"/>
                <a:sym typeface="Arial"/>
              </a:rPr>
              <a:t> —</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1" i="0" lang="en-US" sz="2100" u="none" cap="none" strike="noStrike">
                <a:solidFill>
                  <a:srgbClr val="000000"/>
                </a:solidFill>
                <a:latin typeface="Arial"/>
                <a:ea typeface="Arial"/>
                <a:cs typeface="Arial"/>
                <a:sym typeface="Arial"/>
              </a:rPr>
              <a:t>Variance:</a:t>
            </a:r>
            <a:r>
              <a:rPr b="0" i="0" lang="en-US" sz="2100" u="none" cap="none" strike="noStrike">
                <a:solidFill>
                  <a:srgbClr val="000000"/>
                </a:solidFill>
                <a:latin typeface="Arial"/>
                <a:ea typeface="Arial"/>
                <a:cs typeface="Arial"/>
                <a:sym typeface="Arial"/>
              </a:rPr>
              <a:t> —</a:t>
            </a:r>
            <a:endParaRPr b="0" i="0" sz="2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Simple models: — bias + — variance </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Complex models: — bias + — variance</a:t>
            </a:r>
            <a:endParaRPr b="0" i="0" sz="21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83" name="Shape 183"/>
        <p:cNvGrpSpPr/>
        <p:nvPr/>
      </p:nvGrpSpPr>
      <p:grpSpPr>
        <a:xfrm>
          <a:off x="0" y="0"/>
          <a:ext cx="0" cy="0"/>
          <a:chOff x="0" y="0"/>
          <a:chExt cx="0" cy="0"/>
        </a:xfrm>
      </p:grpSpPr>
      <p:sp>
        <p:nvSpPr>
          <p:cNvPr id="184" name="Google Shape;184;p7"/>
          <p:cNvSpPr txBox="1"/>
          <p:nvPr>
            <p:ph type="title"/>
          </p:nvPr>
        </p:nvSpPr>
        <p:spPr>
          <a:xfrm>
            <a:off x="628650" y="273844"/>
            <a:ext cx="7886700" cy="994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7030A0"/>
              </a:buClr>
              <a:buSzPts val="4400"/>
              <a:buFont typeface="Calibri"/>
              <a:buNone/>
            </a:pPr>
            <a:r>
              <a:rPr b="1" lang="en-US">
                <a:solidFill>
                  <a:srgbClr val="7030A0"/>
                </a:solidFill>
              </a:rPr>
              <a:t>Bias-Variance Tradeoff</a:t>
            </a:r>
            <a:endParaRPr/>
          </a:p>
        </p:txBody>
      </p:sp>
      <p:sp>
        <p:nvSpPr>
          <p:cNvPr id="185" name="Google Shape;185;p7"/>
          <p:cNvSpPr txBox="1"/>
          <p:nvPr>
            <p:ph idx="1" type="body"/>
          </p:nvPr>
        </p:nvSpPr>
        <p:spPr>
          <a:xfrm>
            <a:off x="628650" y="1369219"/>
            <a:ext cx="7886700" cy="3263700"/>
          </a:xfrm>
          <a:prstGeom prst="rect">
            <a:avLst/>
          </a:prstGeom>
          <a:noFill/>
          <a:ln>
            <a:noFill/>
          </a:ln>
        </p:spPr>
        <p:txBody>
          <a:bodyPr anchorCtr="0" anchor="t" bIns="45700" lIns="91425" spcFirstLastPara="1" rIns="91425" wrap="square" tIns="45700">
            <a:normAutofit/>
          </a:bodyPr>
          <a:lstStyle/>
          <a:p>
            <a:pPr indent="0" lvl="0" marL="914400" rtl="0" algn="l">
              <a:lnSpc>
                <a:spcPct val="90000"/>
              </a:lnSpc>
              <a:spcBef>
                <a:spcPts val="1100"/>
              </a:spcBef>
              <a:spcAft>
                <a:spcPts val="0"/>
              </a:spcAft>
              <a:buSzPts val="1900"/>
              <a:buNone/>
            </a:pPr>
            <a:br>
              <a:rPr lang="en-US"/>
            </a:br>
            <a:br>
              <a:rPr lang="en-US"/>
            </a:br>
            <a:endParaRPr/>
          </a:p>
          <a:p>
            <a:pPr indent="0" lvl="0" marL="0" rtl="0" algn="l">
              <a:lnSpc>
                <a:spcPct val="90000"/>
              </a:lnSpc>
              <a:spcBef>
                <a:spcPts val="1100"/>
              </a:spcBef>
              <a:spcAft>
                <a:spcPts val="0"/>
              </a:spcAft>
              <a:buSzPts val="1900"/>
              <a:buNone/>
            </a:pPr>
            <a:r>
              <a:t/>
            </a:r>
            <a:endParaRPr/>
          </a:p>
        </p:txBody>
      </p:sp>
      <p:sp>
        <p:nvSpPr>
          <p:cNvPr id="186" name="Google Shape;186;p7"/>
          <p:cNvSpPr txBox="1"/>
          <p:nvPr/>
        </p:nvSpPr>
        <p:spPr>
          <a:xfrm>
            <a:off x="467200" y="1268233"/>
            <a:ext cx="11418900" cy="5541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Overfitting and underfitting are the result of two types of error: bias and variance</a:t>
            </a:r>
            <a:endParaRPr b="0" i="0" sz="2000" u="none" cap="none" strike="noStrike">
              <a:solidFill>
                <a:srgbClr val="000000"/>
              </a:solidFill>
              <a:latin typeface="Arial"/>
              <a:ea typeface="Arial"/>
              <a:cs typeface="Arial"/>
              <a:sym typeface="Arial"/>
            </a:endParaRPr>
          </a:p>
        </p:txBody>
      </p:sp>
      <p:pic>
        <p:nvPicPr>
          <p:cNvPr id="187" name="Google Shape;187;p7"/>
          <p:cNvPicPr preferRelativeResize="0"/>
          <p:nvPr/>
        </p:nvPicPr>
        <p:blipFill rotWithShape="1">
          <a:blip r:embed="rId3">
            <a:alphaModFix/>
          </a:blip>
          <a:srcRect b="0" l="0" r="0" t="0"/>
          <a:stretch/>
        </p:blipFill>
        <p:spPr>
          <a:xfrm>
            <a:off x="628667" y="1822233"/>
            <a:ext cx="7993914" cy="1606767"/>
          </a:xfrm>
          <a:prstGeom prst="rect">
            <a:avLst/>
          </a:prstGeom>
          <a:noFill/>
          <a:ln>
            <a:noFill/>
          </a:ln>
        </p:spPr>
      </p:pic>
      <p:sp>
        <p:nvSpPr>
          <p:cNvPr id="188" name="Google Shape;188;p7"/>
          <p:cNvSpPr txBox="1"/>
          <p:nvPr/>
        </p:nvSpPr>
        <p:spPr>
          <a:xfrm>
            <a:off x="628667" y="3702700"/>
            <a:ext cx="8259600" cy="28323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2100"/>
              <a:buFont typeface="Arial"/>
              <a:buNone/>
            </a:pPr>
            <a:r>
              <a:rPr b="1" i="0" lang="en-US" sz="2100" u="none" cap="none" strike="noStrike">
                <a:solidFill>
                  <a:srgbClr val="000000"/>
                </a:solidFill>
                <a:latin typeface="Arial"/>
                <a:ea typeface="Arial"/>
                <a:cs typeface="Arial"/>
                <a:sym typeface="Arial"/>
              </a:rPr>
              <a:t>Bias:</a:t>
            </a:r>
            <a:r>
              <a:rPr b="0" i="0" lang="en-US" sz="2100" u="none" cap="none" strike="noStrike">
                <a:solidFill>
                  <a:srgbClr val="000000"/>
                </a:solidFill>
                <a:latin typeface="Arial"/>
                <a:ea typeface="Arial"/>
                <a:cs typeface="Arial"/>
                <a:sym typeface="Arial"/>
              </a:rPr>
              <a:t> </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difference between true function </a:t>
            </a:r>
            <a:r>
              <a:rPr b="0" i="1" lang="en-US" sz="2100" u="none" cap="none" strike="noStrike">
                <a:solidFill>
                  <a:srgbClr val="000000"/>
                </a:solidFill>
                <a:latin typeface="Arial"/>
                <a:ea typeface="Arial"/>
                <a:cs typeface="Arial"/>
                <a:sym typeface="Arial"/>
              </a:rPr>
              <a:t>f(x)</a:t>
            </a:r>
            <a:r>
              <a:rPr b="0" i="0" lang="en-US" sz="2100" u="none" cap="none" strike="noStrike">
                <a:solidFill>
                  <a:srgbClr val="000000"/>
                </a:solidFill>
                <a:latin typeface="Arial"/>
                <a:ea typeface="Arial"/>
                <a:cs typeface="Arial"/>
                <a:sym typeface="Arial"/>
              </a:rPr>
              <a:t> and “average” predictor</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1" i="0" lang="en-US" sz="2100" u="none" cap="none" strike="noStrike">
                <a:solidFill>
                  <a:srgbClr val="000000"/>
                </a:solidFill>
                <a:latin typeface="Arial"/>
                <a:ea typeface="Arial"/>
                <a:cs typeface="Arial"/>
                <a:sym typeface="Arial"/>
              </a:rPr>
              <a:t>Variance: </a:t>
            </a:r>
            <a:endParaRPr b="1"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chemeClr val="dk1"/>
                </a:solidFill>
                <a:highlight>
                  <a:srgbClr val="FFF2CC"/>
                </a:highlight>
                <a:latin typeface="Arial"/>
                <a:ea typeface="Arial"/>
                <a:cs typeface="Arial"/>
                <a:sym typeface="Arial"/>
              </a:rPr>
              <a:t>variability of model prediction for a given data point</a:t>
            </a:r>
            <a:endParaRPr b="0" i="0" sz="2100" u="none" cap="none" strike="noStrike">
              <a:solidFill>
                <a:schemeClr val="dk1"/>
              </a:solidFill>
              <a:highlight>
                <a:srgbClr val="FFF2CC"/>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Simple models: High bias + Low variance </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Complex models: Low bias + High variance</a:t>
            </a:r>
            <a:endParaRPr b="0" i="0" sz="21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93" name="Shape 193"/>
        <p:cNvGrpSpPr/>
        <p:nvPr/>
      </p:nvGrpSpPr>
      <p:grpSpPr>
        <a:xfrm>
          <a:off x="0" y="0"/>
          <a:ext cx="0" cy="0"/>
          <a:chOff x="0" y="0"/>
          <a:chExt cx="0" cy="0"/>
        </a:xfrm>
      </p:grpSpPr>
      <p:sp>
        <p:nvSpPr>
          <p:cNvPr id="194" name="Google Shape;194;p8"/>
          <p:cNvSpPr txBox="1"/>
          <p:nvPr>
            <p:ph type="title"/>
          </p:nvPr>
        </p:nvSpPr>
        <p:spPr>
          <a:xfrm>
            <a:off x="628650" y="273844"/>
            <a:ext cx="7886700" cy="994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7030A0"/>
              </a:buClr>
              <a:buSzPts val="4400"/>
              <a:buFont typeface="Calibri"/>
              <a:buNone/>
            </a:pPr>
            <a:r>
              <a:rPr b="1" lang="en-US">
                <a:solidFill>
                  <a:srgbClr val="7030A0"/>
                </a:solidFill>
              </a:rPr>
              <a:t>Bias-Variance Tradeoff</a:t>
            </a:r>
            <a:endParaRPr/>
          </a:p>
        </p:txBody>
      </p:sp>
      <p:pic>
        <p:nvPicPr>
          <p:cNvPr id="195" name="Google Shape;195;p8"/>
          <p:cNvPicPr preferRelativeResize="0"/>
          <p:nvPr/>
        </p:nvPicPr>
        <p:blipFill rotWithShape="1">
          <a:blip r:embed="rId3">
            <a:alphaModFix/>
          </a:blip>
          <a:srcRect b="0" l="0" r="0" t="0"/>
          <a:stretch/>
        </p:blipFill>
        <p:spPr>
          <a:xfrm>
            <a:off x="575130" y="1018700"/>
            <a:ext cx="6282868" cy="1262867"/>
          </a:xfrm>
          <a:prstGeom prst="rect">
            <a:avLst/>
          </a:prstGeom>
          <a:noFill/>
          <a:ln>
            <a:noFill/>
          </a:ln>
        </p:spPr>
      </p:pic>
      <p:pic>
        <p:nvPicPr>
          <p:cNvPr id="196" name="Google Shape;196;p8"/>
          <p:cNvPicPr preferRelativeResize="0"/>
          <p:nvPr/>
        </p:nvPicPr>
        <p:blipFill rotWithShape="1">
          <a:blip r:embed="rId4">
            <a:alphaModFix/>
          </a:blip>
          <a:srcRect b="0" l="0" r="0" t="0"/>
          <a:stretch/>
        </p:blipFill>
        <p:spPr>
          <a:xfrm>
            <a:off x="3328000" y="2473625"/>
            <a:ext cx="5536000" cy="401426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201" name="Shape 201"/>
        <p:cNvGrpSpPr/>
        <p:nvPr/>
      </p:nvGrpSpPr>
      <p:grpSpPr>
        <a:xfrm>
          <a:off x="0" y="0"/>
          <a:ext cx="0" cy="0"/>
          <a:chOff x="0" y="0"/>
          <a:chExt cx="0" cy="0"/>
        </a:xfrm>
      </p:grpSpPr>
      <p:sp>
        <p:nvSpPr>
          <p:cNvPr id="202" name="Google Shape;202;p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7030A0"/>
              </a:buClr>
              <a:buSzPts val="4400"/>
              <a:buFont typeface="Calibri"/>
              <a:buNone/>
            </a:pPr>
            <a:r>
              <a:rPr b="1" lang="en-US">
                <a:solidFill>
                  <a:srgbClr val="7030A0"/>
                </a:solidFill>
              </a:rPr>
              <a:t>Regularization</a:t>
            </a:r>
            <a:endParaRPr/>
          </a:p>
        </p:txBody>
      </p:sp>
      <p:sp>
        <p:nvSpPr>
          <p:cNvPr id="203" name="Google Shape;203;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a:t>Model self-regulates to prevent overfitting</a:t>
            </a:r>
            <a:endParaRPr/>
          </a:p>
          <a:p>
            <a:pPr indent="-228600" lvl="0" marL="228600" rtl="0" algn="l">
              <a:lnSpc>
                <a:spcPct val="90000"/>
              </a:lnSpc>
              <a:spcBef>
                <a:spcPts val="1000"/>
              </a:spcBef>
              <a:spcAft>
                <a:spcPts val="0"/>
              </a:spcAft>
              <a:buClr>
                <a:schemeClr val="dk1"/>
              </a:buClr>
              <a:buSzPts val="2800"/>
              <a:buChar char="•"/>
            </a:pPr>
            <a:r>
              <a:rPr lang="en-US"/>
              <a:t>Ensures coefficients are not “too large”</a:t>
            </a:r>
            <a:endParaRPr/>
          </a:p>
        </p:txBody>
      </p:sp>
      <p:pic>
        <p:nvPicPr>
          <p:cNvPr id="204" name="Google Shape;204;p9"/>
          <p:cNvPicPr preferRelativeResize="0"/>
          <p:nvPr/>
        </p:nvPicPr>
        <p:blipFill rotWithShape="1">
          <a:blip r:embed="rId3">
            <a:alphaModFix/>
          </a:blip>
          <a:srcRect b="0" l="0" r="21230" t="6890"/>
          <a:stretch/>
        </p:blipFill>
        <p:spPr>
          <a:xfrm>
            <a:off x="3524313" y="3043557"/>
            <a:ext cx="5143374" cy="344931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209" name="Shape 209"/>
        <p:cNvGrpSpPr/>
        <p:nvPr/>
      </p:nvGrpSpPr>
      <p:grpSpPr>
        <a:xfrm>
          <a:off x="0" y="0"/>
          <a:ext cx="0" cy="0"/>
          <a:chOff x="0" y="0"/>
          <a:chExt cx="0" cy="0"/>
        </a:xfrm>
      </p:grpSpPr>
      <p:pic>
        <p:nvPicPr>
          <p:cNvPr id="210" name="Google Shape;210;p10"/>
          <p:cNvPicPr preferRelativeResize="0"/>
          <p:nvPr/>
        </p:nvPicPr>
        <p:blipFill rotWithShape="1">
          <a:blip r:embed="rId3">
            <a:alphaModFix/>
          </a:blip>
          <a:srcRect b="0" l="0" r="0" t="0"/>
          <a:stretch/>
        </p:blipFill>
        <p:spPr>
          <a:xfrm>
            <a:off x="270938" y="152400"/>
            <a:ext cx="11650133" cy="6553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