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h24VWWI3WLUKiPlka9M+AA8BWL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Classification error/accuracy - mention majority class classifier (baseline)</a:t>
            </a:r>
            <a:endParaRPr/>
          </a:p>
          <a:p>
            <a:pPr indent="0" lvl="0" marL="0" rtl="0" algn="l">
              <a:lnSpc>
                <a:spcPct val="100000"/>
              </a:lnSpc>
              <a:spcBef>
                <a:spcPts val="0"/>
              </a:spcBef>
              <a:spcAft>
                <a:spcPts val="0"/>
              </a:spcAft>
              <a:buSzPts val="1100"/>
              <a:buNone/>
            </a:pPr>
            <a:r>
              <a:rPr lang="en"/>
              <a:t>Confusion matrix, can use for multiclass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B</a:t>
            </a:r>
            <a:r>
              <a:rPr lang="en" sz="1200">
                <a:solidFill>
                  <a:srgbClr val="0D0D0D"/>
                </a:solidFill>
                <a:highlight>
                  <a:srgbClr val="FFFFFF"/>
                </a:highlight>
                <a:latin typeface="Roboto"/>
                <a:ea typeface="Roboto"/>
                <a:cs typeface="Roboto"/>
                <a:sym typeface="Roboto"/>
              </a:rPr>
              <a:t>inary classification should ideally beat random guessing. In binary classification, an algorithm or model is used to classify elements into one of two groups based on input data. The goal of a binary classification model is to make predictions that are more accurate than random guessing, which would have a 50% accuracy rate since there are only two possible outcomes.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highlight>
                  <a:srgbClr val="FFFFFF"/>
                </a:highlight>
                <a:latin typeface="Roboto"/>
                <a:ea typeface="Roboto"/>
                <a:cs typeface="Roboto"/>
                <a:sym typeface="Roboto"/>
              </a:rPr>
              <a:t>For instance, in a scenario where you're trying to predict whether an email is spam or not (binary classification), guessing randomly would result in being correct about half the time. A well-designed and trained binary classification model should learn from the features of the emails (like certain keywords, sender information, etc.) and make predictions that are significantly better than a 50% success rate, indicating it has learned patterns that distinguish spam from non-spam emails effectively.</a:t>
            </a:r>
            <a:endParaRPr sz="1200">
              <a:solidFill>
                <a:srgbClr val="0D0D0D"/>
              </a:solidFill>
              <a:highlight>
                <a:srgbClr val="FFFFFF"/>
              </a:highlight>
              <a:latin typeface="Roboto"/>
              <a:ea typeface="Roboto"/>
              <a:cs typeface="Roboto"/>
              <a:sym typeface="Roboto"/>
            </a:endParaRPr>
          </a:p>
          <a:p>
            <a:pPr indent="0" lvl="0" marL="0" rtl="0" algn="l">
              <a:lnSpc>
                <a:spcPct val="100000"/>
              </a:lnSpc>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Precision</a:t>
            </a:r>
            <a:endParaRPr/>
          </a:p>
          <a:p>
            <a:pPr indent="0" lvl="0" marL="0" rtl="0" algn="l">
              <a:lnSpc>
                <a:spcPct val="100000"/>
              </a:lnSpc>
              <a:spcBef>
                <a:spcPts val="0"/>
              </a:spcBef>
              <a:spcAft>
                <a:spcPts val="0"/>
              </a:spcAft>
              <a:buClr>
                <a:schemeClr val="dk1"/>
              </a:buClr>
              <a:buSzPts val="1100"/>
              <a:buFont typeface="Arial"/>
              <a:buNone/>
            </a:pPr>
            <a:r>
              <a:rPr lang="en"/>
              <a:t>Imagine you created a machine to find all the red apples in a mix of red and green apples. Precision tells you how many of the apples it picked as red were actually red. It's about being correct when the model says "yes." If the machine says, "This is a red apple," precision reflects how often it's right about that.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Recall</a:t>
            </a:r>
            <a:endParaRPr/>
          </a:p>
          <a:p>
            <a:pPr indent="0" lvl="0" marL="0" rtl="0" algn="l">
              <a:lnSpc>
                <a:spcPct val="100000"/>
              </a:lnSpc>
              <a:spcBef>
                <a:spcPts val="0"/>
              </a:spcBef>
              <a:spcAft>
                <a:spcPts val="0"/>
              </a:spcAft>
              <a:buClr>
                <a:schemeClr val="dk1"/>
              </a:buClr>
              <a:buSzPts val="1100"/>
              <a:buFont typeface="Arial"/>
              <a:buNone/>
            </a:pPr>
            <a:r>
              <a:rPr lang="en"/>
              <a:t>Using the same red apple machine: recall tells you how many of the actual red apples in the mix your machine managed to find. It's about not missing out on what you're looking for. If there are 100 red apples and your machine finds 90, your recall is quite good because it found most of the red apples.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F1 Score</a:t>
            </a:r>
            <a:endParaRPr/>
          </a:p>
          <a:p>
            <a:pPr indent="0" lvl="0" marL="0" rtl="0" algn="l">
              <a:lnSpc>
                <a:spcPct val="100000"/>
              </a:lnSpc>
              <a:spcBef>
                <a:spcPts val="0"/>
              </a:spcBef>
              <a:spcAft>
                <a:spcPts val="0"/>
              </a:spcAft>
              <a:buClr>
                <a:schemeClr val="dk1"/>
              </a:buClr>
              <a:buSzPts val="1100"/>
              <a:buFont typeface="Arial"/>
              <a:buNone/>
            </a:pPr>
            <a:r>
              <a:rPr lang="en"/>
              <a:t>The F1 Score is like a balance between precision and recall. Sometimes, if you try to improve precision (making sure what you pick is right), you might end up missing some of the things you should have picked (recall). Or, if you try to get everything (improving recall), you might start picking things that are wrong (lowering precision). The F1 Score tells you how well you managed to keep a balance between not missing out on what you're looking for and being right when you say you found it.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Each of these metrics gives you a different piece of the puzzle when evaluating how good a model is at classifying or making predictions, helping you understand its strengths and weaknesses in simple terms.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Sigmoid function used for logistic regression</a:t>
            </a:r>
            <a:endParaRPr/>
          </a:p>
          <a:p>
            <a:pPr indent="0" lvl="0" marL="0" rtl="0" algn="l">
              <a:lnSpc>
                <a:spcPct val="100000"/>
              </a:lnSpc>
              <a:spcBef>
                <a:spcPts val="0"/>
              </a:spcBef>
              <a:spcAft>
                <a:spcPts val="0"/>
              </a:spcAft>
              <a:buSzPts val="1100"/>
              <a:buNone/>
            </a:pPr>
            <a:r>
              <a:rPr lang="en"/>
              <a:t>Logistic regression is a probability classifier- have magical thing that learns coefficients, apply coefficients to the features to get a score and then feed the score to the sigmoid function to get a probability to make a prediction</a:t>
            </a:r>
            <a:endParaRPr/>
          </a:p>
          <a:p>
            <a:pPr indent="0" lvl="0" marL="0" rtl="0" algn="l">
              <a:lnSpc>
                <a:spcPct val="100000"/>
              </a:lnSpc>
              <a:spcBef>
                <a:spcPts val="0"/>
              </a:spcBef>
              <a:spcAft>
                <a:spcPts val="0"/>
              </a:spcAft>
              <a:buSzPts val="1100"/>
              <a:buNone/>
            </a:pPr>
            <a:r>
              <a:rPr lang="en"/>
              <a:t>Sigmoid score(x) uses a function that takes numbers arbitrarily large/small and maps them between 0 and 1 </a:t>
            </a:r>
            <a:endParaRPr/>
          </a:p>
          <a:p>
            <a:pPr indent="0" lvl="0" marL="0" rtl="0" algn="l">
              <a:lnSpc>
                <a:spcPct val="100000"/>
              </a:lnSpc>
              <a:spcBef>
                <a:spcPts val="0"/>
              </a:spcBef>
              <a:spcAft>
                <a:spcPts val="0"/>
              </a:spcAft>
              <a:buSzPts val="1100"/>
              <a:buNone/>
            </a:pPr>
            <a:r>
              <a:rPr lang="en"/>
              <a:t>As score increases, sigmoid score will gradually increase up until 1</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Quality metric</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Maximize likelihood, usually take log to compute easier</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For pos examples penalizes small sigmoid(S)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For neg examples penalizes large sigmoid(S)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Find max using gradient ascent, eta is a hyperparameter (grid search)</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Talk about overfitting</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White space on the graph</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Big coefficients lead to complicated decision boundaries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Using similar metrics to determine overfitting as in linear regression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Sharper functions</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Fix using regularization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L2 norm</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Could even use L1 norm</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4"/>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3" name="Google Shape;13;p14"/>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54" name="Google Shape;54;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cxnSp>
        <p:nvCxnSpPr>
          <p:cNvPr id="16" name="Google Shape;16;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7" name="Google Shape;17;p1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1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17"/>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17"/>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9"/>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20"/>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400"/>
              <a:buNone/>
              <a:defRPr sz="5400">
                <a:solidFill>
                  <a:schemeClr val="lt1"/>
                </a:solidFill>
              </a:defRPr>
            </a:lvl1pPr>
            <a:lvl2pPr lvl="1" algn="l">
              <a:lnSpc>
                <a:spcPct val="100000"/>
              </a:lnSpc>
              <a:spcBef>
                <a:spcPts val="0"/>
              </a:spcBef>
              <a:spcAft>
                <a:spcPts val="0"/>
              </a:spcAft>
              <a:buClr>
                <a:schemeClr val="lt1"/>
              </a:buClr>
              <a:buSzPts val="5400"/>
              <a:buNone/>
              <a:defRPr sz="5400">
                <a:solidFill>
                  <a:schemeClr val="lt1"/>
                </a:solidFill>
              </a:defRPr>
            </a:lvl2pPr>
            <a:lvl3pPr lvl="2" algn="l">
              <a:lnSpc>
                <a:spcPct val="100000"/>
              </a:lnSpc>
              <a:spcBef>
                <a:spcPts val="0"/>
              </a:spcBef>
              <a:spcAft>
                <a:spcPts val="0"/>
              </a:spcAft>
              <a:buClr>
                <a:schemeClr val="lt1"/>
              </a:buClr>
              <a:buSzPts val="5400"/>
              <a:buNone/>
              <a:defRPr sz="5400">
                <a:solidFill>
                  <a:schemeClr val="lt1"/>
                </a:solidFill>
              </a:defRPr>
            </a:lvl3pPr>
            <a:lvl4pPr lvl="3" algn="l">
              <a:lnSpc>
                <a:spcPct val="100000"/>
              </a:lnSpc>
              <a:spcBef>
                <a:spcPts val="0"/>
              </a:spcBef>
              <a:spcAft>
                <a:spcPts val="0"/>
              </a:spcAft>
              <a:buClr>
                <a:schemeClr val="lt1"/>
              </a:buClr>
              <a:buSzPts val="5400"/>
              <a:buNone/>
              <a:defRPr sz="5400">
                <a:solidFill>
                  <a:schemeClr val="lt1"/>
                </a:solidFill>
              </a:defRPr>
            </a:lvl4pPr>
            <a:lvl5pPr lvl="4" algn="l">
              <a:lnSpc>
                <a:spcPct val="100000"/>
              </a:lnSpc>
              <a:spcBef>
                <a:spcPts val="0"/>
              </a:spcBef>
              <a:spcAft>
                <a:spcPts val="0"/>
              </a:spcAft>
              <a:buClr>
                <a:schemeClr val="lt1"/>
              </a:buClr>
              <a:buSzPts val="5400"/>
              <a:buNone/>
              <a:defRPr sz="5400">
                <a:solidFill>
                  <a:schemeClr val="lt1"/>
                </a:solidFill>
              </a:defRPr>
            </a:lvl5pPr>
            <a:lvl6pPr lvl="5" algn="l">
              <a:lnSpc>
                <a:spcPct val="100000"/>
              </a:lnSpc>
              <a:spcBef>
                <a:spcPts val="0"/>
              </a:spcBef>
              <a:spcAft>
                <a:spcPts val="0"/>
              </a:spcAft>
              <a:buClr>
                <a:schemeClr val="lt1"/>
              </a:buClr>
              <a:buSzPts val="5400"/>
              <a:buNone/>
              <a:defRPr sz="5400">
                <a:solidFill>
                  <a:schemeClr val="lt1"/>
                </a:solidFill>
              </a:defRPr>
            </a:lvl6pPr>
            <a:lvl7pPr lvl="6" algn="l">
              <a:lnSpc>
                <a:spcPct val="100000"/>
              </a:lnSpc>
              <a:spcBef>
                <a:spcPts val="0"/>
              </a:spcBef>
              <a:spcAft>
                <a:spcPts val="0"/>
              </a:spcAft>
              <a:buClr>
                <a:schemeClr val="lt1"/>
              </a:buClr>
              <a:buSzPts val="5400"/>
              <a:buNone/>
              <a:defRPr sz="5400">
                <a:solidFill>
                  <a:schemeClr val="lt1"/>
                </a:solidFill>
              </a:defRPr>
            </a:lvl7pPr>
            <a:lvl8pPr lvl="7" algn="l">
              <a:lnSpc>
                <a:spcPct val="100000"/>
              </a:lnSpc>
              <a:spcBef>
                <a:spcPts val="0"/>
              </a:spcBef>
              <a:spcAft>
                <a:spcPts val="0"/>
              </a:spcAft>
              <a:buClr>
                <a:schemeClr val="lt1"/>
              </a:buClr>
              <a:buSzPts val="5400"/>
              <a:buNone/>
              <a:defRPr sz="5400">
                <a:solidFill>
                  <a:schemeClr val="lt1"/>
                </a:solidFill>
              </a:defRPr>
            </a:lvl8pPr>
            <a:lvl9pPr lvl="8" algn="l">
              <a:lnSpc>
                <a:spcPct val="100000"/>
              </a:lnSpc>
              <a:spcBef>
                <a:spcPts val="0"/>
              </a:spcBef>
              <a:spcAft>
                <a:spcPts val="0"/>
              </a:spcAft>
              <a:buClr>
                <a:schemeClr val="lt1"/>
              </a:buClr>
              <a:buSzPts val="5400"/>
              <a:buNone/>
              <a:defRPr sz="5400">
                <a:solidFill>
                  <a:schemeClr val="lt1"/>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21"/>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p:txBody>
      </p:sp>
      <p:sp>
        <p:nvSpPr>
          <p:cNvPr id="45" name="Google Shape;45;p21"/>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7" name="Google Shape;7;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6000"/>
              <a:buNone/>
            </a:pPr>
            <a:r>
              <a:rPr lang="en"/>
              <a:t>Classification + Logistic Regression</a:t>
            </a:r>
            <a:endParaRPr/>
          </a:p>
        </p:txBody>
      </p:sp>
      <p:sp>
        <p:nvSpPr>
          <p:cNvPr id="63" name="Google Shape;63;p1"/>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CSE 416 - Section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0"/>
          <p:cNvPicPr preferRelativeResize="0"/>
          <p:nvPr/>
        </p:nvPicPr>
        <p:blipFill rotWithShape="1">
          <a:blip r:embed="rId3">
            <a:alphaModFix/>
          </a:blip>
          <a:srcRect b="0" l="0" r="0" t="0"/>
          <a:stretch/>
        </p:blipFill>
        <p:spPr>
          <a:xfrm>
            <a:off x="1467987" y="1211000"/>
            <a:ext cx="6208026" cy="3445775"/>
          </a:xfrm>
          <a:prstGeom prst="rect">
            <a:avLst/>
          </a:prstGeom>
          <a:noFill/>
          <a:ln>
            <a:noFill/>
          </a:ln>
        </p:spPr>
      </p:pic>
      <p:sp>
        <p:nvSpPr>
          <p:cNvPr id="132" name="Google Shape;132;p10"/>
          <p:cNvSpPr txBox="1"/>
          <p:nvPr/>
        </p:nvSpPr>
        <p:spPr>
          <a:xfrm>
            <a:off x="357850" y="481825"/>
            <a:ext cx="85488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Oswald"/>
                <a:ea typeface="Oswald"/>
                <a:cs typeface="Oswald"/>
                <a:sym typeface="Oswald"/>
              </a:rPr>
              <a:t>Logistic Regression Recap: How weights affect prediction</a:t>
            </a:r>
            <a:endParaRPr b="0" i="0" sz="3000" u="none" cap="none" strike="noStrike">
              <a:solidFill>
                <a:schemeClr val="dk2"/>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2"/>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Agenda</a:t>
            </a:r>
            <a:endParaRPr/>
          </a:p>
        </p:txBody>
      </p:sp>
      <p:sp>
        <p:nvSpPr>
          <p:cNvPr id="69" name="Google Shape;69;p2"/>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Classification Recap</a:t>
            </a:r>
            <a:endParaRPr/>
          </a:p>
          <a:p>
            <a:pPr indent="-342900" lvl="0" marL="457200" rtl="0" algn="l">
              <a:lnSpc>
                <a:spcPct val="115000"/>
              </a:lnSpc>
              <a:spcBef>
                <a:spcPts val="0"/>
              </a:spcBef>
              <a:spcAft>
                <a:spcPts val="0"/>
              </a:spcAft>
              <a:buSzPts val="1800"/>
              <a:buChar char="●"/>
            </a:pPr>
            <a:r>
              <a:rPr lang="en"/>
              <a:t>Logistic Regression </a:t>
            </a:r>
            <a:endParaRPr/>
          </a:p>
          <a:p>
            <a:pPr indent="-342900" lvl="0" marL="457200" rtl="0" algn="l">
              <a:lnSpc>
                <a:spcPct val="115000"/>
              </a:lnSpc>
              <a:spcBef>
                <a:spcPts val="0"/>
              </a:spcBef>
              <a:spcAft>
                <a:spcPts val="0"/>
              </a:spcAft>
              <a:buSzPts val="1800"/>
              <a:buChar char="●"/>
            </a:pPr>
            <a:r>
              <a:rPr lang="en"/>
              <a:t>Ed Notebook Demo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Classification Recap</a:t>
            </a:r>
            <a:endParaRPr/>
          </a:p>
        </p:txBody>
      </p:sp>
      <p:pic>
        <p:nvPicPr>
          <p:cNvPr id="75" name="Google Shape;75;p3"/>
          <p:cNvPicPr preferRelativeResize="0"/>
          <p:nvPr/>
        </p:nvPicPr>
        <p:blipFill rotWithShape="1">
          <a:blip r:embed="rId3">
            <a:alphaModFix/>
          </a:blip>
          <a:srcRect b="0" l="0" r="0" t="0"/>
          <a:stretch/>
        </p:blipFill>
        <p:spPr>
          <a:xfrm>
            <a:off x="5550638" y="372500"/>
            <a:ext cx="3396750" cy="1280656"/>
          </a:xfrm>
          <a:prstGeom prst="rect">
            <a:avLst/>
          </a:prstGeom>
          <a:noFill/>
          <a:ln>
            <a:noFill/>
          </a:ln>
        </p:spPr>
      </p:pic>
      <p:pic>
        <p:nvPicPr>
          <p:cNvPr id="76" name="Google Shape;76;p3"/>
          <p:cNvPicPr preferRelativeResize="0"/>
          <p:nvPr/>
        </p:nvPicPr>
        <p:blipFill rotWithShape="1">
          <a:blip r:embed="rId4">
            <a:alphaModFix/>
          </a:blip>
          <a:srcRect b="0" l="0" r="0" t="0"/>
          <a:stretch/>
        </p:blipFill>
        <p:spPr>
          <a:xfrm>
            <a:off x="5665726" y="1838250"/>
            <a:ext cx="3166575" cy="3010100"/>
          </a:xfrm>
          <a:prstGeom prst="rect">
            <a:avLst/>
          </a:prstGeom>
          <a:noFill/>
          <a:ln>
            <a:noFill/>
          </a:ln>
        </p:spPr>
      </p:pic>
      <p:pic>
        <p:nvPicPr>
          <p:cNvPr id="77" name="Google Shape;77;p3"/>
          <p:cNvPicPr preferRelativeResize="0"/>
          <p:nvPr/>
        </p:nvPicPr>
        <p:blipFill rotWithShape="1">
          <a:blip r:embed="rId5">
            <a:alphaModFix/>
          </a:blip>
          <a:srcRect b="0" l="0" r="0" t="0"/>
          <a:stretch/>
        </p:blipFill>
        <p:spPr>
          <a:xfrm>
            <a:off x="189725" y="1838256"/>
            <a:ext cx="5360926" cy="26342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Classification: Binary Measures</a:t>
            </a:r>
            <a:endParaRPr/>
          </a:p>
        </p:txBody>
      </p:sp>
      <p:pic>
        <p:nvPicPr>
          <p:cNvPr id="83" name="Google Shape;83;p4"/>
          <p:cNvPicPr preferRelativeResize="0"/>
          <p:nvPr/>
        </p:nvPicPr>
        <p:blipFill rotWithShape="1">
          <a:blip r:embed="rId3">
            <a:alphaModFix/>
          </a:blip>
          <a:srcRect b="0" l="0" r="0" t="3920"/>
          <a:stretch/>
        </p:blipFill>
        <p:spPr>
          <a:xfrm>
            <a:off x="408975" y="1383525"/>
            <a:ext cx="4598676" cy="3586225"/>
          </a:xfrm>
          <a:prstGeom prst="rect">
            <a:avLst/>
          </a:prstGeom>
          <a:noFill/>
          <a:ln>
            <a:noFill/>
          </a:ln>
        </p:spPr>
      </p:pic>
      <p:sp>
        <p:nvSpPr>
          <p:cNvPr id="84" name="Google Shape;84;p4"/>
          <p:cNvSpPr txBox="1"/>
          <p:nvPr/>
        </p:nvSpPr>
        <p:spPr>
          <a:xfrm>
            <a:off x="5007650" y="138400"/>
            <a:ext cx="39447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Recall=</a:t>
            </a:r>
            <a:r>
              <a:rPr b="0" i="0" lang="en" sz="1400" u="none" cap="none" strike="noStrike">
                <a:solidFill>
                  <a:srgbClr val="000000"/>
                </a:solidFill>
                <a:latin typeface="Source Code Pro"/>
                <a:ea typeface="Source Code Pro"/>
                <a:cs typeface="Source Code Pro"/>
                <a:sym typeface="Source Code Pro"/>
              </a:rPr>
              <a:t> how many times the model was able to detect a specific category</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Accuracy=</a:t>
            </a:r>
            <a:r>
              <a:rPr b="0" i="0" lang="en" sz="1400" u="none" cap="none" strike="noStrike">
                <a:solidFill>
                  <a:srgbClr val="000000"/>
                </a:solidFill>
                <a:latin typeface="Source Code Pro"/>
                <a:ea typeface="Source Code Pro"/>
                <a:cs typeface="Source Code Pro"/>
                <a:sym typeface="Source Code Pro"/>
              </a:rPr>
              <a:t>  how many times the ML model was correct overall</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Source Code Pro"/>
                <a:ea typeface="Source Code Pro"/>
                <a:cs typeface="Source Code Pro"/>
                <a:sym typeface="Source Code Pro"/>
              </a:rPr>
              <a:t>Precision= </a:t>
            </a:r>
            <a:r>
              <a:rPr b="0" i="0" lang="en" sz="1400" u="none" cap="none" strike="noStrike">
                <a:solidFill>
                  <a:srgbClr val="000000"/>
                </a:solidFill>
                <a:latin typeface="Source Code Pro"/>
                <a:ea typeface="Source Code Pro"/>
                <a:cs typeface="Source Code Pro"/>
                <a:sym typeface="Source Code Pro"/>
              </a:rPr>
              <a:t>how good the model is at predicting a specific category</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pic>
        <p:nvPicPr>
          <p:cNvPr id="85" name="Google Shape;85;p4"/>
          <p:cNvPicPr preferRelativeResize="0"/>
          <p:nvPr/>
        </p:nvPicPr>
        <p:blipFill rotWithShape="1">
          <a:blip r:embed="rId4">
            <a:alphaModFix/>
          </a:blip>
          <a:srcRect b="0" l="0" r="0" t="0"/>
          <a:stretch/>
        </p:blipFill>
        <p:spPr>
          <a:xfrm>
            <a:off x="5265581" y="2300900"/>
            <a:ext cx="3686775" cy="270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Logistic Regression Recap: Model &amp; Prediction</a:t>
            </a:r>
            <a:endParaRPr/>
          </a:p>
        </p:txBody>
      </p:sp>
      <p:pic>
        <p:nvPicPr>
          <p:cNvPr id="91" name="Google Shape;91;p5"/>
          <p:cNvPicPr preferRelativeResize="0"/>
          <p:nvPr/>
        </p:nvPicPr>
        <p:blipFill rotWithShape="1">
          <a:blip r:embed="rId3">
            <a:alphaModFix/>
          </a:blip>
          <a:srcRect b="0" l="0" r="0" t="0"/>
          <a:stretch/>
        </p:blipFill>
        <p:spPr>
          <a:xfrm>
            <a:off x="2227538" y="1106000"/>
            <a:ext cx="4688926" cy="3662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Logistic Regression Recap: Model Training</a:t>
            </a:r>
            <a:endParaRPr/>
          </a:p>
        </p:txBody>
      </p:sp>
      <p:pic>
        <p:nvPicPr>
          <p:cNvPr id="97" name="Google Shape;97;p6"/>
          <p:cNvPicPr preferRelativeResize="0"/>
          <p:nvPr/>
        </p:nvPicPr>
        <p:blipFill rotWithShape="1">
          <a:blip r:embed="rId3">
            <a:alphaModFix/>
          </a:blip>
          <a:srcRect b="0" l="0" r="0" t="0"/>
          <a:stretch/>
        </p:blipFill>
        <p:spPr>
          <a:xfrm>
            <a:off x="7088300" y="0"/>
            <a:ext cx="2055700" cy="1621825"/>
          </a:xfrm>
          <a:prstGeom prst="rect">
            <a:avLst/>
          </a:prstGeom>
          <a:noFill/>
          <a:ln>
            <a:noFill/>
          </a:ln>
        </p:spPr>
      </p:pic>
      <p:pic>
        <p:nvPicPr>
          <p:cNvPr id="98" name="Google Shape;98;p6"/>
          <p:cNvPicPr preferRelativeResize="0"/>
          <p:nvPr/>
        </p:nvPicPr>
        <p:blipFill rotWithShape="1">
          <a:blip r:embed="rId4">
            <a:alphaModFix/>
          </a:blip>
          <a:srcRect b="0" l="0" r="0" t="0"/>
          <a:stretch/>
        </p:blipFill>
        <p:spPr>
          <a:xfrm>
            <a:off x="0" y="1353125"/>
            <a:ext cx="4374569" cy="2832000"/>
          </a:xfrm>
          <a:prstGeom prst="rect">
            <a:avLst/>
          </a:prstGeom>
          <a:noFill/>
          <a:ln>
            <a:noFill/>
          </a:ln>
        </p:spPr>
      </p:pic>
      <p:pic>
        <p:nvPicPr>
          <p:cNvPr id="99" name="Google Shape;99;p6"/>
          <p:cNvPicPr preferRelativeResize="0"/>
          <p:nvPr/>
        </p:nvPicPr>
        <p:blipFill rotWithShape="1">
          <a:blip r:embed="rId5">
            <a:alphaModFix/>
          </a:blip>
          <a:srcRect b="0" l="0" r="0" t="0"/>
          <a:stretch/>
        </p:blipFill>
        <p:spPr>
          <a:xfrm>
            <a:off x="6023925" y="3323450"/>
            <a:ext cx="3120075" cy="1820050"/>
          </a:xfrm>
          <a:prstGeom prst="rect">
            <a:avLst/>
          </a:prstGeom>
          <a:noFill/>
          <a:ln>
            <a:noFill/>
          </a:ln>
        </p:spPr>
      </p:pic>
      <p:pic>
        <p:nvPicPr>
          <p:cNvPr id="100" name="Google Shape;100;p6"/>
          <p:cNvPicPr preferRelativeResize="0"/>
          <p:nvPr/>
        </p:nvPicPr>
        <p:blipFill rotWithShape="1">
          <a:blip r:embed="rId6">
            <a:alphaModFix/>
          </a:blip>
          <a:srcRect b="0" l="0" r="0" t="0"/>
          <a:stretch/>
        </p:blipFill>
        <p:spPr>
          <a:xfrm>
            <a:off x="4571995" y="1999575"/>
            <a:ext cx="4542629" cy="1323887"/>
          </a:xfrm>
          <a:prstGeom prst="rect">
            <a:avLst/>
          </a:prstGeom>
          <a:noFill/>
          <a:ln>
            <a:noFill/>
          </a:ln>
        </p:spPr>
      </p:pic>
      <p:sp>
        <p:nvSpPr>
          <p:cNvPr id="101" name="Google Shape;101;p6"/>
          <p:cNvSpPr txBox="1"/>
          <p:nvPr/>
        </p:nvSpPr>
        <p:spPr>
          <a:xfrm>
            <a:off x="4374575" y="1621825"/>
            <a:ext cx="2363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Source Code Pro"/>
                <a:ea typeface="Source Code Pro"/>
                <a:cs typeface="Source Code Pro"/>
                <a:sym typeface="Source Code Pro"/>
              </a:rPr>
              <a:t>Gradient Ascent:</a:t>
            </a:r>
            <a:endParaRPr b="1" i="0" sz="1600" u="none" cap="none" strike="noStrike">
              <a:solidFill>
                <a:srgbClr val="000000"/>
              </a:solidFill>
              <a:latin typeface="Source Code Pro"/>
              <a:ea typeface="Source Code Pro"/>
              <a:cs typeface="Source Code Pro"/>
              <a:sym typeface="Source Code Pro"/>
            </a:endParaRPr>
          </a:p>
        </p:txBody>
      </p:sp>
      <p:sp>
        <p:nvSpPr>
          <p:cNvPr id="102" name="Google Shape;102;p6"/>
          <p:cNvSpPr/>
          <p:nvPr/>
        </p:nvSpPr>
        <p:spPr>
          <a:xfrm>
            <a:off x="2571750" y="1659775"/>
            <a:ext cx="912000" cy="50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7140700" y="82075"/>
            <a:ext cx="1973700" cy="153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
          <p:cNvSpPr/>
          <p:nvPr/>
        </p:nvSpPr>
        <p:spPr>
          <a:xfrm>
            <a:off x="1796575" y="2416725"/>
            <a:ext cx="912000" cy="209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a:off x="3036850" y="2662950"/>
            <a:ext cx="1112700" cy="501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00" y="312525"/>
            <a:ext cx="8832300" cy="79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Logistic Regression Recap: Complexity &amp; Decision Boundary</a:t>
            </a:r>
            <a:endParaRPr/>
          </a:p>
        </p:txBody>
      </p:sp>
      <p:pic>
        <p:nvPicPr>
          <p:cNvPr id="111" name="Google Shape;111;p7"/>
          <p:cNvPicPr preferRelativeResize="0"/>
          <p:nvPr/>
        </p:nvPicPr>
        <p:blipFill rotWithShape="1">
          <a:blip r:embed="rId3">
            <a:alphaModFix/>
          </a:blip>
          <a:srcRect b="0" l="0" r="0" t="0"/>
          <a:stretch/>
        </p:blipFill>
        <p:spPr>
          <a:xfrm>
            <a:off x="4812727" y="1024845"/>
            <a:ext cx="3837275" cy="3093817"/>
          </a:xfrm>
          <a:prstGeom prst="rect">
            <a:avLst/>
          </a:prstGeom>
          <a:noFill/>
          <a:ln>
            <a:noFill/>
          </a:ln>
        </p:spPr>
      </p:pic>
      <p:pic>
        <p:nvPicPr>
          <p:cNvPr id="112" name="Google Shape;112;p7"/>
          <p:cNvPicPr preferRelativeResize="0"/>
          <p:nvPr/>
        </p:nvPicPr>
        <p:blipFill rotWithShape="1">
          <a:blip r:embed="rId4">
            <a:alphaModFix/>
          </a:blip>
          <a:srcRect b="0" l="0" r="0" t="0"/>
          <a:stretch/>
        </p:blipFill>
        <p:spPr>
          <a:xfrm>
            <a:off x="648952" y="1290279"/>
            <a:ext cx="4001176" cy="2673722"/>
          </a:xfrm>
          <a:prstGeom prst="rect">
            <a:avLst/>
          </a:prstGeom>
          <a:noFill/>
          <a:ln>
            <a:noFill/>
          </a:ln>
        </p:spPr>
      </p:pic>
      <p:pic>
        <p:nvPicPr>
          <p:cNvPr id="113" name="Google Shape;113;p7"/>
          <p:cNvPicPr preferRelativeResize="0"/>
          <p:nvPr/>
        </p:nvPicPr>
        <p:blipFill rotWithShape="1">
          <a:blip r:embed="rId5">
            <a:alphaModFix/>
          </a:blip>
          <a:srcRect b="0" l="0" r="0" t="0"/>
          <a:stretch/>
        </p:blipFill>
        <p:spPr>
          <a:xfrm>
            <a:off x="875338" y="3964000"/>
            <a:ext cx="285750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
              <a:t>Logistic Regression: Regularization</a:t>
            </a:r>
            <a:endParaRPr/>
          </a:p>
        </p:txBody>
      </p:sp>
      <p:pic>
        <p:nvPicPr>
          <p:cNvPr id="119" name="Google Shape;119;p8"/>
          <p:cNvPicPr preferRelativeResize="0"/>
          <p:nvPr/>
        </p:nvPicPr>
        <p:blipFill rotWithShape="1">
          <a:blip r:embed="rId3">
            <a:alphaModFix/>
          </a:blip>
          <a:srcRect b="0" l="0" r="0" t="0"/>
          <a:stretch/>
        </p:blipFill>
        <p:spPr>
          <a:xfrm>
            <a:off x="1860775" y="1185150"/>
            <a:ext cx="5422451" cy="359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idx="1" type="body"/>
          </p:nvPr>
        </p:nvSpPr>
        <p:spPr>
          <a:xfrm>
            <a:off x="454925" y="3911425"/>
            <a:ext cx="8520600" cy="7533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b="1" lang="en"/>
              <a:t>[Discussion Question] </a:t>
            </a:r>
            <a:r>
              <a:rPr lang="en"/>
              <a:t>How will our prediction be different by using three different set of coefficients above? </a:t>
            </a:r>
            <a:endParaRPr/>
          </a:p>
        </p:txBody>
      </p:sp>
      <p:sp>
        <p:nvSpPr>
          <p:cNvPr id="125" name="Google Shape;125;p9"/>
          <p:cNvSpPr txBox="1"/>
          <p:nvPr/>
        </p:nvSpPr>
        <p:spPr>
          <a:xfrm>
            <a:off x="311700" y="468775"/>
            <a:ext cx="8663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2"/>
                </a:solidFill>
                <a:latin typeface="Oswald"/>
                <a:ea typeface="Oswald"/>
                <a:cs typeface="Oswald"/>
                <a:sym typeface="Oswald"/>
              </a:rPr>
              <a:t>Logistic Regression Recap: How weights affect prediction</a:t>
            </a:r>
            <a:endParaRPr b="0" i="0" sz="3000" u="none" cap="none" strike="noStrike">
              <a:solidFill>
                <a:schemeClr val="dk2"/>
              </a:solidFill>
              <a:latin typeface="Oswald"/>
              <a:ea typeface="Oswald"/>
              <a:cs typeface="Oswald"/>
              <a:sym typeface="Oswald"/>
            </a:endParaRPr>
          </a:p>
        </p:txBody>
      </p:sp>
      <p:pic>
        <p:nvPicPr>
          <p:cNvPr id="126" name="Google Shape;126;p9"/>
          <p:cNvPicPr preferRelativeResize="0"/>
          <p:nvPr/>
        </p:nvPicPr>
        <p:blipFill rotWithShape="1">
          <a:blip r:embed="rId3">
            <a:alphaModFix/>
          </a:blip>
          <a:srcRect b="0" l="0" r="0" t="0"/>
          <a:stretch/>
        </p:blipFill>
        <p:spPr>
          <a:xfrm>
            <a:off x="1411662" y="1276150"/>
            <a:ext cx="6320676" cy="247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